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6" r:id="rId4"/>
    <p:sldId id="297" r:id="rId5"/>
    <p:sldId id="298" r:id="rId6"/>
    <p:sldId id="305" r:id="rId7"/>
    <p:sldId id="306" r:id="rId8"/>
    <p:sldId id="303" r:id="rId9"/>
    <p:sldId id="307" r:id="rId10"/>
    <p:sldId id="308" r:id="rId11"/>
    <p:sldId id="291" r:id="rId12"/>
    <p:sldId id="292" r:id="rId13"/>
    <p:sldId id="304" r:id="rId14"/>
  </p:sldIdLst>
  <p:sldSz cx="12192000" cy="6858000"/>
  <p:notesSz cx="6797675" cy="987425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37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04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659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2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745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9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143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82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87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98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247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83A5E-D238-4AA0-BE95-472D1377FF2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28E2-33E1-4473-9582-30D84C935BC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02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674255"/>
            <a:ext cx="9701295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002" y="720766"/>
            <a:ext cx="9828031" cy="240065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/>
              <a:t>ЗАЩО ТРЯБВА ДА  ИМА ДИФЕРЕНЦИРАНА  НАМАЛЕНА СТАВКА НА ДДС  </a:t>
            </a:r>
          </a:p>
          <a:p>
            <a:pPr algn="ctr"/>
            <a:r>
              <a:rPr lang="bg-BG" sz="3200" b="1" dirty="0"/>
              <a:t>           ЗА ХРАНИТЕ?</a:t>
            </a:r>
            <a:endParaRPr lang="bg-BG" sz="3200" dirty="0"/>
          </a:p>
          <a:p>
            <a:pPr algn="ctr"/>
            <a:r>
              <a:rPr lang="bg-BG" sz="3600" b="1" dirty="0"/>
              <a:t> </a:t>
            </a:r>
            <a:endParaRPr lang="bg-BG" sz="3600" dirty="0"/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3331365"/>
            <a:ext cx="3526635" cy="352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" y="788521"/>
            <a:ext cx="2323697" cy="2070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72" y="2777804"/>
            <a:ext cx="6493164" cy="40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6806" y="389751"/>
            <a:ext cx="8588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/>
              <a:t>Пример за възвръщаемост при</a:t>
            </a:r>
            <a:r>
              <a:rPr lang="en-US" sz="2400" b="1" dirty="0"/>
              <a:t> </a:t>
            </a:r>
            <a:r>
              <a:rPr lang="bg-BG" sz="2400" b="1" dirty="0"/>
              <a:t>производител за 1 кг брашно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05830"/>
              </p:ext>
            </p:extLst>
          </p:nvPr>
        </p:nvGraphicFramePr>
        <p:xfrm>
          <a:off x="838199" y="1290417"/>
          <a:ext cx="10237151" cy="4974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51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5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5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5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07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09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България</a:t>
                      </a:r>
                      <a:r>
                        <a:rPr lang="bg-BG" b="1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baseline="0" dirty="0"/>
                        <a:t>(ДДС 20%)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Кипър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(ДДС 5%)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Германия (ДДС 7%)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Румъния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(ДДС 9%)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Гърция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(ДДС 13%)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 на 1 кг брашно в магазин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1,00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 евро = 1,96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 евро = 1,96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 евро = 1,47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 евро = 1,96 лв.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т.ч. ДДС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0,17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0,09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0,13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0,61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0,23 лв.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Нетна цена на 1 кг брашно без ДДС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0,83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1,87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1,83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1,35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1,73 лв.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Търговска надценка 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 лв.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 на производител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 лв.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Цена на 1 кг суровина (пшеница)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0,165 евро = 0,32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0,165 евро = 0,32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0,165 евро = 0,32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0,165 евро = 0,32 лв.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Вложена суровина в 1 кг брашно при рандеман 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1,43 кг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1,43 кг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1,43 кг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1,43 кг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1,43 кг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Стойност на суровина (пшеница) в 1 кг брашно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0,46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0,46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0,46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0,46 лв.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0,46 лв.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Работни заплати; други производствени разходи и печалба за производител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 лв.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 лв.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29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928955"/>
              </p:ext>
            </p:extLst>
          </p:nvPr>
        </p:nvGraphicFramePr>
        <p:xfrm>
          <a:off x="945930" y="124048"/>
          <a:ext cx="10451029" cy="7025021"/>
        </p:xfrm>
        <a:graphic>
          <a:graphicData uri="http://schemas.openxmlformats.org/drawingml/2006/table">
            <a:tbl>
              <a:tblPr/>
              <a:tblGrid>
                <a:gridCol w="697643">
                  <a:extLst>
                    <a:ext uri="{9D8B030D-6E8A-4147-A177-3AD203B41FA5}">
                      <a16:colId xmlns="" xmlns:a16="http://schemas.microsoft.com/office/drawing/2014/main" val="1338313604"/>
                    </a:ext>
                  </a:extLst>
                </a:gridCol>
                <a:gridCol w="1725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891">
                  <a:extLst>
                    <a:ext uri="{9D8B030D-6E8A-4147-A177-3AD203B41FA5}">
                      <a16:colId xmlns="" xmlns:a16="http://schemas.microsoft.com/office/drawing/2014/main" val="923930751"/>
                    </a:ext>
                  </a:extLst>
                </a:gridCol>
                <a:gridCol w="1234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1983">
                  <a:extLst>
                    <a:ext uri="{9D8B030D-6E8A-4147-A177-3AD203B41FA5}">
                      <a16:colId xmlns="" xmlns:a16="http://schemas.microsoft.com/office/drawing/2014/main" val="3099313941"/>
                    </a:ext>
                  </a:extLst>
                </a:gridCol>
                <a:gridCol w="12348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741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13788">
                  <a:extLst>
                    <a:ext uri="{9D8B030D-6E8A-4147-A177-3AD203B41FA5}">
                      <a16:colId xmlns="" xmlns:a16="http://schemas.microsoft.com/office/drawing/2014/main" val="3189398003"/>
                    </a:ext>
                  </a:extLst>
                </a:gridCol>
              </a:tblGrid>
              <a:tr h="36741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ДИФЕРЕНЦИРАНИ СТАВКИ 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bg-BG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ДДС ЗА ХРАНИТЕ В ЕС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3824722"/>
                  </a:ext>
                </a:extLst>
              </a:tr>
              <a:tr h="36741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СЧИТАНО ОТ 01.01.2018 г.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575839"/>
                  </a:ext>
                </a:extLst>
              </a:tr>
              <a:tr h="313108">
                <a:tc gridSpan="2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bg-BG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8961048"/>
                  </a:ext>
                </a:extLst>
              </a:tr>
              <a:tr h="6167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ДДС ЗА ХРАНИТЕЛНИ СТОКИ</a:t>
                      </a:r>
                      <a:r>
                        <a:rPr lang="bg-BG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СТАНДАРТЕН % ДДС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7762369"/>
                  </a:ext>
                </a:extLst>
              </a:tr>
              <a:tr h="616727">
                <a:tc gridSpan="2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Равен</a:t>
                      </a:r>
                      <a:r>
                        <a:rPr lang="bg-BG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стандартния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2339516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БЪЛГАРИЯ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ЧЕХИЯ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2006468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ЕСТОНИЯ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ИРЛАНДИЯ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ГЪРЦИЯ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9485416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ФРАНЦИЯ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5,5/10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ХЪРВАТСКА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ИТАЛИЯ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КИПЪР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1456724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ЛАТВИЯ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37072">
                <a:tc gridSpan="2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057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3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12639"/>
              </p:ext>
            </p:extLst>
          </p:nvPr>
        </p:nvGraphicFramePr>
        <p:xfrm>
          <a:off x="785612" y="-1"/>
          <a:ext cx="10238703" cy="7014858"/>
        </p:xfrm>
        <a:graphic>
          <a:graphicData uri="http://schemas.openxmlformats.org/drawingml/2006/table">
            <a:tbl>
              <a:tblPr/>
              <a:tblGrid>
                <a:gridCol w="546740">
                  <a:extLst>
                    <a:ext uri="{9D8B030D-6E8A-4147-A177-3AD203B41FA5}">
                      <a16:colId xmlns="" xmlns:a16="http://schemas.microsoft.com/office/drawing/2014/main" val="1338313604"/>
                    </a:ext>
                  </a:extLst>
                </a:gridCol>
                <a:gridCol w="2115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4739">
                  <a:extLst>
                    <a:ext uri="{9D8B030D-6E8A-4147-A177-3AD203B41FA5}">
                      <a16:colId xmlns="" xmlns:a16="http://schemas.microsoft.com/office/drawing/2014/main" val="923930751"/>
                    </a:ext>
                  </a:extLst>
                </a:gridCol>
                <a:gridCol w="1101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19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673">
                  <a:extLst>
                    <a:ext uri="{9D8B030D-6E8A-4147-A177-3AD203B41FA5}">
                      <a16:colId xmlns="" xmlns:a16="http://schemas.microsoft.com/office/drawing/2014/main" val="3099313941"/>
                    </a:ext>
                  </a:extLst>
                </a:gridCol>
                <a:gridCol w="10907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6817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61032">
                  <a:extLst>
                    <a:ext uri="{9D8B030D-6E8A-4147-A177-3AD203B41FA5}">
                      <a16:colId xmlns="" xmlns:a16="http://schemas.microsoft.com/office/drawing/2014/main" val="3189398003"/>
                    </a:ext>
                  </a:extLst>
                </a:gridCol>
              </a:tblGrid>
              <a:tr h="3527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ДИФЕРЕНЦИРАНИ СТАВКИ НА ДДС ЗА ХРАНИТЕ В ЕС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3824722"/>
                  </a:ext>
                </a:extLst>
              </a:tr>
              <a:tr h="3527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СЧИТАНО ОТ 01.01.2018 г.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575839"/>
                  </a:ext>
                </a:extLst>
              </a:tr>
              <a:tr h="310268">
                <a:tc gridSpan="2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8961048"/>
                  </a:ext>
                </a:extLst>
              </a:tr>
              <a:tr h="6111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ДДС ЗА ХРАНИТЕЛНИ СТОКИ</a:t>
                      </a:r>
                      <a:r>
                        <a:rPr lang="bg-BG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СТАНДАРТЕН % ДДС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7762369"/>
                  </a:ext>
                </a:extLst>
              </a:tr>
              <a:tr h="611133">
                <a:tc gridSpan="2"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Равен</a:t>
                      </a:r>
                      <a:r>
                        <a:rPr lang="bg-BG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стандартния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2339516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ЛЮКСЕМБУРГ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УНГАРИЯ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МАЛТА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ХОЛАНДИЯ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2006468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АВСТРИЯ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ПОРТУГАЛИЯ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РУМЪНИЯ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9485416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СЛОВЕНИЯ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СЛОВАКИЯ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ФИНЛАНДИЯ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ШВЕЦИЯ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1456724"/>
                  </a:ext>
                </a:extLst>
              </a:tr>
              <a:tr h="347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3597">
                <a:tc gridSpan="2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057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88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8286"/>
              </p:ext>
            </p:extLst>
          </p:nvPr>
        </p:nvGraphicFramePr>
        <p:xfrm>
          <a:off x="2032000" y="719666"/>
          <a:ext cx="5386231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9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6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b="1" dirty="0"/>
                        <a:t>Държава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Минимална работна заплата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Люксембург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1999,00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Ирландия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1563,00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Холандия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1537,10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Белгия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1532,00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Германия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1498,00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Франция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1480,00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Великобритания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1299,75</a:t>
                      </a:r>
                      <a:r>
                        <a:rPr lang="en-US" dirty="0"/>
                        <a:t> GBP</a:t>
                      </a:r>
                      <a:r>
                        <a:rPr lang="bg-BG" dirty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Испания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825,65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Словения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805,00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Малта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736,00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Гърция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684,00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Португалия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557,00 </a:t>
                      </a:r>
                      <a:r>
                        <a:rPr lang="en-US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България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61</a:t>
                      </a:r>
                      <a:r>
                        <a:rPr lang="bg-BG" dirty="0"/>
                        <a:t>0 </a:t>
                      </a:r>
                      <a:r>
                        <a:rPr lang="en-US" dirty="0"/>
                        <a:t>BGN = </a:t>
                      </a:r>
                      <a:r>
                        <a:rPr lang="en-US" b="1" dirty="0"/>
                        <a:t>311</a:t>
                      </a:r>
                      <a:r>
                        <a:rPr lang="bg-BG" b="1" dirty="0"/>
                        <a:t>,</a:t>
                      </a:r>
                      <a:r>
                        <a:rPr lang="en-US" b="1" dirty="0"/>
                        <a:t>89</a:t>
                      </a:r>
                      <a:r>
                        <a:rPr lang="bg-BG" b="1" dirty="0"/>
                        <a:t> </a:t>
                      </a:r>
                      <a:r>
                        <a:rPr lang="en-US" b="1" dirty="0"/>
                        <a:t>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383323"/>
            <a:ext cx="9701295" cy="394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083" y="0"/>
            <a:ext cx="827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/>
              <a:t>ОЧАКВАНИ ЕФЕКТИ</a:t>
            </a:r>
            <a:r>
              <a:rPr lang="bg-BG" sz="3600" b="1" dirty="0">
                <a:solidFill>
                  <a:prstClr val="black"/>
                </a:solidFill>
              </a:rPr>
              <a:t> </a:t>
            </a:r>
            <a:endParaRPr lang="bg-BG" sz="3600" dirty="0">
              <a:solidFill>
                <a:prstClr val="black"/>
              </a:solidFill>
            </a:endParaRPr>
          </a:p>
          <a:p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3721" y="487025"/>
            <a:ext cx="90603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Минимизиране дела на сивата икономика </a:t>
            </a:r>
            <a:r>
              <a:rPr lang="en-US" sz="2200" dirty="0"/>
              <a:t>(</a:t>
            </a:r>
            <a:r>
              <a:rPr lang="bg-BG" sz="2200" dirty="0"/>
              <a:t>понастоящем оценявана на</a:t>
            </a:r>
            <a:r>
              <a:rPr lang="en-US" sz="2200" dirty="0"/>
              <a:t> </a:t>
            </a:r>
            <a:r>
              <a:rPr lang="bg-BG" sz="2200" dirty="0"/>
              <a:t>около 50% за сектор храни</a:t>
            </a:r>
            <a:r>
              <a:rPr lang="en-US" sz="2200" dirty="0"/>
              <a:t>) </a:t>
            </a:r>
            <a:r>
              <a:rPr lang="bg-BG" sz="2200" dirty="0"/>
              <a:t>чрез премахване на икономическата изгода от високата ставка</a:t>
            </a:r>
            <a:r>
              <a:rPr lang="en-US" sz="2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Задържане на ценовото равнище за крайните потребители, въпреки нарастващите производствени разходи в резултат на увеличение на цените на ел.енергията, горива, газ, основни суровини и др.;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По-голяма възвръщаемост в реалния сектор, позволяваща увеличение доходите на заетите лица в сектора;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Задържане на работна сила и намаляване изтичането на кадри;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По-високи изкупни цени на непреработена земеделска продукция – плодове и зеленчуци, мляко</a:t>
            </a:r>
            <a:r>
              <a:rPr lang="en-US" sz="2200" dirty="0"/>
              <a:t>,</a:t>
            </a:r>
            <a:r>
              <a:rPr lang="bg-BG" sz="2200" dirty="0"/>
              <a:t> кланично месо и др.;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Отпадане на „ДДС фирмите“ от процедурите за възлагане на обществени поръчки за доставка на храни за болници, детски заведения и училища;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Подобряване качеството на храните</a:t>
            </a:r>
            <a:r>
              <a:rPr lang="en-US" sz="2200" dirty="0"/>
              <a:t>, </a:t>
            </a:r>
            <a:r>
              <a:rPr lang="bg-BG" sz="2200" dirty="0"/>
              <a:t>стимулиране на потреблението;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Подобряване конкурентоспособността на българския преработвателен сектор с оглед нарастващата необходимост от инвестиции в иновации, кръгова икономика и индустрия 4.0.</a:t>
            </a:r>
          </a:p>
        </p:txBody>
      </p:sp>
    </p:spTree>
    <p:extLst>
      <p:ext uri="{BB962C8B-B14F-4D97-AF65-F5344CB8AC3E}">
        <p14:creationId xmlns:p14="http://schemas.microsoft.com/office/powerpoint/2010/main" val="322748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674255"/>
            <a:ext cx="9701295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207" y="193182"/>
            <a:ext cx="79878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prstClr val="black"/>
              </a:solidFill>
            </a:endParaRPr>
          </a:p>
          <a:p>
            <a:pPr lvl="0"/>
            <a:r>
              <a:rPr lang="bg-BG" sz="3200" b="1" dirty="0"/>
              <a:t>КАКВО </a:t>
            </a:r>
            <a:r>
              <a:rPr lang="bg-BG" sz="3200" b="1" u="sng" dirty="0"/>
              <a:t>НЕ МОЖЕ </a:t>
            </a:r>
            <a:r>
              <a:rPr lang="bg-BG" sz="3200" b="1" dirty="0"/>
              <a:t>ДА СЕ ОЧАКВА</a:t>
            </a:r>
          </a:p>
          <a:p>
            <a:endParaRPr lang="bg-BG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69" y="1947508"/>
            <a:ext cx="89784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g-BG" sz="3200" dirty="0"/>
              <a:t>Премахване на диференцираните ставки за храни с предстоящата реформа на ДДС системата в ЕС;</a:t>
            </a: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g-BG" sz="3200" dirty="0"/>
              <a:t>Значително намаляване на цените на хранителните продукти в резултат на намаляване на ДДС ставката;</a:t>
            </a:r>
          </a:p>
          <a:p>
            <a:r>
              <a:rPr lang="bg-BG" sz="3200" dirty="0"/>
              <a:t> </a:t>
            </a:r>
            <a:endParaRPr lang="bg-BG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7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674255"/>
            <a:ext cx="9701295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7778" y="-48220"/>
            <a:ext cx="8005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bg-BG" sz="3200" b="1" dirty="0"/>
              <a:t>АРГУМЕНТИ НА МИНИСТЕРСТВОТО НА ФИНАНСИТЕ „ПРОТИВ“ ДИФЕРЕНЦИРАНАТА НАМАЛЕНА СТАВКА НА ДДС ЗА ХРАНИТЕ</a:t>
            </a:r>
            <a:r>
              <a:rPr lang="bg-BG" sz="3200" dirty="0"/>
              <a:t>:</a:t>
            </a:r>
          </a:p>
          <a:p>
            <a:r>
              <a:rPr lang="bg-BG" sz="3600" dirty="0"/>
              <a:t> </a:t>
            </a:r>
            <a:endParaRPr lang="bg-BG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9260" y="1958274"/>
            <a:ext cx="86079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400" dirty="0"/>
              <a:t>Очаквано намаляване на  приходите в държавния бюджет;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bg-BG" sz="15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400" dirty="0"/>
              <a:t>Ниският размер на данък печалба – 10%, е достатъчно голям стимул за бизнеса;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bg-BG" sz="15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400" dirty="0"/>
              <a:t>Опасност от злоупотреби със ставките;</a:t>
            </a:r>
            <a:endParaRPr lang="en-US" sz="2400" dirty="0"/>
          </a:p>
          <a:p>
            <a:pPr lvl="0"/>
            <a:endParaRPr lang="en-US" sz="15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400" dirty="0"/>
              <a:t>Усложняване в отчетността в резултат на различните ставки на ДДС и увеличаване на административната тежест;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bg-BG" sz="15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400" dirty="0"/>
              <a:t>Други сектори да поискат намалена диференцирана ставка на ДДС </a:t>
            </a:r>
            <a:r>
              <a:rPr lang="en-US" sz="2400" dirty="0"/>
              <a:t>(</a:t>
            </a:r>
            <a:r>
              <a:rPr lang="bg-BG" sz="2400" dirty="0"/>
              <a:t>лекарства, учебници, други печатни издания....</a:t>
            </a:r>
            <a:r>
              <a:rPr lang="en-US" sz="2400" dirty="0"/>
              <a:t>);</a:t>
            </a:r>
          </a:p>
          <a:p>
            <a:pPr lvl="0"/>
            <a:endParaRPr lang="bg-BG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 Сега не е моментът</a:t>
            </a:r>
            <a:r>
              <a:rPr lang="en-US" sz="2400" dirty="0"/>
              <a:t>!</a:t>
            </a:r>
            <a:endParaRPr lang="bg-BG" sz="2400" dirty="0"/>
          </a:p>
          <a:p>
            <a:endParaRPr lang="bg-BG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9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674255"/>
            <a:ext cx="9701295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100" y="170916"/>
            <a:ext cx="898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prstClr val="black"/>
                </a:solidFill>
              </a:rPr>
              <a:t>КОНТРААРГУМЕНТИ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315" y="396717"/>
            <a:ext cx="11158881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Намаляването на данъчната ставка ще доведе до намаляване на икономическата изгода от неплащането на данъка и заобикаляне на закона;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Намалението на приходите за бюджета от по-ниската ставка ще бъде компенсирано от по-висока събираемост на данъка;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Приходите в държавния бюджет като абсолютна сума не следва да намалеят или намалението би било незначително;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00" dirty="0"/>
              <a:t>Липсват анализи на база данни от НАП и Агенция митници, които да доказват тезата за очаквано намаление на приходите в държавния бюджет;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/>
              <a:t>Изчисляването на очакваното намаление на приходите, базирано на статистически данни за потреблението, е крайно неправилно. Обемът на потреблението не означава, че ДДС е  начислен и още по-малко, че е внесен върху този обем;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/>
          </a:p>
          <a:p>
            <a:endParaRPr lang="bg-BG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200" dirty="0"/>
          </a:p>
          <a:p>
            <a:endParaRPr lang="bg-BG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674255"/>
            <a:ext cx="9701295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944" y="1"/>
            <a:ext cx="1099855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Предприятията, които отчитат реално продажбите си и плащат ДДС, са неконкурентоспособни спрямо тези, които не плащат ДДС и следващите от това ДДФЛ и осигуровки, и по тази причина са губещи или в най- добрия случай около „0“-та, поради което не могат да се възползват от ниската ставка на данък печалба;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dirty="0"/>
              <a:t>Липсата на печалба при каквато и да е ставка на данък печалба не позволява инвестиции, а без инвестиции няма развитие;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dirty="0"/>
              <a:t>Опасността от злоупотреби е занижена. Възможен е ранен мониторинг и превенция.  НАП разполага с централизирана електронна система за отчитане на ДДС и на 14-то число на месеца са известни всички декларирани данни за предходния месец;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dirty="0"/>
              <a:t>Не може да се твърди, че ще има усложняване на отчетността, при положение, че и сега има диференцирана ставка в размер 9%  за туристическите услуги;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000" dirty="0"/>
              <a:t>Във всички страни от ЕС ( с изключение на Дания, Естония и Литва) има диференцирана ставка на ДДС за храните </a:t>
            </a:r>
            <a:r>
              <a:rPr lang="bg-BG" sz="2000" b="1" dirty="0"/>
              <a:t>като механизъм за поощряване на производството и консумацията на храни, и за поддържане на ценово равнище за крайния потребител;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bg-BG" sz="2100" dirty="0"/>
          </a:p>
        </p:txBody>
      </p:sp>
    </p:spTree>
    <p:extLst>
      <p:ext uri="{BB962C8B-B14F-4D97-AF65-F5344CB8AC3E}">
        <p14:creationId xmlns:p14="http://schemas.microsoft.com/office/powerpoint/2010/main" val="385408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229" y="1674255"/>
            <a:ext cx="9701295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sz="2400" kern="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944" y="1"/>
            <a:ext cx="1099855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100" dirty="0"/>
              <a:t>Градация на приоритетите:</a:t>
            </a:r>
          </a:p>
          <a:p>
            <a:pPr lvl="0"/>
            <a:r>
              <a:rPr lang="bg-BG" sz="2100" dirty="0"/>
              <a:t>      </a:t>
            </a:r>
            <a:r>
              <a:rPr lang="en-US" sz="2100" dirty="0"/>
              <a:t>- </a:t>
            </a:r>
            <a:r>
              <a:rPr lang="bg-BG" sz="2100" dirty="0"/>
              <a:t>Високата ставка на ДДС води до произвеждане на хранителни продукти с ниско и       </a:t>
            </a:r>
          </a:p>
          <a:p>
            <a:pPr lvl="0"/>
            <a:r>
              <a:rPr lang="bg-BG" sz="2100" dirty="0"/>
              <a:t>      </a:t>
            </a:r>
            <a:r>
              <a:rPr lang="en-US" sz="2100" dirty="0"/>
              <a:t>  </a:t>
            </a:r>
            <a:r>
              <a:rPr lang="bg-BG" sz="2100" dirty="0"/>
              <a:t>съмнително качество, което е основна причина за по- голяма заболеваемост сред        </a:t>
            </a:r>
          </a:p>
          <a:p>
            <a:pPr lvl="0"/>
            <a:r>
              <a:rPr lang="bg-BG" sz="2100" dirty="0"/>
              <a:t>      </a:t>
            </a:r>
            <a:r>
              <a:rPr lang="en-US" sz="2100" dirty="0"/>
              <a:t>  </a:t>
            </a:r>
            <a:r>
              <a:rPr lang="bg-BG" sz="2100" dirty="0"/>
              <a:t>населението и особено при подрастващите. Лечението е важно, но още по – важна е       </a:t>
            </a:r>
          </a:p>
          <a:p>
            <a:pPr lvl="0"/>
            <a:r>
              <a:rPr lang="bg-BG" sz="2100" dirty="0"/>
              <a:t>        превенцията;</a:t>
            </a:r>
          </a:p>
          <a:p>
            <a:pPr lvl="0"/>
            <a:r>
              <a:rPr lang="bg-BG" sz="2100" dirty="0"/>
              <a:t>      </a:t>
            </a:r>
            <a:r>
              <a:rPr lang="en-US" sz="2100" dirty="0"/>
              <a:t>- </a:t>
            </a:r>
            <a:r>
              <a:rPr lang="bg-BG" sz="2100" dirty="0"/>
              <a:t>Всички се храним всики ден, лекуваме се когато се разболеем, а се раболяваме когато </a:t>
            </a:r>
            <a:r>
              <a:rPr lang="en-US" sz="2100" dirty="0"/>
              <a:t>   </a:t>
            </a:r>
          </a:p>
          <a:p>
            <a:pPr lvl="0"/>
            <a:r>
              <a:rPr lang="en-US" sz="2100" dirty="0"/>
              <a:t>        </a:t>
            </a:r>
            <a:r>
              <a:rPr lang="bg-BG" sz="2100" dirty="0"/>
              <a:t>се</a:t>
            </a:r>
            <a:r>
              <a:rPr lang="en-US" sz="2100" dirty="0"/>
              <a:t> </a:t>
            </a:r>
            <a:r>
              <a:rPr lang="bg-BG" sz="2100" dirty="0"/>
              <a:t>храним зле!</a:t>
            </a:r>
          </a:p>
          <a:p>
            <a:pPr lvl="0"/>
            <a:r>
              <a:rPr lang="bg-BG" sz="2100" dirty="0"/>
              <a:t>      </a:t>
            </a:r>
            <a:r>
              <a:rPr lang="en-US" sz="2100" dirty="0"/>
              <a:t>- </a:t>
            </a:r>
            <a:r>
              <a:rPr lang="bg-BG" sz="2100" dirty="0"/>
              <a:t>Секторите не следва да се противопоставят един на друг, но все пак трябва да има първа         </a:t>
            </a:r>
          </a:p>
          <a:p>
            <a:pPr lvl="0"/>
            <a:r>
              <a:rPr lang="bg-BG" sz="2100" dirty="0"/>
              <a:t>      </a:t>
            </a:r>
            <a:r>
              <a:rPr lang="en-US" sz="2100" dirty="0"/>
              <a:t>  </a:t>
            </a:r>
            <a:r>
              <a:rPr lang="bg-BG" sz="2100" dirty="0"/>
              <a:t>крачка към диференцирани ставки и тя следва да е за храните;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100" dirty="0"/>
              <a:t>Моментът е изключително подходящ – налице е стабилност и предвидимост в икономическия растеж;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100" dirty="0"/>
              <a:t>Ръстът на работната заплата, в т.ч. на минималната работна заплата, не може и не следва да се налага по административен ред, а този ръст е важно условие за задържане на работната сила в сектора и в страната изобщо. По- ниската ставка на ДДС ще води до  по- добра възвръщаемост в сектора, а това от своя страна ще позволи увеличаване доходите на заетите лица, в т.ч. на МРЗ;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100" dirty="0"/>
              <a:t>Въвеждането на намалена диференцирана ставка на ДДС за храните е една от мерките за предотвратяване обезлюдяването на селата и повишаване ефективността в земеделието и по- специално в сектори животновъдство и производство на плодове и зеленчуци.</a:t>
            </a:r>
          </a:p>
        </p:txBody>
      </p:sp>
    </p:spTree>
    <p:extLst>
      <p:ext uri="{BB962C8B-B14F-4D97-AF65-F5344CB8AC3E}">
        <p14:creationId xmlns:p14="http://schemas.microsoft.com/office/powerpoint/2010/main" val="228582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26309"/>
              </p:ext>
            </p:extLst>
          </p:nvPr>
        </p:nvGraphicFramePr>
        <p:xfrm>
          <a:off x="1571117" y="1955495"/>
          <a:ext cx="8272098" cy="326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6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54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3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България</a:t>
                      </a:r>
                      <a:r>
                        <a:rPr lang="bg-BG" b="1" baseline="0" dirty="0"/>
                        <a:t> (ДДС 20%)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Испания (ДДС 4%)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Цена</a:t>
                      </a:r>
                      <a:r>
                        <a:rPr lang="bg-BG" baseline="0" dirty="0"/>
                        <a:t> на 1 кг продукт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12,00 лв.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6,14</a:t>
                      </a:r>
                      <a:r>
                        <a:rPr lang="bg-BG" baseline="0" dirty="0"/>
                        <a:t> евро = </a:t>
                      </a:r>
                      <a:r>
                        <a:rPr lang="bg-BG" dirty="0"/>
                        <a:t>12,00 лв.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194"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в</a:t>
                      </a:r>
                      <a:r>
                        <a:rPr lang="bg-BG" baseline="0" dirty="0"/>
                        <a:t> т.ч. ДДС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2,00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0,46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Нетна 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10,00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11,54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163">
                <a:tc>
                  <a:txBody>
                    <a:bodyPr/>
                    <a:lstStyle/>
                    <a:p>
                      <a:r>
                        <a:rPr lang="bg-BG" dirty="0"/>
                        <a:t>Търговска надценка 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2,31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2,66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163">
                <a:tc>
                  <a:txBody>
                    <a:bodyPr/>
                    <a:lstStyle/>
                    <a:p>
                      <a:r>
                        <a:rPr lang="bg-BG" b="1" dirty="0"/>
                        <a:t>Цена на производител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b="1" dirty="0"/>
                        <a:t>7,69 лв.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b="1" dirty="0"/>
                        <a:t>8,88 лв.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19954" y="475209"/>
            <a:ext cx="7574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/>
              <a:t>Пример за възвръщаемост (цена на производител) </a:t>
            </a:r>
          </a:p>
          <a:p>
            <a:pPr algn="ctr"/>
            <a:r>
              <a:rPr lang="bg-BG" sz="2400" b="1" dirty="0"/>
              <a:t>при еднакво ценово равнище за един и същ продукт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479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53839"/>
              </p:ext>
            </p:extLst>
          </p:nvPr>
        </p:nvGraphicFramePr>
        <p:xfrm>
          <a:off x="2184019" y="1899829"/>
          <a:ext cx="7408214" cy="2790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5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6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България</a:t>
                      </a:r>
                      <a:r>
                        <a:rPr lang="bg-BG" b="1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baseline="0" dirty="0"/>
                        <a:t>(ДДС 20%)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Германия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b="1" dirty="0"/>
                        <a:t>(ДДС 7%)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Цена на един сандвич (колбас, зеленчук, масло)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3,00</a:t>
                      </a:r>
                      <a:r>
                        <a:rPr lang="bg-BG" baseline="0" dirty="0"/>
                        <a:t>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3,00</a:t>
                      </a:r>
                      <a:r>
                        <a:rPr lang="bg-BG" baseline="0" dirty="0"/>
                        <a:t> евро = 5,87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в</a:t>
                      </a:r>
                      <a:r>
                        <a:rPr lang="bg-BG" baseline="0" dirty="0"/>
                        <a:t> т.ч. ДДС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0,50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0,38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Нетна цена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2,50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5,49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Търговска надценка 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0,58 лв.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dirty="0"/>
                        <a:t>1,27 лв.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/>
                        <a:t>Цена на производител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b="1" dirty="0"/>
                        <a:t>1,92 лв.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b="1" dirty="0"/>
                        <a:t>4,22 лв.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16807" y="389751"/>
            <a:ext cx="7708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/>
              <a:t>Пример за възвръщаемост (цена на производител) </a:t>
            </a:r>
          </a:p>
          <a:p>
            <a:pPr algn="ctr"/>
            <a:r>
              <a:rPr lang="bg-BG" sz="2400" b="1" dirty="0"/>
              <a:t>при различно ценово равнище за един и същ продукт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480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1522</Words>
  <Application>Microsoft Office PowerPoint</Application>
  <PresentationFormat>Widescreen</PresentationFormat>
  <Paragraphs>366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Агромил България АД</dc:title>
  <dc:creator>Ivan Lesev</dc:creator>
  <cp:lastModifiedBy>Georgi Vasilev</cp:lastModifiedBy>
  <cp:revision>313</cp:revision>
  <cp:lastPrinted>2019-06-07T08:21:13Z</cp:lastPrinted>
  <dcterms:created xsi:type="dcterms:W3CDTF">2018-06-05T12:51:21Z</dcterms:created>
  <dcterms:modified xsi:type="dcterms:W3CDTF">2020-05-21T20:00:47Z</dcterms:modified>
</cp:coreProperties>
</file>