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82" r:id="rId2"/>
    <p:sldId id="288" r:id="rId3"/>
    <p:sldId id="285" r:id="rId4"/>
    <p:sldId id="259" r:id="rId5"/>
    <p:sldId id="271" r:id="rId6"/>
    <p:sldId id="286" r:id="rId7"/>
    <p:sldId id="274" r:id="rId8"/>
    <p:sldId id="275" r:id="rId9"/>
    <p:sldId id="273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E6E6E6"/>
    <a:srgbClr val="66FF33"/>
    <a:srgbClr val="00FF00"/>
    <a:srgbClr val="775F55"/>
    <a:srgbClr val="D8B25C"/>
    <a:srgbClr val="FFFFFF"/>
    <a:srgbClr val="E7E7E7"/>
    <a:srgbClr val="BAB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280" autoAdjust="0"/>
  </p:normalViewPr>
  <p:slideViewPr>
    <p:cSldViewPr snapToGrid="0" showGuides="1">
      <p:cViewPr>
        <p:scale>
          <a:sx n="68" d="100"/>
          <a:sy n="68" d="100"/>
        </p:scale>
        <p:origin x="2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32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esentation_ed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/>
              <a:t>Печалба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Печалба от едно животно</c:v>
                </c:pt>
              </c:strCache>
            </c:strRef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7 Месец</c:v>
                </c:pt>
                <c:pt idx="1">
                  <c:v>8 Месец</c:v>
                </c:pt>
                <c:pt idx="2">
                  <c:v>9 Месец</c:v>
                </c:pt>
                <c:pt idx="3">
                  <c:v>10 Месец</c:v>
                </c:pt>
                <c:pt idx="4">
                  <c:v>11 Месец</c:v>
                </c:pt>
                <c:pt idx="5">
                  <c:v>12 Месец</c:v>
                </c:pt>
                <c:pt idx="6">
                  <c:v>13 Месец</c:v>
                </c:pt>
                <c:pt idx="7">
                  <c:v>14 Месец</c:v>
                </c:pt>
                <c:pt idx="8">
                  <c:v>15 Месец</c:v>
                </c:pt>
                <c:pt idx="9">
                  <c:v>16 Месец</c:v>
                </c:pt>
                <c:pt idx="10">
                  <c:v>17 Месец</c:v>
                </c:pt>
                <c:pt idx="11">
                  <c:v>18 Месец</c:v>
                </c:pt>
                <c:pt idx="12">
                  <c:v>19 Месец</c:v>
                </c:pt>
                <c:pt idx="13">
                  <c:v>20 Месец</c:v>
                </c:pt>
                <c:pt idx="14">
                  <c:v>21 Месец</c:v>
                </c:pt>
                <c:pt idx="15">
                  <c:v>22 Месец</c:v>
                </c:pt>
                <c:pt idx="16">
                  <c:v>23 Месец</c:v>
                </c:pt>
                <c:pt idx="17">
                  <c:v>24 Месец</c:v>
                </c:pt>
              </c:strCache>
            </c:strRef>
          </c:cat>
          <c:val>
            <c:numRef>
              <c:f>Sheet1!$B$21:$S$21</c:f>
              <c:numCache>
                <c:formatCode>0</c:formatCode>
                <c:ptCount val="18"/>
                <c:pt idx="0">
                  <c:v>-72.366666666666674</c:v>
                </c:pt>
                <c:pt idx="1">
                  <c:v>-34.333333333333258</c:v>
                </c:pt>
                <c:pt idx="2">
                  <c:v>76</c:v>
                </c:pt>
                <c:pt idx="3">
                  <c:v>117.48333333333335</c:v>
                </c:pt>
                <c:pt idx="4">
                  <c:v>155.81666666666661</c:v>
                </c:pt>
                <c:pt idx="5">
                  <c:v>192.64999999999986</c:v>
                </c:pt>
                <c:pt idx="6">
                  <c:v>229.33333333333303</c:v>
                </c:pt>
                <c:pt idx="7">
                  <c:v>263.91666666666629</c:v>
                </c:pt>
                <c:pt idx="8">
                  <c:v>298.64999999999964</c:v>
                </c:pt>
                <c:pt idx="9">
                  <c:v>336.23333333333289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A0-4CF4-9C6A-9573A62D5C20}"/>
            </c:ext>
          </c:extLst>
        </c:ser>
        <c:ser>
          <c:idx val="1"/>
          <c:order val="1"/>
          <c:tx>
            <c:strRef>
              <c:f>Sheet1!$A$22</c:f>
              <c:strCache>
                <c:ptCount val="1"/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7 Месец</c:v>
                </c:pt>
                <c:pt idx="1">
                  <c:v>8 Месец</c:v>
                </c:pt>
                <c:pt idx="2">
                  <c:v>9 Месец</c:v>
                </c:pt>
                <c:pt idx="3">
                  <c:v>10 Месец</c:v>
                </c:pt>
                <c:pt idx="4">
                  <c:v>11 Месец</c:v>
                </c:pt>
                <c:pt idx="5">
                  <c:v>12 Месец</c:v>
                </c:pt>
                <c:pt idx="6">
                  <c:v>13 Месец</c:v>
                </c:pt>
                <c:pt idx="7">
                  <c:v>14 Месец</c:v>
                </c:pt>
                <c:pt idx="8">
                  <c:v>15 Месец</c:v>
                </c:pt>
                <c:pt idx="9">
                  <c:v>16 Месец</c:v>
                </c:pt>
                <c:pt idx="10">
                  <c:v>17 Месец</c:v>
                </c:pt>
                <c:pt idx="11">
                  <c:v>18 Месец</c:v>
                </c:pt>
                <c:pt idx="12">
                  <c:v>19 Месец</c:v>
                </c:pt>
                <c:pt idx="13">
                  <c:v>20 Месец</c:v>
                </c:pt>
                <c:pt idx="14">
                  <c:v>21 Месец</c:v>
                </c:pt>
                <c:pt idx="15">
                  <c:v>22 Месец</c:v>
                </c:pt>
                <c:pt idx="16">
                  <c:v>23 Месец</c:v>
                </c:pt>
                <c:pt idx="17">
                  <c:v>24 Месец</c:v>
                </c:pt>
              </c:strCache>
            </c:strRef>
          </c:cat>
          <c:val>
            <c:numRef>
              <c:f>Sheet1!$B$22:$S$22</c:f>
              <c:numCache>
                <c:formatCode>0</c:formatCode>
                <c:ptCount val="18"/>
                <c:pt idx="0">
                  <c:v>-62.166666666666629</c:v>
                </c:pt>
                <c:pt idx="1">
                  <c:v>-60.133333333333212</c:v>
                </c:pt>
                <c:pt idx="2">
                  <c:v>20.500000000000114</c:v>
                </c:pt>
                <c:pt idx="3">
                  <c:v>33.333333333333485</c:v>
                </c:pt>
                <c:pt idx="4">
                  <c:v>43.166666666666742</c:v>
                </c:pt>
                <c:pt idx="5">
                  <c:v>50</c:v>
                </c:pt>
                <c:pt idx="6">
                  <c:v>53.833333333333258</c:v>
                </c:pt>
                <c:pt idx="7">
                  <c:v>54.666666666666515</c:v>
                </c:pt>
                <c:pt idx="8">
                  <c:v>52.499999999999773</c:v>
                </c:pt>
                <c:pt idx="9">
                  <c:v>47.33333333333303</c:v>
                </c:pt>
                <c:pt idx="10">
                  <c:v>39.166666666666288</c:v>
                </c:pt>
                <c:pt idx="11">
                  <c:v>27.999999999999545</c:v>
                </c:pt>
                <c:pt idx="12">
                  <c:v>13.833333333332803</c:v>
                </c:pt>
                <c:pt idx="13">
                  <c:v>-3.3333333333339397</c:v>
                </c:pt>
                <c:pt idx="14">
                  <c:v>-23.500000000000682</c:v>
                </c:pt>
                <c:pt idx="15">
                  <c:v>-46.666666666667425</c:v>
                </c:pt>
                <c:pt idx="16">
                  <c:v>-72.83333333333394</c:v>
                </c:pt>
                <c:pt idx="17">
                  <c:v>-102.00000000000045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FA0-4CF4-9C6A-9573A62D5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205199"/>
        <c:axId val="444068191"/>
      </c:lineChart>
      <c:catAx>
        <c:axId val="34920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44068191"/>
        <c:crosses val="autoZero"/>
        <c:auto val="1"/>
        <c:lblAlgn val="ctr"/>
        <c:lblOffset val="100"/>
        <c:noMultiLvlLbl val="0"/>
      </c:catAx>
      <c:valAx>
        <c:axId val="444068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34920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325D-7C6B-4659-A656-A772019985A7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F1DE-7011-44EB-ACA9-621AFE57E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5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D80F-0FDC-4A05-9EF1-C028EC4EDC0A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39D5-9119-4C2A-87C5-029C8B6BF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blackWhite">
          <a:xfrm>
            <a:off x="9347200" y="152399"/>
            <a:ext cx="2641600" cy="65562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blackWhite"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blackWhite">
          <a:xfrm>
            <a:off x="203200" y="153923"/>
            <a:ext cx="8940800" cy="655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blackWhite"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blackWhite">
          <a:xfrm>
            <a:off x="9347200" y="150876"/>
            <a:ext cx="2641600" cy="65562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3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2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blackWhite"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6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sz="2400" kern="1200" spc="15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Wingdings" pitchFamily="2" charset="2"/>
        <a:buChar char="§"/>
        <a:defRPr sz="20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16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Wingdings" pitchFamily="2" charset="2"/>
        <a:buChar char="§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itchFamily="2" charset="2"/>
        <a:buChar char="§"/>
        <a:defRPr sz="13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2366010" indent="-1714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11" Type="http://schemas.openxmlformats.org/officeDocument/2006/relationships/image" Target="../media/image3.gif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B539B-65E1-442D-BA5A-84C003CE1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19633" r="10868" b="35258"/>
          <a:stretch/>
        </p:blipFill>
        <p:spPr>
          <a:xfrm>
            <a:off x="189047" y="151273"/>
            <a:ext cx="8954953" cy="65410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Икономика и печалба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9550400" y="1842053"/>
            <a:ext cx="2133601" cy="2696144"/>
          </a:xfrm>
        </p:spPr>
        <p:txBody>
          <a:bodyPr>
            <a:noAutofit/>
          </a:bodyPr>
          <a:lstStyle/>
          <a:p>
            <a:r>
              <a:rPr lang="bg-BG" sz="1800" dirty="0"/>
              <a:t>Представено от </a:t>
            </a:r>
          </a:p>
          <a:p>
            <a:r>
              <a:rPr lang="bg-BG" sz="1800" b="1" dirty="0"/>
              <a:t>Младен Радев</a:t>
            </a:r>
          </a:p>
          <a:p>
            <a:endParaRPr lang="bg-BG" sz="1800" b="1" dirty="0"/>
          </a:p>
          <a:p>
            <a:endParaRPr lang="bg-BG" sz="1800" b="1" dirty="0"/>
          </a:p>
          <a:p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Собственик на</a:t>
            </a:r>
          </a:p>
          <a:p>
            <a:r>
              <a:rPr lang="bg-BG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Телеугоително</a:t>
            </a:r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стопапснство</a:t>
            </a:r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„Ферматъ“ ООД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с.Каменци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3C156D-7B55-4738-ADD8-BCF8EFFE0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15" y="4764156"/>
            <a:ext cx="1787569" cy="17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C5BF74-BE70-4592-9BB6-085BBB6B1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32082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bg-BG" dirty="0"/>
              <a:t>ФЕРМАТЪ ООД“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70C3F-F156-4ECC-9F3D-8FC5B5D62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15" y="4764156"/>
            <a:ext cx="1787569" cy="1795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02B5EB-BDF3-482F-A0DE-500D249705FD}"/>
              </a:ext>
            </a:extLst>
          </p:cNvPr>
          <p:cNvSpPr txBox="1"/>
          <p:nvPr/>
        </p:nvSpPr>
        <p:spPr>
          <a:xfrm>
            <a:off x="1453243" y="2529930"/>
            <a:ext cx="916032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bg-BG" sz="4400" dirty="0">
                <a:latin typeface="Calibri" panose="020F0502020204030204" pitchFamily="34" charset="0"/>
                <a:cs typeface="Calibri" panose="020F0502020204030204" pitchFamily="34" charset="0"/>
              </a:rPr>
              <a:t>Благодаря за вниманието! </a:t>
            </a:r>
          </a:p>
        </p:txBody>
      </p:sp>
    </p:spTree>
    <p:extLst>
      <p:ext uri="{BB962C8B-B14F-4D97-AF65-F5344CB8AC3E}">
        <p14:creationId xmlns:p14="http://schemas.microsoft.com/office/powerpoint/2010/main" val="36166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D991E-C032-4B19-B657-54E0F553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„Ферматъ“ </a:t>
            </a:r>
            <a:r>
              <a:rPr lang="bg-BG" dirty="0" err="1"/>
              <a:t>Оод</a:t>
            </a:r>
            <a:r>
              <a:rPr lang="bg-BG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57E67-B2CF-4DBD-B9A6-594846207D62}"/>
              </a:ext>
            </a:extLst>
          </p:cNvPr>
          <p:cNvSpPr txBox="1"/>
          <p:nvPr/>
        </p:nvSpPr>
        <p:spPr>
          <a:xfrm>
            <a:off x="0" y="1815951"/>
            <a:ext cx="6485206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През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2002 година, в село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Каменци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изградихме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фамилна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ферма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Храната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добиваме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 от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собствена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земя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Нашите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животни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растат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в свободна среда,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като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живеят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здравословно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 при 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хуманни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условия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Угояваме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350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говеда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на година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Капацитета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стопанството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е 250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животни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60%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са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порода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Холщайн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40%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са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месодайни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подори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Абърдийн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Ангъс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и Лимузин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Извън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фермата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отглеждаме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50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крави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Осъществяваме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регулярни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доставки на свежо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месо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bg-BG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Изградихме разпознаваема марка 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</p:txBody>
      </p:sp>
      <p:pic>
        <p:nvPicPr>
          <p:cNvPr id="1028" name="Picture 4" descr="Fermaty_photo_2">
            <a:extLst>
              <a:ext uri="{FF2B5EF4-FFF2-40B4-BE49-F238E27FC236}">
                <a16:creationId xmlns:a16="http://schemas.microsoft.com/office/drawing/2014/main" id="{906873CB-29FF-4AA9-965F-53685834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06" y="2249547"/>
            <a:ext cx="5495017" cy="359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3F869E-DD18-4FA5-A4CD-DAAAABDA4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05" y="2249547"/>
            <a:ext cx="5495023" cy="359000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45FFDF-0A0B-43E6-807D-30323C4CC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t="-4591" r="-189" b="13128"/>
          <a:stretch/>
        </p:blipFill>
        <p:spPr>
          <a:xfrm>
            <a:off x="6474807" y="2055845"/>
            <a:ext cx="5515814" cy="3783710"/>
          </a:xfrm>
        </p:spPr>
      </p:pic>
      <p:pic>
        <p:nvPicPr>
          <p:cNvPr id="1026" name="Picture 2" descr="Fermaty_photo_3">
            <a:extLst>
              <a:ext uri="{FF2B5EF4-FFF2-40B4-BE49-F238E27FC236}">
                <a16:creationId xmlns:a16="http://schemas.microsoft.com/office/drawing/2014/main" id="{4BFC5673-8185-489F-A20E-1783BB60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02" y="2237265"/>
            <a:ext cx="5513819" cy="36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99905F4-9B2C-458E-96F4-D871751C5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19633" r="10868" b="35258"/>
          <a:stretch/>
        </p:blipFill>
        <p:spPr>
          <a:xfrm>
            <a:off x="189047" y="151273"/>
            <a:ext cx="8954953" cy="6541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9D290B-B479-493B-94DF-969C37958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5" y="1282597"/>
            <a:ext cx="6750631" cy="544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9FD81F-D14F-488A-884A-290C46BF9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3239" y="1623954"/>
            <a:ext cx="6476383" cy="5222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im.hunt.in/cg/khanna/City-Guide/foodgrain.jpg">
            <a:extLst>
              <a:ext uri="{FF2B5EF4-FFF2-40B4-BE49-F238E27FC236}">
                <a16:creationId xmlns:a16="http://schemas.microsoft.com/office/drawing/2014/main" id="{02EA6717-88CF-4BC9-B70E-08E9A3EF0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4" y="1102923"/>
            <a:ext cx="3600740" cy="23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DA60F5-DF48-4122-AB10-08E39731EDCB}"/>
              </a:ext>
            </a:extLst>
          </p:cNvPr>
          <p:cNvSpPr txBox="1"/>
          <p:nvPr/>
        </p:nvSpPr>
        <p:spPr>
          <a:xfrm>
            <a:off x="323557" y="455184"/>
            <a:ext cx="8701303" cy="369332"/>
          </a:xfrm>
          <a:prstGeom prst="rect">
            <a:avLst/>
          </a:prstGeom>
          <a:solidFill>
            <a:srgbClr val="775F55"/>
          </a:solidFill>
          <a:ln>
            <a:solidFill>
              <a:srgbClr val="FFFFFF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bg-BG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БАЛАНСИРАНО ХРАНЕНЕ</a:t>
            </a:r>
          </a:p>
        </p:txBody>
      </p:sp>
      <p:pic>
        <p:nvPicPr>
          <p:cNvPr id="1028" name="Picture 4" descr="https://thumbs.dreamstime.com/b/sunflower-meal-maize-bran-background-food-horses-macro-farm-animal-31012821.jpg">
            <a:extLst>
              <a:ext uri="{FF2B5EF4-FFF2-40B4-BE49-F238E27FC236}">
                <a16:creationId xmlns:a16="http://schemas.microsoft.com/office/drawing/2014/main" id="{EB613C8C-B795-4371-A85C-2F93F96C3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93" y="2265962"/>
            <a:ext cx="1718682" cy="12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ushburyfertilizer.com/Images/urea%20-%20smaller.jpg">
            <a:extLst>
              <a:ext uri="{FF2B5EF4-FFF2-40B4-BE49-F238E27FC236}">
                <a16:creationId xmlns:a16="http://schemas.microsoft.com/office/drawing/2014/main" id="{43E51114-5F3F-44EE-A52A-F2ABFE41A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53" y="1109879"/>
            <a:ext cx="1584153" cy="12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67439A-155D-47C3-8FB1-05EF76BC10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93" y="1114474"/>
            <a:ext cx="1711367" cy="1137703"/>
          </a:xfrm>
          <a:prstGeom prst="rect">
            <a:avLst/>
          </a:prstGeom>
        </p:spPr>
      </p:pic>
      <p:pic>
        <p:nvPicPr>
          <p:cNvPr id="2" name="Picture 2" descr="http://www.noa.bg/Files/Advices/img625.jpeg">
            <a:extLst>
              <a:ext uri="{FF2B5EF4-FFF2-40B4-BE49-F238E27FC236}">
                <a16:creationId xmlns:a16="http://schemas.microsoft.com/office/drawing/2014/main" id="{4BABC26A-9DF1-49C1-81CF-6D937E545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b="13038"/>
          <a:stretch/>
        </p:blipFill>
        <p:spPr bwMode="auto">
          <a:xfrm>
            <a:off x="5675226" y="2362975"/>
            <a:ext cx="1584153" cy="119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8AB0F8-BC3A-4ED3-BC54-D0E99881856F}"/>
              </a:ext>
            </a:extLst>
          </p:cNvPr>
          <p:cNvCxnSpPr/>
          <p:nvPr/>
        </p:nvCxnSpPr>
        <p:spPr>
          <a:xfrm>
            <a:off x="2391508" y="2265962"/>
            <a:ext cx="1308295" cy="21090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804EF5-802D-4D19-BA79-444AC049B1EE}"/>
              </a:ext>
            </a:extLst>
          </p:cNvPr>
          <p:cNvCxnSpPr/>
          <p:nvPr/>
        </p:nvCxnSpPr>
        <p:spPr>
          <a:xfrm flipH="1">
            <a:off x="5936566" y="2362975"/>
            <a:ext cx="1376927" cy="20120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090257F-3AFD-4799-8A12-CC0817E0C3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3255">
            <a:off x="308888" y="2502737"/>
            <a:ext cx="5997519" cy="483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4C4CF3-BBF5-4DBF-8311-0176900B95DE}"/>
              </a:ext>
            </a:extLst>
          </p:cNvPr>
          <p:cNvSpPr txBox="1"/>
          <p:nvPr/>
        </p:nvSpPr>
        <p:spPr>
          <a:xfrm>
            <a:off x="511453" y="1207777"/>
            <a:ext cx="3253674" cy="369332"/>
          </a:xfrm>
          <a:prstGeom prst="rect">
            <a:avLst/>
          </a:prstGeom>
          <a:solidFill>
            <a:srgbClr val="775F55">
              <a:alpha val="69000"/>
            </a:srgbClr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bg-BG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Източници на енергия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2B4663-D01B-4035-8C51-8DB8E62AE42A}"/>
              </a:ext>
            </a:extLst>
          </p:cNvPr>
          <p:cNvSpPr txBox="1"/>
          <p:nvPr/>
        </p:nvSpPr>
        <p:spPr>
          <a:xfrm>
            <a:off x="5740081" y="1235849"/>
            <a:ext cx="3253674" cy="369332"/>
          </a:xfrm>
          <a:prstGeom prst="rect">
            <a:avLst/>
          </a:prstGeom>
          <a:solidFill>
            <a:srgbClr val="775F55">
              <a:alpha val="69000"/>
            </a:srgbClr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bg-BG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Източници на протеин</a:t>
            </a:r>
          </a:p>
        </p:txBody>
      </p:sp>
      <p:sp>
        <p:nvSpPr>
          <p:cNvPr id="23" name="Title 10">
            <a:extLst>
              <a:ext uri="{FF2B5EF4-FFF2-40B4-BE49-F238E27FC236}">
                <a16:creationId xmlns:a16="http://schemas.microsoft.com/office/drawing/2014/main" id="{32A7F049-2420-4195-998E-D8793EEA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/>
          <a:lstStyle/>
          <a:p>
            <a:r>
              <a:rPr lang="bg-BG" b="1" dirty="0"/>
              <a:t>извод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4F3BC9-7C90-4B81-837C-68F9805C6046}"/>
              </a:ext>
            </a:extLst>
          </p:cNvPr>
          <p:cNvSpPr txBox="1"/>
          <p:nvPr/>
        </p:nvSpPr>
        <p:spPr>
          <a:xfrm>
            <a:off x="9347200" y="2151729"/>
            <a:ext cx="26416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Всеки грам прираст е в резултат на прието точно количество източници на енергия срещу точно количество източници на протеин. </a:t>
            </a:r>
          </a:p>
          <a:p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Всеки грам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0A5319-7DF2-4EF5-BBDA-D43D54360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15" y="4764156"/>
            <a:ext cx="1787569" cy="17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5D86BB-38D1-4269-8B0C-55CC457D9321}"/>
              </a:ext>
            </a:extLst>
          </p:cNvPr>
          <p:cNvSpPr txBox="1"/>
          <p:nvPr/>
        </p:nvSpPr>
        <p:spPr>
          <a:xfrm>
            <a:off x="622852" y="455184"/>
            <a:ext cx="8402008" cy="369332"/>
          </a:xfrm>
          <a:prstGeom prst="rect">
            <a:avLst/>
          </a:prstGeom>
          <a:solidFill>
            <a:srgbClr val="775F55"/>
          </a:solidFill>
          <a:ln>
            <a:solidFill>
              <a:srgbClr val="FFFFFF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bg-BG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ЦЕНООБРАЗУВАНЕ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0B81F6-0080-48C1-87A2-3A583D973AAE}"/>
              </a:ext>
            </a:extLst>
          </p:cNvPr>
          <p:cNvSpPr txBox="1"/>
          <p:nvPr/>
        </p:nvSpPr>
        <p:spPr>
          <a:xfrm>
            <a:off x="622852" y="995301"/>
            <a:ext cx="2160105" cy="400110"/>
          </a:xfrm>
          <a:prstGeom prst="rect">
            <a:avLst/>
          </a:prstGeom>
          <a:solidFill>
            <a:srgbClr val="775F55"/>
          </a:solidFill>
          <a:ln>
            <a:solidFill>
              <a:srgbClr val="775F55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bg-BG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Тегло живо 5</a:t>
            </a: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bg-BG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кг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2FB2CE4-F7F4-4609-A0C2-EC47A3B34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90267"/>
              </p:ext>
            </p:extLst>
          </p:nvPr>
        </p:nvGraphicFramePr>
        <p:xfrm>
          <a:off x="622852" y="1600739"/>
          <a:ext cx="8402008" cy="12547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121092">
                  <a:extLst>
                    <a:ext uri="{9D8B030D-6E8A-4147-A177-3AD203B41FA5}">
                      <a16:colId xmlns:a16="http://schemas.microsoft.com/office/drawing/2014/main" val="75463780"/>
                    </a:ext>
                  </a:extLst>
                </a:gridCol>
                <a:gridCol w="780034">
                  <a:extLst>
                    <a:ext uri="{9D8B030D-6E8A-4147-A177-3AD203B41FA5}">
                      <a16:colId xmlns:a16="http://schemas.microsoft.com/office/drawing/2014/main" val="2139561198"/>
                    </a:ext>
                  </a:extLst>
                </a:gridCol>
                <a:gridCol w="898103">
                  <a:extLst>
                    <a:ext uri="{9D8B030D-6E8A-4147-A177-3AD203B41FA5}">
                      <a16:colId xmlns:a16="http://schemas.microsoft.com/office/drawing/2014/main" val="4108808554"/>
                    </a:ext>
                  </a:extLst>
                </a:gridCol>
                <a:gridCol w="1259904">
                  <a:extLst>
                    <a:ext uri="{9D8B030D-6E8A-4147-A177-3AD203B41FA5}">
                      <a16:colId xmlns:a16="http://schemas.microsoft.com/office/drawing/2014/main" val="3787155217"/>
                    </a:ext>
                  </a:extLst>
                </a:gridCol>
                <a:gridCol w="836588">
                  <a:extLst>
                    <a:ext uri="{9D8B030D-6E8A-4147-A177-3AD203B41FA5}">
                      <a16:colId xmlns:a16="http://schemas.microsoft.com/office/drawing/2014/main" val="2323074025"/>
                    </a:ext>
                  </a:extLst>
                </a:gridCol>
                <a:gridCol w="947313">
                  <a:extLst>
                    <a:ext uri="{9D8B030D-6E8A-4147-A177-3AD203B41FA5}">
                      <a16:colId xmlns:a16="http://schemas.microsoft.com/office/drawing/2014/main" val="2606860127"/>
                    </a:ext>
                  </a:extLst>
                </a:gridCol>
                <a:gridCol w="1401875">
                  <a:extLst>
                    <a:ext uri="{9D8B030D-6E8A-4147-A177-3AD203B41FA5}">
                      <a16:colId xmlns:a16="http://schemas.microsoft.com/office/drawing/2014/main" val="931486914"/>
                    </a:ext>
                  </a:extLst>
                </a:gridCol>
                <a:gridCol w="1157099">
                  <a:extLst>
                    <a:ext uri="{9D8B030D-6E8A-4147-A177-3AD203B41FA5}">
                      <a16:colId xmlns:a16="http://schemas.microsoft.com/office/drawing/2014/main" val="4018180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Рандеман</a:t>
                      </a: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Кости</a:t>
                      </a: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Цена Живо</a:t>
                      </a: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Стойност </a:t>
                      </a:r>
                    </a:p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животни</a:t>
                      </a: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Тегло труп</a:t>
                      </a: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Цена труп</a:t>
                      </a: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Транжирано</a:t>
                      </a:r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месо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Цена месо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190388"/>
                  </a:ext>
                </a:extLst>
              </a:tr>
              <a:tr h="210298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Лв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bg-BG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Лв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bg-BG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Лв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bg-BG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Лв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bg-BG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/кг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0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8,45</a:t>
                      </a:r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9390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CC3E5E0-1AB3-42A6-B880-A0B68455D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58855"/>
              </p:ext>
            </p:extLst>
          </p:nvPr>
        </p:nvGraphicFramePr>
        <p:xfrm>
          <a:off x="622852" y="2854861"/>
          <a:ext cx="8402008" cy="3708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060871">
                  <a:extLst>
                    <a:ext uri="{9D8B030D-6E8A-4147-A177-3AD203B41FA5}">
                      <a16:colId xmlns:a16="http://schemas.microsoft.com/office/drawing/2014/main" val="75463780"/>
                    </a:ext>
                  </a:extLst>
                </a:gridCol>
                <a:gridCol w="795095">
                  <a:extLst>
                    <a:ext uri="{9D8B030D-6E8A-4147-A177-3AD203B41FA5}">
                      <a16:colId xmlns:a16="http://schemas.microsoft.com/office/drawing/2014/main" val="2139561198"/>
                    </a:ext>
                  </a:extLst>
                </a:gridCol>
                <a:gridCol w="915444">
                  <a:extLst>
                    <a:ext uri="{9D8B030D-6E8A-4147-A177-3AD203B41FA5}">
                      <a16:colId xmlns:a16="http://schemas.microsoft.com/office/drawing/2014/main" val="4108808554"/>
                    </a:ext>
                  </a:extLst>
                </a:gridCol>
                <a:gridCol w="1203869">
                  <a:extLst>
                    <a:ext uri="{9D8B030D-6E8A-4147-A177-3AD203B41FA5}">
                      <a16:colId xmlns:a16="http://schemas.microsoft.com/office/drawing/2014/main" val="3787155217"/>
                    </a:ext>
                  </a:extLst>
                </a:gridCol>
                <a:gridCol w="852741">
                  <a:extLst>
                    <a:ext uri="{9D8B030D-6E8A-4147-A177-3AD203B41FA5}">
                      <a16:colId xmlns:a16="http://schemas.microsoft.com/office/drawing/2014/main" val="2323074025"/>
                    </a:ext>
                  </a:extLst>
                </a:gridCol>
                <a:gridCol w="965604">
                  <a:extLst>
                    <a:ext uri="{9D8B030D-6E8A-4147-A177-3AD203B41FA5}">
                      <a16:colId xmlns:a16="http://schemas.microsoft.com/office/drawing/2014/main" val="2606860127"/>
                    </a:ext>
                  </a:extLst>
                </a:gridCol>
                <a:gridCol w="1418105">
                  <a:extLst>
                    <a:ext uri="{9D8B030D-6E8A-4147-A177-3AD203B41FA5}">
                      <a16:colId xmlns:a16="http://schemas.microsoft.com/office/drawing/2014/main" val="931486914"/>
                    </a:ext>
                  </a:extLst>
                </a:gridCol>
                <a:gridCol w="1190279">
                  <a:extLst>
                    <a:ext uri="{9D8B030D-6E8A-4147-A177-3AD203B41FA5}">
                      <a16:colId xmlns:a16="http://schemas.microsoft.com/office/drawing/2014/main" val="2147765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56 %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0,18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3,50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1925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308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252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7,62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3905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510ECD0-E506-42EC-B36C-B5B47A5B6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69924"/>
              </p:ext>
            </p:extLst>
          </p:nvPr>
        </p:nvGraphicFramePr>
        <p:xfrm>
          <a:off x="622852" y="3233590"/>
          <a:ext cx="8402008" cy="3708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060871">
                  <a:extLst>
                    <a:ext uri="{9D8B030D-6E8A-4147-A177-3AD203B41FA5}">
                      <a16:colId xmlns:a16="http://schemas.microsoft.com/office/drawing/2014/main" val="75463780"/>
                    </a:ext>
                  </a:extLst>
                </a:gridCol>
                <a:gridCol w="795095">
                  <a:extLst>
                    <a:ext uri="{9D8B030D-6E8A-4147-A177-3AD203B41FA5}">
                      <a16:colId xmlns:a16="http://schemas.microsoft.com/office/drawing/2014/main" val="2139561198"/>
                    </a:ext>
                  </a:extLst>
                </a:gridCol>
                <a:gridCol w="915444">
                  <a:extLst>
                    <a:ext uri="{9D8B030D-6E8A-4147-A177-3AD203B41FA5}">
                      <a16:colId xmlns:a16="http://schemas.microsoft.com/office/drawing/2014/main" val="4108808554"/>
                    </a:ext>
                  </a:extLst>
                </a:gridCol>
                <a:gridCol w="1203869">
                  <a:extLst>
                    <a:ext uri="{9D8B030D-6E8A-4147-A177-3AD203B41FA5}">
                      <a16:colId xmlns:a16="http://schemas.microsoft.com/office/drawing/2014/main" val="3787155217"/>
                    </a:ext>
                  </a:extLst>
                </a:gridCol>
                <a:gridCol w="852741">
                  <a:extLst>
                    <a:ext uri="{9D8B030D-6E8A-4147-A177-3AD203B41FA5}">
                      <a16:colId xmlns:a16="http://schemas.microsoft.com/office/drawing/2014/main" val="2323074025"/>
                    </a:ext>
                  </a:extLst>
                </a:gridCol>
                <a:gridCol w="965604">
                  <a:extLst>
                    <a:ext uri="{9D8B030D-6E8A-4147-A177-3AD203B41FA5}">
                      <a16:colId xmlns:a16="http://schemas.microsoft.com/office/drawing/2014/main" val="2606860127"/>
                    </a:ext>
                  </a:extLst>
                </a:gridCol>
                <a:gridCol w="1304192">
                  <a:extLst>
                    <a:ext uri="{9D8B030D-6E8A-4147-A177-3AD203B41FA5}">
                      <a16:colId xmlns:a16="http://schemas.microsoft.com/office/drawing/2014/main" val="931486914"/>
                    </a:ext>
                  </a:extLst>
                </a:gridCol>
                <a:gridCol w="1304192">
                  <a:extLst>
                    <a:ext uri="{9D8B030D-6E8A-4147-A177-3AD203B41FA5}">
                      <a16:colId xmlns:a16="http://schemas.microsoft.com/office/drawing/2014/main" val="3629756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66 %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0,14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4,00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363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6,06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312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7,05</a:t>
                      </a:r>
                      <a:endParaRPr lang="bg-BG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3905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A4D525F7-10AC-4B13-BC86-2DA4F0E78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54" y="4138193"/>
            <a:ext cx="3110705" cy="23330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895838-C67D-4EAE-AF6A-64B424126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4138194"/>
            <a:ext cx="3078801" cy="2309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A9636-11C7-487B-9B19-2A21B0DB0F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17" y="4138193"/>
            <a:ext cx="1749773" cy="233302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CB5F6A5-1C6A-4D9A-92DE-8DE32E9DC752}"/>
              </a:ext>
            </a:extLst>
          </p:cNvPr>
          <p:cNvSpPr/>
          <p:nvPr/>
        </p:nvSpPr>
        <p:spPr>
          <a:xfrm>
            <a:off x="592612" y="2853740"/>
            <a:ext cx="7542570" cy="4866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3FDF41-C61F-43A1-92AB-AF282F8CC563}"/>
              </a:ext>
            </a:extLst>
          </p:cNvPr>
          <p:cNvSpPr/>
          <p:nvPr/>
        </p:nvSpPr>
        <p:spPr>
          <a:xfrm>
            <a:off x="480624" y="3212569"/>
            <a:ext cx="7446705" cy="4866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BE05BD-A1B5-4FCF-85DE-5564369662B9}"/>
              </a:ext>
            </a:extLst>
          </p:cNvPr>
          <p:cNvSpPr/>
          <p:nvPr/>
        </p:nvSpPr>
        <p:spPr>
          <a:xfrm>
            <a:off x="7841095" y="1128530"/>
            <a:ext cx="1270000" cy="27427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8C0A4A2B-6501-4AF3-8C18-4E7330B3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/>
          <a:lstStyle/>
          <a:p>
            <a:r>
              <a:rPr lang="bg-BG" b="1" dirty="0"/>
              <a:t>извод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89FF04-E002-493F-93AF-CC8EA8C5B747}"/>
              </a:ext>
            </a:extLst>
          </p:cNvPr>
          <p:cNvSpPr txBox="1"/>
          <p:nvPr/>
        </p:nvSpPr>
        <p:spPr>
          <a:xfrm>
            <a:off x="9347200" y="2613394"/>
            <a:ext cx="26416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Цената на живо тегло се влияе единствено от количеството и качеството на добито месо.</a:t>
            </a:r>
          </a:p>
        </p:txBody>
      </p:sp>
    </p:spTree>
    <p:extLst>
      <p:ext uri="{BB962C8B-B14F-4D97-AF65-F5344CB8AC3E}">
        <p14:creationId xmlns:p14="http://schemas.microsoft.com/office/powerpoint/2010/main" val="2211321087"/>
      </p:ext>
    </p:extLst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54E50A-6836-44E0-80E9-F5A7FE4B5AA3}"/>
              </a:ext>
            </a:extLst>
          </p:cNvPr>
          <p:cNvSpPr txBox="1"/>
          <p:nvPr/>
        </p:nvSpPr>
        <p:spPr>
          <a:xfrm>
            <a:off x="622852" y="995301"/>
            <a:ext cx="2160105" cy="400110"/>
          </a:xfrm>
          <a:prstGeom prst="rect">
            <a:avLst/>
          </a:prstGeom>
          <a:solidFill>
            <a:srgbClr val="775F55"/>
          </a:solidFill>
          <a:ln>
            <a:solidFill>
              <a:srgbClr val="775F55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bg-BG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Дажба/300 кг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8FCA20-E84A-4B3F-81F1-3D4676FD3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88168"/>
              </p:ext>
            </p:extLst>
          </p:nvPr>
        </p:nvGraphicFramePr>
        <p:xfrm>
          <a:off x="85289" y="1568287"/>
          <a:ext cx="9898965" cy="419971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392047">
                  <a:extLst>
                    <a:ext uri="{9D8B030D-6E8A-4147-A177-3AD203B41FA5}">
                      <a16:colId xmlns:a16="http://schemas.microsoft.com/office/drawing/2014/main" val="75463780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2139561198"/>
                    </a:ext>
                  </a:extLst>
                </a:gridCol>
                <a:gridCol w="971058">
                  <a:extLst>
                    <a:ext uri="{9D8B030D-6E8A-4147-A177-3AD203B41FA5}">
                      <a16:colId xmlns:a16="http://schemas.microsoft.com/office/drawing/2014/main" val="4108808554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3787155217"/>
                    </a:ext>
                  </a:extLst>
                </a:gridCol>
                <a:gridCol w="1154295">
                  <a:extLst>
                    <a:ext uri="{9D8B030D-6E8A-4147-A177-3AD203B41FA5}">
                      <a16:colId xmlns:a16="http://schemas.microsoft.com/office/drawing/2014/main" val="2323074025"/>
                    </a:ext>
                  </a:extLst>
                </a:gridCol>
                <a:gridCol w="880626">
                  <a:extLst>
                    <a:ext uri="{9D8B030D-6E8A-4147-A177-3AD203B41FA5}">
                      <a16:colId xmlns:a16="http://schemas.microsoft.com/office/drawing/2014/main" val="2606860127"/>
                    </a:ext>
                  </a:extLst>
                </a:gridCol>
                <a:gridCol w="1154295">
                  <a:extLst>
                    <a:ext uri="{9D8B030D-6E8A-4147-A177-3AD203B41FA5}">
                      <a16:colId xmlns:a16="http://schemas.microsoft.com/office/drawing/2014/main" val="931486914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val="4018180626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3791921002"/>
                    </a:ext>
                  </a:extLst>
                </a:gridCol>
                <a:gridCol w="949642">
                  <a:extLst>
                    <a:ext uri="{9D8B030D-6E8A-4147-A177-3AD203B41FA5}">
                      <a16:colId xmlns:a16="http://schemas.microsoft.com/office/drawing/2014/main" val="3654391370"/>
                    </a:ext>
                  </a:extLst>
                </a:gridCol>
              </a:tblGrid>
              <a:tr h="511468">
                <a:tc gridSpan="2">
                  <a:txBody>
                    <a:bodyPr/>
                    <a:lstStyle/>
                    <a:p>
                      <a:pPr algn="ctr"/>
                      <a:endParaRPr lang="bg-BG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ВАРИАНТ</a:t>
                      </a:r>
                      <a:r>
                        <a:rPr lang="bg-BG" sz="1400" dirty="0"/>
                        <a:t>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ВАРИАНТ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ВАРИАНТ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ВАРИАНТ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ПРОФЕСИОНАЛЕН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5F5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830478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Суровина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Цена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Стойност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Стойност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Стойност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Стойност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190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Лв</a:t>
                      </a: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bg-BG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/кг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Лв</a:t>
                      </a: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bg-BG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Лв</a:t>
                      </a: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bg-BG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Лв</a:t>
                      </a: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bg-BG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Лв</a:t>
                      </a: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bg-BG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3306373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Царевица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5F5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3,16</a:t>
                      </a:r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5F5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0,95</a:t>
                      </a:r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5F5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5F5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0,73</a:t>
                      </a:r>
                    </a:p>
                  </a:txBody>
                  <a:tcPr anchor="ctr">
                    <a:solidFill>
                      <a:srgbClr val="775F55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39055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Сено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5,67</a:t>
                      </a:r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0,57</a:t>
                      </a:r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0889195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1" dirty="0" err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Слънч</a:t>
                      </a:r>
                      <a:r>
                        <a:rPr lang="bg-BG" sz="12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шрот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B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AB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B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AB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B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AB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B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BAB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33108"/>
                  </a:ext>
                </a:extLst>
              </a:tr>
              <a:tr h="265562"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Царевичен силаж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662586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Люцерна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B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AB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B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AB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B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AB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B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0,29</a:t>
                      </a:r>
                    </a:p>
                  </a:txBody>
                  <a:tcPr anchor="ctr">
                    <a:solidFill>
                      <a:srgbClr val="BAB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151706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 err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Уреа</a:t>
                      </a:r>
                      <a:endParaRPr lang="bg-BG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643303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algn="ctr"/>
                      <a:endParaRPr lang="bg-BG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1,30 лв.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лв.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1,79 лв.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1,58 лв.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78745"/>
                  </a:ext>
                </a:extLst>
              </a:tr>
              <a:tr h="511468">
                <a:tc>
                  <a:txBody>
                    <a:bodyPr/>
                    <a:lstStyle/>
                    <a:p>
                      <a:pPr algn="ctr"/>
                      <a:endParaRPr lang="bg-BG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Прираст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0,800 кг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bg-BG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0,350 </a:t>
                      </a:r>
                      <a:r>
                        <a:rPr lang="bg-BG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1,150</a:t>
                      </a:r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кг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bg-BG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</a:t>
                      </a:r>
                      <a:r>
                        <a:rPr lang="bg-BG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r>
                        <a:rPr lang="bg-BG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1,350 кг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+ 0,100 </a:t>
                      </a:r>
                      <a:r>
                        <a:rPr lang="bg-BG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кг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1,450 кг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312694"/>
                  </a:ext>
                </a:extLst>
              </a:tr>
              <a:tr h="511468">
                <a:tc>
                  <a:txBody>
                    <a:bodyPr/>
                    <a:lstStyle/>
                    <a:p>
                      <a:pPr algn="ctr"/>
                      <a:endParaRPr lang="bg-BG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Цена на прираста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1,63 лв./кг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- 0,22 лв./кг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1,40 лв./кг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- 0,08 лв./кг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1,32 лв./кг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- 0,23 лв./кг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1,09 лв./ кг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41031"/>
                  </a:ext>
                </a:extLst>
              </a:tr>
            </a:tbl>
          </a:graphicData>
        </a:graphic>
      </p:graphicFrame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989C9C4-A0D9-4C53-8AE0-AAED602D018D}"/>
              </a:ext>
            </a:extLst>
          </p:cNvPr>
          <p:cNvSpPr/>
          <p:nvPr/>
        </p:nvSpPr>
        <p:spPr>
          <a:xfrm>
            <a:off x="8005730" y="4516582"/>
            <a:ext cx="764197" cy="900545"/>
          </a:xfrm>
          <a:custGeom>
            <a:avLst/>
            <a:gdLst>
              <a:gd name="connsiteX0" fmla="*/ 584088 w 764197"/>
              <a:gd name="connsiteY0" fmla="*/ 69273 h 900545"/>
              <a:gd name="connsiteX1" fmla="*/ 514815 w 764197"/>
              <a:gd name="connsiteY1" fmla="*/ 83127 h 900545"/>
              <a:gd name="connsiteX2" fmla="*/ 279288 w 764197"/>
              <a:gd name="connsiteY2" fmla="*/ 110836 h 900545"/>
              <a:gd name="connsiteX3" fmla="*/ 237725 w 764197"/>
              <a:gd name="connsiteY3" fmla="*/ 138545 h 900545"/>
              <a:gd name="connsiteX4" fmla="*/ 210015 w 764197"/>
              <a:gd name="connsiteY4" fmla="*/ 166254 h 900545"/>
              <a:gd name="connsiteX5" fmla="*/ 154597 w 764197"/>
              <a:gd name="connsiteY5" fmla="*/ 180109 h 900545"/>
              <a:gd name="connsiteX6" fmla="*/ 113034 w 764197"/>
              <a:gd name="connsiteY6" fmla="*/ 221673 h 900545"/>
              <a:gd name="connsiteX7" fmla="*/ 57615 w 764197"/>
              <a:gd name="connsiteY7" fmla="*/ 290945 h 900545"/>
              <a:gd name="connsiteX8" fmla="*/ 16052 w 764197"/>
              <a:gd name="connsiteY8" fmla="*/ 415636 h 900545"/>
              <a:gd name="connsiteX9" fmla="*/ 2197 w 764197"/>
              <a:gd name="connsiteY9" fmla="*/ 457200 h 900545"/>
              <a:gd name="connsiteX10" fmla="*/ 85325 w 764197"/>
              <a:gd name="connsiteY10" fmla="*/ 789709 h 900545"/>
              <a:gd name="connsiteX11" fmla="*/ 85325 w 764197"/>
              <a:gd name="connsiteY11" fmla="*/ 789709 h 900545"/>
              <a:gd name="connsiteX12" fmla="*/ 113034 w 764197"/>
              <a:gd name="connsiteY12" fmla="*/ 831273 h 900545"/>
              <a:gd name="connsiteX13" fmla="*/ 196161 w 764197"/>
              <a:gd name="connsiteY13" fmla="*/ 858982 h 900545"/>
              <a:gd name="connsiteX14" fmla="*/ 237725 w 764197"/>
              <a:gd name="connsiteY14" fmla="*/ 872836 h 900545"/>
              <a:gd name="connsiteX15" fmla="*/ 348561 w 764197"/>
              <a:gd name="connsiteY15" fmla="*/ 900545 h 900545"/>
              <a:gd name="connsiteX16" fmla="*/ 611797 w 764197"/>
              <a:gd name="connsiteY16" fmla="*/ 886691 h 900545"/>
              <a:gd name="connsiteX17" fmla="*/ 653361 w 764197"/>
              <a:gd name="connsiteY17" fmla="*/ 872836 h 900545"/>
              <a:gd name="connsiteX18" fmla="*/ 667215 w 764197"/>
              <a:gd name="connsiteY18" fmla="*/ 831273 h 900545"/>
              <a:gd name="connsiteX19" fmla="*/ 694925 w 764197"/>
              <a:gd name="connsiteY19" fmla="*/ 803563 h 900545"/>
              <a:gd name="connsiteX20" fmla="*/ 722634 w 764197"/>
              <a:gd name="connsiteY20" fmla="*/ 762000 h 900545"/>
              <a:gd name="connsiteX21" fmla="*/ 764197 w 764197"/>
              <a:gd name="connsiteY21" fmla="*/ 623454 h 900545"/>
              <a:gd name="connsiteX22" fmla="*/ 750343 w 764197"/>
              <a:gd name="connsiteY22" fmla="*/ 346363 h 900545"/>
              <a:gd name="connsiteX23" fmla="*/ 736488 w 764197"/>
              <a:gd name="connsiteY23" fmla="*/ 304800 h 900545"/>
              <a:gd name="connsiteX24" fmla="*/ 667215 w 764197"/>
              <a:gd name="connsiteY24" fmla="*/ 207818 h 900545"/>
              <a:gd name="connsiteX25" fmla="*/ 500961 w 764197"/>
              <a:gd name="connsiteY25" fmla="*/ 83127 h 900545"/>
              <a:gd name="connsiteX26" fmla="*/ 445543 w 764197"/>
              <a:gd name="connsiteY26" fmla="*/ 41563 h 900545"/>
              <a:gd name="connsiteX27" fmla="*/ 348561 w 764197"/>
              <a:gd name="connsiteY27" fmla="*/ 0 h 900545"/>
              <a:gd name="connsiteX28" fmla="*/ 279288 w 764197"/>
              <a:gd name="connsiteY28" fmla="*/ 13854 h 900545"/>
              <a:gd name="connsiteX29" fmla="*/ 237725 w 764197"/>
              <a:gd name="connsiteY29" fmla="*/ 41563 h 900545"/>
              <a:gd name="connsiteX30" fmla="*/ 210015 w 764197"/>
              <a:gd name="connsiteY30" fmla="*/ 55418 h 90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64197" h="900545">
                <a:moveTo>
                  <a:pt x="584088" y="69273"/>
                </a:moveTo>
                <a:cubicBezTo>
                  <a:pt x="560997" y="73891"/>
                  <a:pt x="538234" y="80662"/>
                  <a:pt x="514815" y="83127"/>
                </a:cubicBezTo>
                <a:cubicBezTo>
                  <a:pt x="275350" y="108334"/>
                  <a:pt x="389315" y="74162"/>
                  <a:pt x="279288" y="110836"/>
                </a:cubicBezTo>
                <a:cubicBezTo>
                  <a:pt x="265434" y="120072"/>
                  <a:pt x="250727" y="128143"/>
                  <a:pt x="237725" y="138545"/>
                </a:cubicBezTo>
                <a:cubicBezTo>
                  <a:pt x="227525" y="146705"/>
                  <a:pt x="221698" y="160412"/>
                  <a:pt x="210015" y="166254"/>
                </a:cubicBezTo>
                <a:cubicBezTo>
                  <a:pt x="192984" y="174769"/>
                  <a:pt x="173070" y="175491"/>
                  <a:pt x="154597" y="180109"/>
                </a:cubicBezTo>
                <a:cubicBezTo>
                  <a:pt x="140743" y="193964"/>
                  <a:pt x="125577" y="206621"/>
                  <a:pt x="113034" y="221673"/>
                </a:cubicBezTo>
                <a:cubicBezTo>
                  <a:pt x="25663" y="326518"/>
                  <a:pt x="138219" y="210344"/>
                  <a:pt x="57615" y="290945"/>
                </a:cubicBezTo>
                <a:lnTo>
                  <a:pt x="16052" y="415636"/>
                </a:lnTo>
                <a:lnTo>
                  <a:pt x="2197" y="457200"/>
                </a:lnTo>
                <a:cubicBezTo>
                  <a:pt x="17768" y="753046"/>
                  <a:pt x="-46079" y="658305"/>
                  <a:pt x="85325" y="789709"/>
                </a:cubicBezTo>
                <a:lnTo>
                  <a:pt x="85325" y="789709"/>
                </a:lnTo>
                <a:cubicBezTo>
                  <a:pt x="94561" y="803564"/>
                  <a:pt x="98914" y="822448"/>
                  <a:pt x="113034" y="831273"/>
                </a:cubicBezTo>
                <a:cubicBezTo>
                  <a:pt x="137802" y="846753"/>
                  <a:pt x="168452" y="849746"/>
                  <a:pt x="196161" y="858982"/>
                </a:cubicBezTo>
                <a:cubicBezTo>
                  <a:pt x="210016" y="863600"/>
                  <a:pt x="223557" y="869294"/>
                  <a:pt x="237725" y="872836"/>
                </a:cubicBezTo>
                <a:lnTo>
                  <a:pt x="348561" y="900545"/>
                </a:lnTo>
                <a:cubicBezTo>
                  <a:pt x="436306" y="895927"/>
                  <a:pt x="524291" y="894646"/>
                  <a:pt x="611797" y="886691"/>
                </a:cubicBezTo>
                <a:cubicBezTo>
                  <a:pt x="626341" y="885369"/>
                  <a:pt x="643034" y="883163"/>
                  <a:pt x="653361" y="872836"/>
                </a:cubicBezTo>
                <a:cubicBezTo>
                  <a:pt x="663687" y="862510"/>
                  <a:pt x="659701" y="843796"/>
                  <a:pt x="667215" y="831273"/>
                </a:cubicBezTo>
                <a:cubicBezTo>
                  <a:pt x="673936" y="820072"/>
                  <a:pt x="686765" y="813763"/>
                  <a:pt x="694925" y="803563"/>
                </a:cubicBezTo>
                <a:cubicBezTo>
                  <a:pt x="705327" y="790561"/>
                  <a:pt x="713398" y="775854"/>
                  <a:pt x="722634" y="762000"/>
                </a:cubicBezTo>
                <a:cubicBezTo>
                  <a:pt x="756364" y="660809"/>
                  <a:pt x="743259" y="707209"/>
                  <a:pt x="764197" y="623454"/>
                </a:cubicBezTo>
                <a:cubicBezTo>
                  <a:pt x="759579" y="531090"/>
                  <a:pt x="758354" y="438494"/>
                  <a:pt x="750343" y="346363"/>
                </a:cubicBezTo>
                <a:cubicBezTo>
                  <a:pt x="749078" y="331814"/>
                  <a:pt x="742241" y="318223"/>
                  <a:pt x="736488" y="304800"/>
                </a:cubicBezTo>
                <a:cubicBezTo>
                  <a:pt x="714699" y="253960"/>
                  <a:pt x="709454" y="243017"/>
                  <a:pt x="667215" y="207818"/>
                </a:cubicBezTo>
                <a:cubicBezTo>
                  <a:pt x="485691" y="56547"/>
                  <a:pt x="600153" y="153979"/>
                  <a:pt x="500961" y="83127"/>
                </a:cubicBezTo>
                <a:cubicBezTo>
                  <a:pt x="482171" y="69706"/>
                  <a:pt x="465124" y="53801"/>
                  <a:pt x="445543" y="41563"/>
                </a:cubicBezTo>
                <a:cubicBezTo>
                  <a:pt x="406410" y="17105"/>
                  <a:pt x="388966" y="13468"/>
                  <a:pt x="348561" y="0"/>
                </a:cubicBezTo>
                <a:cubicBezTo>
                  <a:pt x="325470" y="4618"/>
                  <a:pt x="301337" y="5586"/>
                  <a:pt x="279288" y="13854"/>
                </a:cubicBezTo>
                <a:cubicBezTo>
                  <a:pt x="263697" y="19700"/>
                  <a:pt x="252003" y="32996"/>
                  <a:pt x="237725" y="41563"/>
                </a:cubicBezTo>
                <a:cubicBezTo>
                  <a:pt x="228870" y="46876"/>
                  <a:pt x="219252" y="50800"/>
                  <a:pt x="210015" y="55418"/>
                </a:cubicBezTo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46029C-1DC6-456A-9FA7-60A30C5BA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592" y="4057851"/>
            <a:ext cx="1118550" cy="10095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AF2FC6-F83F-422D-AD1F-BB3BE5625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37" y="4931329"/>
            <a:ext cx="1118550" cy="100954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E59042B-F03A-493D-A96B-DE340DCB5398}"/>
              </a:ext>
            </a:extLst>
          </p:cNvPr>
          <p:cNvSpPr/>
          <p:nvPr/>
        </p:nvSpPr>
        <p:spPr>
          <a:xfrm>
            <a:off x="3964778" y="1568287"/>
            <a:ext cx="2037816" cy="4299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CCB794-30D9-4636-B912-E6BFDC5E67F0}"/>
              </a:ext>
            </a:extLst>
          </p:cNvPr>
          <p:cNvSpPr/>
          <p:nvPr/>
        </p:nvSpPr>
        <p:spPr>
          <a:xfrm>
            <a:off x="5992427" y="1568287"/>
            <a:ext cx="2037816" cy="4299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EDE0E2-981C-4D4F-AB37-FED8BD8FB7B8}"/>
              </a:ext>
            </a:extLst>
          </p:cNvPr>
          <p:cNvSpPr/>
          <p:nvPr/>
        </p:nvSpPr>
        <p:spPr>
          <a:xfrm>
            <a:off x="8030243" y="1568134"/>
            <a:ext cx="2037816" cy="43727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6B81F4-6AED-4117-8C20-00B7E6265D0C}"/>
              </a:ext>
            </a:extLst>
          </p:cNvPr>
          <p:cNvSpPr/>
          <p:nvPr/>
        </p:nvSpPr>
        <p:spPr>
          <a:xfrm>
            <a:off x="3964778" y="4406900"/>
            <a:ext cx="1164634" cy="13611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121138-6E82-4FF6-A77D-03986D6C5024}"/>
              </a:ext>
            </a:extLst>
          </p:cNvPr>
          <p:cNvSpPr/>
          <p:nvPr/>
        </p:nvSpPr>
        <p:spPr>
          <a:xfrm>
            <a:off x="5992427" y="4456599"/>
            <a:ext cx="1164634" cy="13611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5B649A-813C-47D2-AD4C-8E5151517D43}"/>
              </a:ext>
            </a:extLst>
          </p:cNvPr>
          <p:cNvSpPr/>
          <p:nvPr/>
        </p:nvSpPr>
        <p:spPr>
          <a:xfrm>
            <a:off x="8040410" y="4406900"/>
            <a:ext cx="968491" cy="13611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5BC0A8-E5C2-4804-952B-0C8CA852D3A9}"/>
              </a:ext>
            </a:extLst>
          </p:cNvPr>
          <p:cNvSpPr/>
          <p:nvPr/>
        </p:nvSpPr>
        <p:spPr>
          <a:xfrm>
            <a:off x="45900" y="3272154"/>
            <a:ext cx="2014816" cy="29482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A2B6D5-19CD-4E46-8507-EE6561D3DC1B}"/>
              </a:ext>
            </a:extLst>
          </p:cNvPr>
          <p:cNvSpPr txBox="1"/>
          <p:nvPr/>
        </p:nvSpPr>
        <p:spPr>
          <a:xfrm>
            <a:off x="622852" y="455184"/>
            <a:ext cx="9361402" cy="369332"/>
          </a:xfrm>
          <a:prstGeom prst="rect">
            <a:avLst/>
          </a:prstGeom>
          <a:solidFill>
            <a:srgbClr val="775F55"/>
          </a:solidFill>
          <a:ln>
            <a:solidFill>
              <a:srgbClr val="FFFFFF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bg-BG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ЕФЕКТИВНОСТ</a:t>
            </a:r>
          </a:p>
        </p:txBody>
      </p:sp>
    </p:spTree>
    <p:extLst>
      <p:ext uri="{BB962C8B-B14F-4D97-AF65-F5344CB8AC3E}">
        <p14:creationId xmlns:p14="http://schemas.microsoft.com/office/powerpoint/2010/main" val="41663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269C9C-694C-4796-A9CE-20B6884D8BAA}"/>
              </a:ext>
            </a:extLst>
          </p:cNvPr>
          <p:cNvSpPr txBox="1"/>
          <p:nvPr/>
        </p:nvSpPr>
        <p:spPr>
          <a:xfrm>
            <a:off x="622852" y="460248"/>
            <a:ext cx="8402008" cy="369332"/>
          </a:xfrm>
          <a:prstGeom prst="rect">
            <a:avLst/>
          </a:prstGeom>
          <a:solidFill>
            <a:srgbClr val="775F55"/>
          </a:solidFill>
          <a:ln>
            <a:solidFill>
              <a:srgbClr val="FFFFFF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bg-BG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ЕФЕКТИВНОСТ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043697C-B9A0-4E89-8E71-2BC7F5D85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1063"/>
              </p:ext>
            </p:extLst>
          </p:nvPr>
        </p:nvGraphicFramePr>
        <p:xfrm>
          <a:off x="622852" y="1600739"/>
          <a:ext cx="8402008" cy="18186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603132">
                  <a:extLst>
                    <a:ext uri="{9D8B030D-6E8A-4147-A177-3AD203B41FA5}">
                      <a16:colId xmlns:a16="http://schemas.microsoft.com/office/drawing/2014/main" val="75463780"/>
                    </a:ext>
                  </a:extLst>
                </a:gridCol>
                <a:gridCol w="978579">
                  <a:extLst>
                    <a:ext uri="{9D8B030D-6E8A-4147-A177-3AD203B41FA5}">
                      <a16:colId xmlns:a16="http://schemas.microsoft.com/office/drawing/2014/main" val="2139561198"/>
                    </a:ext>
                  </a:extLst>
                </a:gridCol>
                <a:gridCol w="1200306">
                  <a:extLst>
                    <a:ext uri="{9D8B030D-6E8A-4147-A177-3AD203B41FA5}">
                      <a16:colId xmlns:a16="http://schemas.microsoft.com/office/drawing/2014/main" val="197331586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08808554"/>
                    </a:ext>
                  </a:extLst>
                </a:gridCol>
                <a:gridCol w="941112">
                  <a:extLst>
                    <a:ext uri="{9D8B030D-6E8A-4147-A177-3AD203B41FA5}">
                      <a16:colId xmlns:a16="http://schemas.microsoft.com/office/drawing/2014/main" val="37871552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23074025"/>
                    </a:ext>
                  </a:extLst>
                </a:gridCol>
                <a:gridCol w="947280">
                  <a:extLst>
                    <a:ext uri="{9D8B030D-6E8A-4147-A177-3AD203B41FA5}">
                      <a16:colId xmlns:a16="http://schemas.microsoft.com/office/drawing/2014/main" val="26068601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3433958"/>
                    </a:ext>
                  </a:extLst>
                </a:gridCol>
                <a:gridCol w="1106759">
                  <a:extLst>
                    <a:ext uri="{9D8B030D-6E8A-4147-A177-3AD203B41FA5}">
                      <a16:colId xmlns:a16="http://schemas.microsoft.com/office/drawing/2014/main" val="931486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ОБЩО</a:t>
                      </a: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1,30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1,61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1,79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1,58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190388"/>
                  </a:ext>
                </a:extLst>
              </a:tr>
              <a:tr h="210298">
                <a:tc>
                  <a:txBody>
                    <a:bodyPr/>
                    <a:lstStyle/>
                    <a:p>
                      <a:pPr algn="l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Прираст-кг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bg-BG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1,150</a:t>
                      </a: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bg-BG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1,350</a:t>
                      </a:r>
                    </a:p>
                  </a:txBody>
                  <a:tcPr marL="9525" marR="9525" marT="9525" marB="0" anchor="b"/>
                </a:tc>
                <a:tc rowSpan="4">
                  <a:txBody>
                    <a:bodyPr/>
                    <a:lstStyle/>
                    <a:p>
                      <a:pPr algn="ctr"/>
                      <a:endParaRPr lang="bg-BG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330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Пазарна цена живо лв./кг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393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g-BG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Цена на прираст лв./кг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/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5307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bg-BG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МАРЖ</a:t>
                      </a: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1,26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bg-BG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2,07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bg-BG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2,53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bg-BG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3,06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332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DAB2958-86D4-4059-B29B-82FD73DBBE55}"/>
              </a:ext>
            </a:extLst>
          </p:cNvPr>
          <p:cNvSpPr txBox="1"/>
          <p:nvPr/>
        </p:nvSpPr>
        <p:spPr>
          <a:xfrm>
            <a:off x="622852" y="995301"/>
            <a:ext cx="2160105" cy="400110"/>
          </a:xfrm>
          <a:prstGeom prst="rect">
            <a:avLst/>
          </a:prstGeom>
          <a:solidFill>
            <a:srgbClr val="775F55"/>
          </a:solidFill>
          <a:ln>
            <a:solidFill>
              <a:srgbClr val="775F55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bg-BG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Дажба/300 кг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FD331F96-A26B-4335-A845-07C7DC48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/>
          <a:lstStyle/>
          <a:p>
            <a:r>
              <a:rPr lang="bg-BG" b="1" dirty="0"/>
              <a:t>извод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9B068-9DF0-4225-8680-DD3EA62ECC1C}"/>
              </a:ext>
            </a:extLst>
          </p:cNvPr>
          <p:cNvSpPr txBox="1"/>
          <p:nvPr/>
        </p:nvSpPr>
        <p:spPr>
          <a:xfrm>
            <a:off x="9347200" y="2459504"/>
            <a:ext cx="26416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По цял свят, печалбата е резултат от  точно определени действия подчинени на едни и същи принципи! </a:t>
            </a:r>
          </a:p>
        </p:txBody>
      </p:sp>
    </p:spTree>
    <p:extLst>
      <p:ext uri="{BB962C8B-B14F-4D97-AF65-F5344CB8AC3E}">
        <p14:creationId xmlns:p14="http://schemas.microsoft.com/office/powerpoint/2010/main" val="15340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166108-3C09-4C25-B3C2-EDA5B6CF0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123481"/>
              </p:ext>
            </p:extLst>
          </p:nvPr>
        </p:nvGraphicFramePr>
        <p:xfrm>
          <a:off x="204643" y="1160113"/>
          <a:ext cx="11802865" cy="499488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44764">
                  <a:extLst>
                    <a:ext uri="{9D8B030D-6E8A-4147-A177-3AD203B41FA5}">
                      <a16:colId xmlns:a16="http://schemas.microsoft.com/office/drawing/2014/main" val="286425898"/>
                    </a:ext>
                  </a:extLst>
                </a:gridCol>
                <a:gridCol w="496441">
                  <a:extLst>
                    <a:ext uri="{9D8B030D-6E8A-4147-A177-3AD203B41FA5}">
                      <a16:colId xmlns:a16="http://schemas.microsoft.com/office/drawing/2014/main" val="37859281"/>
                    </a:ext>
                  </a:extLst>
                </a:gridCol>
                <a:gridCol w="665556">
                  <a:extLst>
                    <a:ext uri="{9D8B030D-6E8A-4147-A177-3AD203B41FA5}">
                      <a16:colId xmlns:a16="http://schemas.microsoft.com/office/drawing/2014/main" val="3424054243"/>
                    </a:ext>
                  </a:extLst>
                </a:gridCol>
                <a:gridCol w="558986">
                  <a:extLst>
                    <a:ext uri="{9D8B030D-6E8A-4147-A177-3AD203B41FA5}">
                      <a16:colId xmlns:a16="http://schemas.microsoft.com/office/drawing/2014/main" val="2138277815"/>
                    </a:ext>
                  </a:extLst>
                </a:gridCol>
                <a:gridCol w="555294">
                  <a:extLst>
                    <a:ext uri="{9D8B030D-6E8A-4147-A177-3AD203B41FA5}">
                      <a16:colId xmlns:a16="http://schemas.microsoft.com/office/drawing/2014/main" val="1044687431"/>
                    </a:ext>
                  </a:extLst>
                </a:gridCol>
                <a:gridCol w="534416">
                  <a:extLst>
                    <a:ext uri="{9D8B030D-6E8A-4147-A177-3AD203B41FA5}">
                      <a16:colId xmlns:a16="http://schemas.microsoft.com/office/drawing/2014/main" val="628135115"/>
                    </a:ext>
                  </a:extLst>
                </a:gridCol>
                <a:gridCol w="534416">
                  <a:extLst>
                    <a:ext uri="{9D8B030D-6E8A-4147-A177-3AD203B41FA5}">
                      <a16:colId xmlns:a16="http://schemas.microsoft.com/office/drawing/2014/main" val="153301117"/>
                    </a:ext>
                  </a:extLst>
                </a:gridCol>
                <a:gridCol w="534416">
                  <a:extLst>
                    <a:ext uri="{9D8B030D-6E8A-4147-A177-3AD203B41FA5}">
                      <a16:colId xmlns:a16="http://schemas.microsoft.com/office/drawing/2014/main" val="504337149"/>
                    </a:ext>
                  </a:extLst>
                </a:gridCol>
                <a:gridCol w="534416">
                  <a:extLst>
                    <a:ext uri="{9D8B030D-6E8A-4147-A177-3AD203B41FA5}">
                      <a16:colId xmlns:a16="http://schemas.microsoft.com/office/drawing/2014/main" val="21716113"/>
                    </a:ext>
                  </a:extLst>
                </a:gridCol>
                <a:gridCol w="534416">
                  <a:extLst>
                    <a:ext uri="{9D8B030D-6E8A-4147-A177-3AD203B41FA5}">
                      <a16:colId xmlns:a16="http://schemas.microsoft.com/office/drawing/2014/main" val="112146470"/>
                    </a:ext>
                  </a:extLst>
                </a:gridCol>
                <a:gridCol w="534416">
                  <a:extLst>
                    <a:ext uri="{9D8B030D-6E8A-4147-A177-3AD203B41FA5}">
                      <a16:colId xmlns:a16="http://schemas.microsoft.com/office/drawing/2014/main" val="3567183052"/>
                    </a:ext>
                  </a:extLst>
                </a:gridCol>
                <a:gridCol w="534416">
                  <a:extLst>
                    <a:ext uri="{9D8B030D-6E8A-4147-A177-3AD203B41FA5}">
                      <a16:colId xmlns:a16="http://schemas.microsoft.com/office/drawing/2014/main" val="2818708205"/>
                    </a:ext>
                  </a:extLst>
                </a:gridCol>
                <a:gridCol w="534416">
                  <a:extLst>
                    <a:ext uri="{9D8B030D-6E8A-4147-A177-3AD203B41FA5}">
                      <a16:colId xmlns:a16="http://schemas.microsoft.com/office/drawing/2014/main" val="75832427"/>
                    </a:ext>
                  </a:extLst>
                </a:gridCol>
                <a:gridCol w="534416">
                  <a:extLst>
                    <a:ext uri="{9D8B030D-6E8A-4147-A177-3AD203B41FA5}">
                      <a16:colId xmlns:a16="http://schemas.microsoft.com/office/drawing/2014/main" val="3210125928"/>
                    </a:ext>
                  </a:extLst>
                </a:gridCol>
                <a:gridCol w="534416">
                  <a:extLst>
                    <a:ext uri="{9D8B030D-6E8A-4147-A177-3AD203B41FA5}">
                      <a16:colId xmlns:a16="http://schemas.microsoft.com/office/drawing/2014/main" val="3676491393"/>
                    </a:ext>
                  </a:extLst>
                </a:gridCol>
                <a:gridCol w="534416">
                  <a:extLst>
                    <a:ext uri="{9D8B030D-6E8A-4147-A177-3AD203B41FA5}">
                      <a16:colId xmlns:a16="http://schemas.microsoft.com/office/drawing/2014/main" val="130995831"/>
                    </a:ext>
                  </a:extLst>
                </a:gridCol>
                <a:gridCol w="534416">
                  <a:extLst>
                    <a:ext uri="{9D8B030D-6E8A-4147-A177-3AD203B41FA5}">
                      <a16:colId xmlns:a16="http://schemas.microsoft.com/office/drawing/2014/main" val="3261729208"/>
                    </a:ext>
                  </a:extLst>
                </a:gridCol>
                <a:gridCol w="534416">
                  <a:extLst>
                    <a:ext uri="{9D8B030D-6E8A-4147-A177-3AD203B41FA5}">
                      <a16:colId xmlns:a16="http://schemas.microsoft.com/office/drawing/2014/main" val="3222379522"/>
                    </a:ext>
                  </a:extLst>
                </a:gridCol>
                <a:gridCol w="534416">
                  <a:extLst>
                    <a:ext uri="{9D8B030D-6E8A-4147-A177-3AD203B41FA5}">
                      <a16:colId xmlns:a16="http://schemas.microsoft.com/office/drawing/2014/main" val="1542348826"/>
                    </a:ext>
                  </a:extLst>
                </a:gridCol>
              </a:tblGrid>
              <a:tr h="483680">
                <a:tc>
                  <a:txBody>
                    <a:bodyPr/>
                    <a:lstStyle/>
                    <a:p>
                      <a:pPr algn="ctr" fontAlgn="b"/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67002"/>
                  </a:ext>
                </a:extLst>
              </a:tr>
              <a:tr h="2526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Тегло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529908"/>
                  </a:ext>
                </a:extLst>
              </a:tr>
              <a:tr h="24340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5000500"/>
                  </a:ext>
                </a:extLst>
              </a:tr>
              <a:tr h="2434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Прираст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443153"/>
                  </a:ext>
                </a:extLst>
              </a:tr>
              <a:tr h="24340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5135986"/>
                  </a:ext>
                </a:extLst>
              </a:tr>
              <a:tr h="2434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Храно</a:t>
                      </a:r>
                      <a:r>
                        <a:rPr lang="bg-BG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ден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8492166"/>
                  </a:ext>
                </a:extLst>
              </a:tr>
              <a:tr h="24340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0651055"/>
                  </a:ext>
                </a:extLst>
              </a:tr>
              <a:tr h="2434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Постоянни разходи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8439955"/>
                  </a:ext>
                </a:extLst>
              </a:tr>
              <a:tr h="24340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5078283"/>
                  </a:ext>
                </a:extLst>
              </a:tr>
              <a:tr h="2434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Амортизации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5037153"/>
                  </a:ext>
                </a:extLst>
              </a:tr>
              <a:tr h="24340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5561983"/>
                  </a:ext>
                </a:extLst>
              </a:tr>
              <a:tr h="2434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Пазарна цена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0846807"/>
                  </a:ext>
                </a:extLst>
              </a:tr>
              <a:tr h="24340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8537891"/>
                  </a:ext>
                </a:extLst>
              </a:tr>
              <a:tr h="2434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Общо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разходи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за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едно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животно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лв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6075158"/>
                  </a:ext>
                </a:extLst>
              </a:tr>
              <a:tr h="24340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2045497"/>
                  </a:ext>
                </a:extLst>
              </a:tr>
              <a:tr h="2526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Пазарна стойност на животното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5973858"/>
                  </a:ext>
                </a:extLst>
              </a:tr>
              <a:tr h="24340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1540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1624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6053013"/>
                  </a:ext>
                </a:extLst>
              </a:tr>
              <a:tr h="2434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Печалба от едно животно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09063"/>
                  </a:ext>
                </a:extLst>
              </a:tr>
              <a:tr h="24340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8501"/>
                  </a:ext>
                </a:extLst>
              </a:tr>
            </a:tbl>
          </a:graphicData>
        </a:graphic>
      </p:graphicFrame>
      <p:pic>
        <p:nvPicPr>
          <p:cNvPr id="4102" name="Picture 6" descr="http://milobooker.com/images/red-stroke-paint-brush-24335047.png?crc=4047529220">
            <a:extLst>
              <a:ext uri="{FF2B5EF4-FFF2-40B4-BE49-F238E27FC236}">
                <a16:creationId xmlns:a16="http://schemas.microsoft.com/office/drawing/2014/main" id="{BA69DE7C-52F4-4F37-8998-D6EF8FC9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627" y="6183546"/>
            <a:ext cx="1664904" cy="15061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venuefinancial.com/images/venue-icons/hp_highlight-icon_questions.png">
            <a:extLst>
              <a:ext uri="{FF2B5EF4-FFF2-40B4-BE49-F238E27FC236}">
                <a16:creationId xmlns:a16="http://schemas.microsoft.com/office/drawing/2014/main" id="{24155B04-922A-477F-B387-91806D0B2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87" y="2569167"/>
            <a:ext cx="2573633" cy="257363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A14C8D-8C4A-4B0C-9306-C12FFC60D94A}"/>
              </a:ext>
            </a:extLst>
          </p:cNvPr>
          <p:cNvSpPr txBox="1"/>
          <p:nvPr/>
        </p:nvSpPr>
        <p:spPr>
          <a:xfrm>
            <a:off x="449385" y="455184"/>
            <a:ext cx="9968952" cy="369332"/>
          </a:xfrm>
          <a:prstGeom prst="rect">
            <a:avLst/>
          </a:prstGeom>
          <a:solidFill>
            <a:srgbClr val="775F55"/>
          </a:solidFill>
          <a:ln>
            <a:solidFill>
              <a:srgbClr val="FFFFFF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bg-BG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ЗАЩО ОТГЛЕЖДАМЕ ЗАГУБАТА?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93B29A-3D4E-4A8C-BB6B-2D0F008F85E6}"/>
              </a:ext>
            </a:extLst>
          </p:cNvPr>
          <p:cNvSpPr/>
          <p:nvPr/>
        </p:nvSpPr>
        <p:spPr>
          <a:xfrm>
            <a:off x="2262753" y="1890794"/>
            <a:ext cx="9744761" cy="237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9A6613-D6B4-47C6-BE56-952C0E8355A2}"/>
              </a:ext>
            </a:extLst>
          </p:cNvPr>
          <p:cNvSpPr/>
          <p:nvPr/>
        </p:nvSpPr>
        <p:spPr>
          <a:xfrm>
            <a:off x="2262752" y="2402368"/>
            <a:ext cx="9744761" cy="237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E00E7C-89B9-487F-A3F3-49CC3DD8697C}"/>
              </a:ext>
            </a:extLst>
          </p:cNvPr>
          <p:cNvSpPr/>
          <p:nvPr/>
        </p:nvSpPr>
        <p:spPr>
          <a:xfrm>
            <a:off x="2262751" y="2861590"/>
            <a:ext cx="9744761" cy="237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6CC2C7-5853-48EC-A89F-5EA705CABD2D}"/>
              </a:ext>
            </a:extLst>
          </p:cNvPr>
          <p:cNvSpPr/>
          <p:nvPr/>
        </p:nvSpPr>
        <p:spPr>
          <a:xfrm>
            <a:off x="2262751" y="3373164"/>
            <a:ext cx="9744761" cy="237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801EA6-D233-4B03-AA71-E6312F46BA8F}"/>
              </a:ext>
            </a:extLst>
          </p:cNvPr>
          <p:cNvSpPr/>
          <p:nvPr/>
        </p:nvSpPr>
        <p:spPr>
          <a:xfrm>
            <a:off x="2262750" y="3832944"/>
            <a:ext cx="9744761" cy="237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2ECF49-77DB-4237-8959-35BC745BF483}"/>
              </a:ext>
            </a:extLst>
          </p:cNvPr>
          <p:cNvSpPr/>
          <p:nvPr/>
        </p:nvSpPr>
        <p:spPr>
          <a:xfrm>
            <a:off x="2262749" y="4326282"/>
            <a:ext cx="9744761" cy="237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31111D-60A6-4A93-AA0F-B9811F412B89}"/>
              </a:ext>
            </a:extLst>
          </p:cNvPr>
          <p:cNvSpPr/>
          <p:nvPr/>
        </p:nvSpPr>
        <p:spPr>
          <a:xfrm>
            <a:off x="2262748" y="4820178"/>
            <a:ext cx="9744761" cy="237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E9C594-5885-4E07-9745-930F4901FE7D}"/>
              </a:ext>
            </a:extLst>
          </p:cNvPr>
          <p:cNvSpPr/>
          <p:nvPr/>
        </p:nvSpPr>
        <p:spPr>
          <a:xfrm>
            <a:off x="2262747" y="5319454"/>
            <a:ext cx="9744761" cy="237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1A7CBE-8E71-4100-8197-0F91582B5A39}"/>
              </a:ext>
            </a:extLst>
          </p:cNvPr>
          <p:cNvSpPr/>
          <p:nvPr/>
        </p:nvSpPr>
        <p:spPr>
          <a:xfrm>
            <a:off x="2262747" y="5875531"/>
            <a:ext cx="9744761" cy="279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369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ЗАЩО ОТГЛЕЖДАМЕ ЗАГУБАТА?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BD4207D-FAC2-4C95-8F32-93896EB210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036647"/>
              </p:ext>
            </p:extLst>
          </p:nvPr>
        </p:nvGraphicFramePr>
        <p:xfrm>
          <a:off x="185056" y="1681843"/>
          <a:ext cx="7587343" cy="498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B6756C33-7E87-4697-AEC5-402237166D45}"/>
              </a:ext>
            </a:extLst>
          </p:cNvPr>
          <p:cNvSpPr/>
          <p:nvPr/>
        </p:nvSpPr>
        <p:spPr>
          <a:xfrm rot="17887242">
            <a:off x="7608045" y="5811044"/>
            <a:ext cx="328709" cy="95975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FD104F3-3AC6-4FF5-A619-0DAF7CC74045}"/>
              </a:ext>
            </a:extLst>
          </p:cNvPr>
          <p:cNvSpPr/>
          <p:nvPr/>
        </p:nvSpPr>
        <p:spPr>
          <a:xfrm rot="10800000">
            <a:off x="4119328" y="2727866"/>
            <a:ext cx="339044" cy="93714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14" name="Picture 4" descr="limousin-4">
            <a:extLst>
              <a:ext uri="{FF2B5EF4-FFF2-40B4-BE49-F238E27FC236}">
                <a16:creationId xmlns:a16="http://schemas.microsoft.com/office/drawing/2014/main" id="{C9C1E1D8-DC68-42FC-9D2D-2ED2F239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85" y="1805862"/>
            <a:ext cx="5013886" cy="329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0" tmFilter="0, 0; 0.125,0.2665; 0.25,0.4; 0.375,0.465; 0.5,0.5;  0.625,0.535; 0.75,0.6; 0.875,0.7335; 1,1">
                                          <p:stCondLst>
                                            <p:cond delay="33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0" tmFilter="0, 0; 0.125,0.2665; 0.25,0.4; 0.375,0.465; 0.5,0.5;  0.625,0.535; 0.75,0.6; 0.875,0.7335; 1,1">
                                          <p:stCondLst>
                                            <p:cond delay="6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0" tmFilter="0, 0; 0.125,0.2665; 0.25,0.4; 0.375,0.465; 0.5,0.5;  0.625,0.535; 0.75,0.6; 0.875,0.7335; 1,1">
                                          <p:stCondLst>
                                            <p:cond delay="8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0">
                                          <p:stCondLst>
                                            <p:cond delay="3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0" decel="50000">
                                          <p:stCondLst>
                                            <p:cond delay="33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0">
                                          <p:stCondLst>
                                            <p:cond delay="65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0" decel="50000">
                                          <p:stCondLst>
                                            <p:cond delay="6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0">
                                          <p:stCondLst>
                                            <p:cond delay="82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0" decel="50000">
                                          <p:stCondLst>
                                            <p:cond delay="83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0">
                                          <p:stCondLst>
                                            <p:cond delay="90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0" decel="50000">
                                          <p:stCondLst>
                                            <p:cond delay="9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7F701DA-CCE3-477C-9071-DC6BDFC8F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13694"/>
              </p:ext>
            </p:extLst>
          </p:nvPr>
        </p:nvGraphicFramePr>
        <p:xfrm>
          <a:off x="449384" y="1051722"/>
          <a:ext cx="9947241" cy="398519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467293">
                  <a:extLst>
                    <a:ext uri="{9D8B030D-6E8A-4147-A177-3AD203B41FA5}">
                      <a16:colId xmlns:a16="http://schemas.microsoft.com/office/drawing/2014/main" val="1247651877"/>
                    </a:ext>
                  </a:extLst>
                </a:gridCol>
                <a:gridCol w="750166">
                  <a:extLst>
                    <a:ext uri="{9D8B030D-6E8A-4147-A177-3AD203B41FA5}">
                      <a16:colId xmlns:a16="http://schemas.microsoft.com/office/drawing/2014/main" val="866439187"/>
                    </a:ext>
                  </a:extLst>
                </a:gridCol>
                <a:gridCol w="750166">
                  <a:extLst>
                    <a:ext uri="{9D8B030D-6E8A-4147-A177-3AD203B41FA5}">
                      <a16:colId xmlns:a16="http://schemas.microsoft.com/office/drawing/2014/main" val="2881819794"/>
                    </a:ext>
                  </a:extLst>
                </a:gridCol>
                <a:gridCol w="750166">
                  <a:extLst>
                    <a:ext uri="{9D8B030D-6E8A-4147-A177-3AD203B41FA5}">
                      <a16:colId xmlns:a16="http://schemas.microsoft.com/office/drawing/2014/main" val="3400552599"/>
                    </a:ext>
                  </a:extLst>
                </a:gridCol>
                <a:gridCol w="750166">
                  <a:extLst>
                    <a:ext uri="{9D8B030D-6E8A-4147-A177-3AD203B41FA5}">
                      <a16:colId xmlns:a16="http://schemas.microsoft.com/office/drawing/2014/main" val="1781864777"/>
                    </a:ext>
                  </a:extLst>
                </a:gridCol>
                <a:gridCol w="750166">
                  <a:extLst>
                    <a:ext uri="{9D8B030D-6E8A-4147-A177-3AD203B41FA5}">
                      <a16:colId xmlns:a16="http://schemas.microsoft.com/office/drawing/2014/main" val="2778706513"/>
                    </a:ext>
                  </a:extLst>
                </a:gridCol>
                <a:gridCol w="750166">
                  <a:extLst>
                    <a:ext uri="{9D8B030D-6E8A-4147-A177-3AD203B41FA5}">
                      <a16:colId xmlns:a16="http://schemas.microsoft.com/office/drawing/2014/main" val="1738978538"/>
                    </a:ext>
                  </a:extLst>
                </a:gridCol>
                <a:gridCol w="750166">
                  <a:extLst>
                    <a:ext uri="{9D8B030D-6E8A-4147-A177-3AD203B41FA5}">
                      <a16:colId xmlns:a16="http://schemas.microsoft.com/office/drawing/2014/main" val="4238960811"/>
                    </a:ext>
                  </a:extLst>
                </a:gridCol>
                <a:gridCol w="750166">
                  <a:extLst>
                    <a:ext uri="{9D8B030D-6E8A-4147-A177-3AD203B41FA5}">
                      <a16:colId xmlns:a16="http://schemas.microsoft.com/office/drawing/2014/main" val="3496773792"/>
                    </a:ext>
                  </a:extLst>
                </a:gridCol>
                <a:gridCol w="728454">
                  <a:extLst>
                    <a:ext uri="{9D8B030D-6E8A-4147-A177-3AD203B41FA5}">
                      <a16:colId xmlns:a16="http://schemas.microsoft.com/office/drawing/2014/main" val="3830415910"/>
                    </a:ext>
                  </a:extLst>
                </a:gridCol>
                <a:gridCol w="750166">
                  <a:extLst>
                    <a:ext uri="{9D8B030D-6E8A-4147-A177-3AD203B41FA5}">
                      <a16:colId xmlns:a16="http://schemas.microsoft.com/office/drawing/2014/main" val="970900548"/>
                    </a:ext>
                  </a:extLst>
                </a:gridCol>
              </a:tblGrid>
              <a:tr h="276796">
                <a:tc>
                  <a:txBody>
                    <a:bodyPr/>
                    <a:lstStyle/>
                    <a:p>
                      <a:endParaRPr lang="bg-BG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Месец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15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Тегло кг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01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Прираст </a:t>
                      </a:r>
                      <a:r>
                        <a:rPr lang="bg-BG" sz="11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кг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6189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Храноден</a:t>
                      </a:r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bg-BG" sz="11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лв./ден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278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Постоянни разходи </a:t>
                      </a:r>
                      <a:r>
                        <a:rPr lang="bg-BG" sz="11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лв./месец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749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Амортизации </a:t>
                      </a:r>
                      <a:r>
                        <a:rPr lang="bg-BG" sz="11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лв./месец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21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Пазарна цена </a:t>
                      </a:r>
                      <a:r>
                        <a:rPr lang="bg-BG" sz="11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лв./кг</a:t>
                      </a: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370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Общо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разходи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за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едно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животно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b="1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лв</a:t>
                      </a:r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bg-BG" sz="1100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1781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903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ПАЗАРНА СТОЙНОСТ НА ЖИВОТНО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2118 лв.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52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ПЕЧАЛБА ОТ ЕДНО ЖИВОТНО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75F5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75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336 лв.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84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СЕБЕСТОЙНОСТ „ФЕРМАТЪ“ ООД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2,94 лв.</a:t>
                      </a:r>
                    </a:p>
                  </a:txBody>
                  <a:tcPr marL="9525" marR="9525" marT="9525" marB="0" anchor="ctr">
                    <a:solidFill>
                      <a:srgbClr val="775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85903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070D71BA-9C2C-45F1-823B-428A4FD28E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41" y="3907365"/>
            <a:ext cx="1271729" cy="15444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2F1D53-BB2E-4450-A134-313C415B668D}"/>
              </a:ext>
            </a:extLst>
          </p:cNvPr>
          <p:cNvSpPr txBox="1"/>
          <p:nvPr/>
        </p:nvSpPr>
        <p:spPr>
          <a:xfrm>
            <a:off x="449385" y="455184"/>
            <a:ext cx="9968952" cy="369332"/>
          </a:xfrm>
          <a:prstGeom prst="rect">
            <a:avLst/>
          </a:prstGeom>
          <a:solidFill>
            <a:srgbClr val="775F55"/>
          </a:solidFill>
          <a:ln>
            <a:solidFill>
              <a:srgbClr val="FFFFFF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bg-BG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СЕБЕСТОЙНОСТ В НАШЕТО СТОПАНСТВО „ФЕРМАТЪ“ ООД</a:t>
            </a:r>
          </a:p>
        </p:txBody>
      </p:sp>
    </p:spTree>
    <p:extLst>
      <p:ext uri="{BB962C8B-B14F-4D97-AF65-F5344CB8AC3E}">
        <p14:creationId xmlns:p14="http://schemas.microsoft.com/office/powerpoint/2010/main" val="24747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sales training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ales training presentation.potx" id="{43A08E4F-B0EF-4939-AE80-92C3CECADCD8}" vid="{E3DA271C-F552-4722-8084-29919216053E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sales training presentation</Template>
  <TotalTime>1331</TotalTime>
  <Words>843</Words>
  <Application>Microsoft Office PowerPoint</Application>
  <PresentationFormat>Widescreen</PresentationFormat>
  <Paragraphs>567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Wingdings 2</vt:lpstr>
      <vt:lpstr>Business sales training presentation</vt:lpstr>
      <vt:lpstr>Икономика и печалба </vt:lpstr>
      <vt:lpstr>„Ферматъ“ Оод </vt:lpstr>
      <vt:lpstr>извод</vt:lpstr>
      <vt:lpstr>извод</vt:lpstr>
      <vt:lpstr>PowerPoint Presentation</vt:lpstr>
      <vt:lpstr>извод</vt:lpstr>
      <vt:lpstr>PowerPoint Presentation</vt:lpstr>
      <vt:lpstr>ЗАЩО ОТГЛЕЖДАМЕ ЗАГУБАТА?</vt:lpstr>
      <vt:lpstr>PowerPoint Presentation</vt:lpstr>
      <vt:lpstr>“ФЕРМАТЪ ООД“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заглавие</dc:title>
  <dc:creator>User</dc:creator>
  <cp:lastModifiedBy>User</cp:lastModifiedBy>
  <cp:revision>76</cp:revision>
  <dcterms:created xsi:type="dcterms:W3CDTF">2017-09-10T18:52:16Z</dcterms:created>
  <dcterms:modified xsi:type="dcterms:W3CDTF">2017-09-12T08:52:57Z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74066600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