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5" r:id="rId4"/>
    <p:sldId id="257" r:id="rId5"/>
    <p:sldId id="258" r:id="rId6"/>
    <p:sldId id="266" r:id="rId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bg-BG" sz="2000" dirty="0">
                <a:solidFill>
                  <a:srgbClr val="FF0000"/>
                </a:solidFill>
              </a:rPr>
              <a:t>ФОБ цена пшеница Руан, евро/тон</a:t>
            </a:r>
          </a:p>
        </c:rich>
      </c:tx>
      <c:layout>
        <c:manualLayout>
          <c:xMode val="edge"/>
          <c:yMode val="edge"/>
          <c:x val="0.25512093246408712"/>
          <c:y val="1.36054421768707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19239127367144E-2"/>
          <c:y val="0.14312094916706841"/>
          <c:w val="0.90909434707758308"/>
          <c:h val="0.54295971932079923"/>
        </c:manualLayout>
      </c:layout>
      <c:line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-4.301074635498281E-2"/>
                  <c:y val="-5.2604948624942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920519203466302E-2"/>
                  <c:y val="5.2604948624942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180454303033018E-2"/>
                  <c:y val="-6.879108666338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05048675324966E-2"/>
                  <c:y val="7.2837621172997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40389402599795E-2"/>
                  <c:y val="-7.2837621172997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790551653682948E-2"/>
                  <c:y val="6.0698017644164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180454303033084E-2"/>
                  <c:y val="-6.879108666338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920519203466302E-2"/>
                  <c:y val="7.2837621172997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05048675324966E-2"/>
                  <c:y val="-6.879108666338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440389402599729E-2"/>
                  <c:y val="7.2837621172997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3660584103899729E-2"/>
                  <c:y val="-6.474455215377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6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Sheet1!$O$2:$Z$2</c:f>
              <c:strCache>
                <c:ptCount val="12"/>
                <c:pt idx="0">
                  <c:v>юни 2015</c:v>
                </c:pt>
                <c:pt idx="1">
                  <c:v>юли 2016</c:v>
                </c:pt>
                <c:pt idx="2">
                  <c:v>август 15</c:v>
                </c:pt>
                <c:pt idx="3">
                  <c:v>ноември 15</c:v>
                </c:pt>
                <c:pt idx="4">
                  <c:v>януари 16</c:v>
                </c:pt>
                <c:pt idx="5">
                  <c:v>февруари 16</c:v>
                </c:pt>
                <c:pt idx="6">
                  <c:v>март 2016</c:v>
                </c:pt>
                <c:pt idx="7">
                  <c:v>април 2016</c:v>
                </c:pt>
                <c:pt idx="8">
                  <c:v>май 2016</c:v>
                </c:pt>
                <c:pt idx="9">
                  <c:v>юни 2016</c:v>
                </c:pt>
                <c:pt idx="10">
                  <c:v>юли 2016</c:v>
                </c:pt>
                <c:pt idx="11">
                  <c:v>август 2016</c:v>
                </c:pt>
              </c:strCache>
            </c:strRef>
          </c:cat>
          <c:val>
            <c:numRef>
              <c:f>Sheet1!$O$3:$Z$3</c:f>
              <c:numCache>
                <c:formatCode>General</c:formatCode>
                <c:ptCount val="12"/>
                <c:pt idx="0">
                  <c:v>178</c:v>
                </c:pt>
                <c:pt idx="1">
                  <c:v>187</c:v>
                </c:pt>
                <c:pt idx="2">
                  <c:v>168</c:v>
                </c:pt>
                <c:pt idx="3">
                  <c:v>176</c:v>
                </c:pt>
                <c:pt idx="4">
                  <c:v>161</c:v>
                </c:pt>
                <c:pt idx="5">
                  <c:v>154</c:v>
                </c:pt>
                <c:pt idx="6">
                  <c:v>150</c:v>
                </c:pt>
                <c:pt idx="7">
                  <c:v>151</c:v>
                </c:pt>
                <c:pt idx="8">
                  <c:v>156</c:v>
                </c:pt>
                <c:pt idx="9">
                  <c:v>161</c:v>
                </c:pt>
                <c:pt idx="10">
                  <c:v>166</c:v>
                </c:pt>
                <c:pt idx="11">
                  <c:v>165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18112"/>
        <c:axId val="35346048"/>
      </c:lineChart>
      <c:catAx>
        <c:axId val="38618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5346048"/>
        <c:crosses val="autoZero"/>
        <c:auto val="1"/>
        <c:lblAlgn val="ctr"/>
        <c:lblOffset val="100"/>
        <c:noMultiLvlLbl val="0"/>
      </c:catAx>
      <c:valAx>
        <c:axId val="35346048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8618112"/>
        <c:crosses val="autoZero"/>
        <c:crossBetween val="between"/>
        <c:majorUnit val="50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dirty="0">
                <a:solidFill>
                  <a:srgbClr val="FF0000"/>
                </a:solidFill>
              </a:rPr>
              <a:t>ФОБ цена руска пшеница </a:t>
            </a:r>
            <a:r>
              <a:rPr lang="bg-BG" dirty="0" smtClean="0">
                <a:solidFill>
                  <a:srgbClr val="FF0000"/>
                </a:solidFill>
              </a:rPr>
              <a:t>Ч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bg-BG" dirty="0" err="1" smtClean="0">
                <a:solidFill>
                  <a:srgbClr val="FF0000"/>
                </a:solidFill>
              </a:rPr>
              <a:t>рноморски</a:t>
            </a:r>
            <a:r>
              <a:rPr lang="bg-BG" baseline="0" dirty="0" smtClean="0">
                <a:solidFill>
                  <a:srgbClr val="FF0000"/>
                </a:solidFill>
              </a:rPr>
              <a:t> басейн</a:t>
            </a:r>
            <a:r>
              <a:rPr lang="bg-BG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  <a:r>
              <a:rPr lang="bg-BG" baseline="0" dirty="0" smtClean="0">
                <a:solidFill>
                  <a:srgbClr val="FF0000"/>
                </a:solidFill>
              </a:rPr>
              <a:t>/тон</a:t>
            </a:r>
            <a:endParaRPr lang="en-US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-4.4511886697015689E-2"/>
                  <c:y val="-5.6737606757965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190772206105817E-2"/>
                  <c:y val="8.6934022953013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734217433347181E-2"/>
                  <c:y val="-9.020225412999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413040475203756E-2"/>
                  <c:y val="0.107326694457310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689183588893493E-2"/>
                  <c:y val="-8.3666049096804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8699682276557535E-2"/>
                  <c:y val="9.0201996809222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4395548811330223E-2"/>
                  <c:y val="-7.294835154595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226965050421327E-2"/>
                  <c:y val="7.712984406360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488619119878605E-2"/>
                  <c:y val="-5.6737606757965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1682000276281252E-2"/>
                  <c:y val="8.2096649683495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4561403508772058E-2"/>
                  <c:y val="6.2091503267973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5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Sheet1!$B$2:$M$2</c:f>
              <c:strCache>
                <c:ptCount val="12"/>
                <c:pt idx="0">
                  <c:v>юни 2015</c:v>
                </c:pt>
                <c:pt idx="1">
                  <c:v>юли 2015</c:v>
                </c:pt>
                <c:pt idx="2">
                  <c:v>август 15</c:v>
                </c:pt>
                <c:pt idx="3">
                  <c:v>ноември 15</c:v>
                </c:pt>
                <c:pt idx="4">
                  <c:v>януари 16</c:v>
                </c:pt>
                <c:pt idx="5">
                  <c:v>февруари 16</c:v>
                </c:pt>
                <c:pt idx="6">
                  <c:v>март 2016</c:v>
                </c:pt>
                <c:pt idx="7">
                  <c:v>април 2016</c:v>
                </c:pt>
                <c:pt idx="8">
                  <c:v>май 2016</c:v>
                </c:pt>
                <c:pt idx="9">
                  <c:v>юни 2016</c:v>
                </c:pt>
                <c:pt idx="10">
                  <c:v>юли 2016</c:v>
                </c:pt>
                <c:pt idx="11">
                  <c:v>август 2016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193</c:v>
                </c:pt>
                <c:pt idx="1">
                  <c:v>191</c:v>
                </c:pt>
                <c:pt idx="2">
                  <c:v>188</c:v>
                </c:pt>
                <c:pt idx="3">
                  <c:v>198</c:v>
                </c:pt>
                <c:pt idx="4">
                  <c:v>182</c:v>
                </c:pt>
                <c:pt idx="5">
                  <c:v>180</c:v>
                </c:pt>
                <c:pt idx="6">
                  <c:v>179</c:v>
                </c:pt>
                <c:pt idx="7">
                  <c:v>185</c:v>
                </c:pt>
                <c:pt idx="8">
                  <c:v>193</c:v>
                </c:pt>
                <c:pt idx="9">
                  <c:v>181</c:v>
                </c:pt>
                <c:pt idx="10">
                  <c:v>165</c:v>
                </c:pt>
                <c:pt idx="11">
                  <c:v>174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237312"/>
        <c:axId val="85407360"/>
      </c:lineChart>
      <c:catAx>
        <c:axId val="442373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5407360"/>
        <c:crosses val="autoZero"/>
        <c:auto val="1"/>
        <c:lblAlgn val="ctr"/>
        <c:lblOffset val="100"/>
        <c:noMultiLvlLbl val="0"/>
      </c:catAx>
      <c:valAx>
        <c:axId val="854073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42373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0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17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75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8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2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20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0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118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30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9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3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533400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на земеделието и храните</a:t>
            </a:r>
            <a:endParaRPr lang="bg-BG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id:image004.jpg@01CFF523.062B387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1896" y="5181600"/>
            <a:ext cx="1381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094195" y="2743200"/>
            <a:ext cx="5029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sz="5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bg-BG" sz="4000" dirty="0" smtClean="0">
                <a:solidFill>
                  <a:srgbClr val="FF0000"/>
                </a:solidFill>
              </a:rPr>
              <a:t>Пазарен анализ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5918" y="1779621"/>
            <a:ext cx="5133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sz="1600" i="1" dirty="0"/>
              <a:t>Дирекция „Пазарни мерки и организации на производители“</a:t>
            </a:r>
          </a:p>
          <a:p>
            <a:pPr lvl="0"/>
            <a:r>
              <a:rPr lang="bg-BG" sz="1600" i="1" dirty="0"/>
              <a:t>Отдел „Подкрепа на износа и пазар на зърно“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68733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382000" cy="705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От </a:t>
            </a: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началото на новата </a:t>
            </a:r>
            <a:r>
              <a:rPr lang="bg-BG" b="1" dirty="0" err="1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реколтна</a:t>
            </a: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 година, </a:t>
            </a: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средната </a:t>
            </a: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изкупна цена </a:t>
            </a: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на хлебна пшеница </a:t>
            </a: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е 258лв./</a:t>
            </a: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тон, при 304 </a:t>
            </a: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лв./</a:t>
            </a: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тон за първата седмица на м. юли 2015г, което е понижение с 15,1</a:t>
            </a: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% на годишна база</a:t>
            </a:r>
          </a:p>
          <a:p>
            <a:endParaRPr lang="bg-BG" b="1" dirty="0" smtClean="0">
              <a:solidFill>
                <a:schemeClr val="accent6">
                  <a:lumMod val="75000"/>
                </a:schemeClr>
              </a:solidFill>
              <a:latin typeface="Verdana"/>
              <a:ea typeface="Calibri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Аналогична е ситуацията и при фуражната пшеница, където понижението е 5,7</a:t>
            </a: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%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g-BG" b="1" dirty="0" smtClean="0">
              <a:solidFill>
                <a:schemeClr val="accent6">
                  <a:lumMod val="75000"/>
                </a:schemeClr>
              </a:solidFill>
              <a:latin typeface="Verdana"/>
              <a:cs typeface="Times New Roman"/>
            </a:endParaRPr>
          </a:p>
          <a:p>
            <a:endParaRPr lang="bg-BG" b="1" dirty="0">
              <a:solidFill>
                <a:schemeClr val="accent6">
                  <a:lumMod val="75000"/>
                </a:schemeClr>
              </a:solidFill>
              <a:latin typeface="Verdana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През целия период от новата </a:t>
            </a:r>
            <a:r>
              <a:rPr lang="bg-BG" b="1" dirty="0" err="1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реколтна</a:t>
            </a: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 година до сега, се наблюдава постоянен </a:t>
            </a:r>
            <a:r>
              <a:rPr lang="bg-BG" b="1" dirty="0" err="1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тренд</a:t>
            </a: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 на спад в цените от 15%, спрямо същите периоди на миналата </a:t>
            </a: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година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g-BG" b="1" dirty="0" smtClean="0">
              <a:solidFill>
                <a:schemeClr val="accent6">
                  <a:lumMod val="75000"/>
                </a:schemeClr>
              </a:solidFill>
              <a:latin typeface="Verdana"/>
              <a:ea typeface="Calibri"/>
              <a:cs typeface="Times New Roman"/>
            </a:endParaRPr>
          </a:p>
          <a:p>
            <a:endParaRPr lang="bg-BG" b="1" dirty="0" smtClean="0">
              <a:solidFill>
                <a:schemeClr val="accent6">
                  <a:lumMod val="75000"/>
                </a:schemeClr>
              </a:solidFill>
              <a:latin typeface="Verdana"/>
              <a:ea typeface="Calibri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g-BG" b="1" dirty="0">
                <a:solidFill>
                  <a:srgbClr val="C00000"/>
                </a:solidFill>
                <a:latin typeface="Verdana"/>
                <a:ea typeface="Calibri"/>
                <a:cs typeface="Times New Roman"/>
              </a:rPr>
              <a:t>Цените в България следват аналогичните процеси на европейските пазари</a:t>
            </a:r>
            <a:endParaRPr lang="bg-BG" b="1" dirty="0" smtClean="0">
              <a:solidFill>
                <a:srgbClr val="C00000"/>
              </a:solidFill>
              <a:latin typeface="Verdana"/>
              <a:ea typeface="Calibri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g-BG" b="1" dirty="0" smtClean="0">
              <a:solidFill>
                <a:schemeClr val="accent6">
                  <a:lumMod val="75000"/>
                </a:schemeClr>
              </a:solidFill>
              <a:latin typeface="Verdana"/>
              <a:ea typeface="Calibri"/>
              <a:cs typeface="Times New Roman"/>
            </a:endParaRPr>
          </a:p>
          <a:p>
            <a:endParaRPr lang="bg-BG" b="1" dirty="0" smtClean="0">
              <a:solidFill>
                <a:schemeClr val="accent6">
                  <a:lumMod val="75000"/>
                </a:schemeClr>
              </a:solidFill>
              <a:latin typeface="Verdana"/>
              <a:ea typeface="Calibri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На </a:t>
            </a:r>
            <a:r>
              <a:rPr lang="bg-BG" b="1" dirty="0" err="1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фючърсния</a:t>
            </a: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 пазар </a:t>
            </a: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при </a:t>
            </a: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доставка през септември пшеницата се котира на 158.5 евро/тон, през декември – 164 евро за тон и за доставка през март 2017г – </a:t>
            </a: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Calibri"/>
                <a:cs typeface="Times New Roman"/>
              </a:rPr>
              <a:t>168.25евро/тон.</a:t>
            </a:r>
          </a:p>
          <a:p>
            <a:endParaRPr lang="bg-BG" b="1" dirty="0" smtClean="0">
              <a:solidFill>
                <a:schemeClr val="accent6">
                  <a:lumMod val="75000"/>
                </a:schemeClr>
              </a:solidFill>
              <a:latin typeface="Verdana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4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858989"/>
              </p:ext>
            </p:extLst>
          </p:nvPr>
        </p:nvGraphicFramePr>
        <p:xfrm>
          <a:off x="304803" y="1676400"/>
          <a:ext cx="8610596" cy="4017005"/>
        </p:xfrm>
        <a:graphic>
          <a:graphicData uri="http://schemas.openxmlformats.org/drawingml/2006/table">
            <a:tbl>
              <a:tblPr firstRow="1" firstCol="1" bandRow="1"/>
              <a:tblGrid>
                <a:gridCol w="990597"/>
                <a:gridCol w="562545"/>
                <a:gridCol w="659122"/>
                <a:gridCol w="759533"/>
                <a:gridCol w="600517"/>
                <a:gridCol w="587917"/>
                <a:gridCol w="716566"/>
                <a:gridCol w="576852"/>
                <a:gridCol w="587917"/>
                <a:gridCol w="664031"/>
                <a:gridCol w="584124"/>
                <a:gridCol w="647976"/>
                <a:gridCol w="672899"/>
              </a:tblGrid>
              <a:tr h="213577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Ср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изкупна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цена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начало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рек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год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. /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първа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седм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юли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/,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лв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тон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изменение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 2015-2016 %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Ср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изкупна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цена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м.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юли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лв</a:t>
                      </a: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тон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изменение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 2015-2016 %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Ср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изкупна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цена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начало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м.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август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първа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седм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/,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лв</a:t>
                      </a: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тон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изменение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 2015-2016 %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Ср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изкупна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цена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края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м.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август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,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лв</a:t>
                      </a: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тон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изменение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 2015-2016 %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5514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664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хлебна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пшеница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304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258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15.10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295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248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-16.90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294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15.0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293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254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-13.3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664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фуражна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пшеница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261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246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-5.70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276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240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-13.80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275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242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12.0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273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243 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-11.00 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19200" y="457200"/>
            <a:ext cx="67384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en-US" altLang="en-US" b="1" dirty="0" err="1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редни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изкупни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цени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страната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реколтна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2015/2016</a:t>
            </a:r>
            <a:r>
              <a:rPr lang="bg-BG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г. 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bg-BG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началото на 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2016/2017</a:t>
            </a:r>
            <a:r>
              <a:rPr lang="bg-BG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lang="bg-BG" altLang="en-US" b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alt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7877" y="5693405"/>
            <a:ext cx="18197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1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Източник: </a:t>
            </a:r>
            <a:r>
              <a:rPr lang="bg-BG" altLang="en-US" sz="11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САПИ</a:t>
            </a:r>
            <a:r>
              <a:rPr lang="en-US" altLang="en-US" sz="11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2015-2016</a:t>
            </a:r>
            <a:endParaRPr lang="bg-BG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09326821"/>
              </p:ext>
            </p:extLst>
          </p:nvPr>
        </p:nvGraphicFramePr>
        <p:xfrm>
          <a:off x="1066800" y="533400"/>
          <a:ext cx="7391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277814" y="5715000"/>
            <a:ext cx="6799385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1200" b="1" dirty="0">
                <a:latin typeface="Verdana"/>
                <a:ea typeface="Calibri"/>
                <a:cs typeface="Times New Roman"/>
              </a:rPr>
              <a:t>Източник: ЕК, Комитет по Обща организация на селскостопанските пазари (КООСП) - формат „Полски култури</a:t>
            </a:r>
            <a:r>
              <a:rPr lang="bg-BG" b="1" dirty="0">
                <a:latin typeface="Verdana"/>
                <a:ea typeface="Calibri"/>
                <a:cs typeface="Times New Roman"/>
              </a:rPr>
              <a:t>”</a:t>
            </a:r>
            <a:endParaRPr lang="en-US" sz="32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7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360759046"/>
              </p:ext>
            </p:extLst>
          </p:nvPr>
        </p:nvGraphicFramePr>
        <p:xfrm>
          <a:off x="1058006" y="457200"/>
          <a:ext cx="7239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277813" y="5091752"/>
            <a:ext cx="6799385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1200" b="1" dirty="0">
                <a:latin typeface="Verdana"/>
                <a:ea typeface="Calibri"/>
                <a:cs typeface="Times New Roman"/>
              </a:rPr>
              <a:t>Източник: ЕК, Комитет по Обща организация на селскостопанските пазари (КООСП) - формат „Полски култури</a:t>
            </a:r>
            <a:r>
              <a:rPr lang="bg-BG" dirty="0">
                <a:latin typeface="Verdana"/>
                <a:ea typeface="Calibri"/>
                <a:cs typeface="Times New Roman"/>
              </a:rPr>
              <a:t>”</a:t>
            </a:r>
            <a:endParaRPr lang="en-US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87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828800"/>
            <a:ext cx="449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dirty="0" smtClean="0">
                <a:solidFill>
                  <a:srgbClr val="C00000"/>
                </a:solidFill>
              </a:rPr>
              <a:t>Благодаря Ви за вниманието!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366</Words>
  <Application>Microsoft Office PowerPoint</Application>
  <PresentationFormat>On-screen Show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 Kirovski</dc:creator>
  <cp:lastModifiedBy>Korneliya Nikolova</cp:lastModifiedBy>
  <cp:revision>12</cp:revision>
  <cp:lastPrinted>2016-08-30T10:40:47Z</cp:lastPrinted>
  <dcterms:created xsi:type="dcterms:W3CDTF">2006-08-16T00:00:00Z</dcterms:created>
  <dcterms:modified xsi:type="dcterms:W3CDTF">2016-08-31T12:51:37Z</dcterms:modified>
</cp:coreProperties>
</file>