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0" r:id="rId3"/>
    <p:sldId id="272" r:id="rId4"/>
    <p:sldId id="257" r:id="rId5"/>
    <p:sldId id="276" r:id="rId6"/>
    <p:sldId id="258" r:id="rId7"/>
    <p:sldId id="269" r:id="rId8"/>
    <p:sldId id="261" r:id="rId9"/>
    <p:sldId id="264" r:id="rId10"/>
    <p:sldId id="262" r:id="rId11"/>
    <p:sldId id="265" r:id="rId12"/>
    <p:sldId id="270" r:id="rId13"/>
    <p:sldId id="266" r:id="rId14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EFB7-6DFF-441C-B6F5-A81AC295A9A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31.8.2016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755-7079-4E8E-BF0D-55625EFFD88B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56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EFB7-6DFF-441C-B6F5-A81AC295A9A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31.8.2016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755-7079-4E8E-BF0D-55625EFFD88B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919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EFB7-6DFF-441C-B6F5-A81AC295A9A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31.8.2016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755-7079-4E8E-BF0D-55625EFFD88B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794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EFB7-6DFF-441C-B6F5-A81AC295A9A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31.8.2016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755-7079-4E8E-BF0D-55625EFFD88B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18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EFB7-6DFF-441C-B6F5-A81AC295A9A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31.8.2016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755-7079-4E8E-BF0D-55625EFFD88B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207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EFB7-6DFF-441C-B6F5-A81AC295A9A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31.8.2016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755-7079-4E8E-BF0D-55625EFFD88B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43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EFB7-6DFF-441C-B6F5-A81AC295A9A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31.8.2016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755-7079-4E8E-BF0D-55625EFFD88B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96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EFB7-6DFF-441C-B6F5-A81AC295A9A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31.8.2016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755-7079-4E8E-BF0D-55625EFFD88B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614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EFB7-6DFF-441C-B6F5-A81AC295A9A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31.8.2016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755-7079-4E8E-BF0D-55625EFFD88B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361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EFB7-6DFF-441C-B6F5-A81AC295A9A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31.8.2016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755-7079-4E8E-BF0D-55625EFFD88B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888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EFB7-6DFF-441C-B6F5-A81AC295A9A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31.8.2016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755-7079-4E8E-BF0D-55625EFFD88B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782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2BEFB7-6DFF-441C-B6F5-A81AC295A9A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31.8.2016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BF0F755-7079-4E8E-BF0D-55625EFFD88B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07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0051" y="254053"/>
            <a:ext cx="66437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Министерство на земеделието и храните</a:t>
            </a:r>
            <a:endParaRPr lang="bg-BG" sz="32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id:image004.jpg@01CFF523.062B387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1437" y="5181600"/>
            <a:ext cx="13811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81200" y="3131403"/>
            <a:ext cx="5515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 smtClean="0">
                <a:solidFill>
                  <a:srgbClr val="FF0000"/>
                </a:solidFill>
                <a:latin typeface="Verdana"/>
                <a:ea typeface="Times New Roman"/>
                <a:cs typeface="Times New Roman"/>
              </a:rPr>
              <a:t>Баланс</a:t>
            </a:r>
            <a:r>
              <a:rPr lang="bg-BG" sz="2400" b="1" dirty="0">
                <a:solidFill>
                  <a:srgbClr val="FF0000"/>
                </a:solidFill>
                <a:latin typeface="Verdana"/>
                <a:ea typeface="Times New Roman"/>
                <a:cs typeface="Times New Roman"/>
              </a:rPr>
              <a:t>и</a:t>
            </a:r>
            <a:r>
              <a:rPr lang="bg-BG" sz="2400" b="1" dirty="0" smtClean="0">
                <a:solidFill>
                  <a:srgbClr val="FF0000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bg-BG" sz="2400" b="1" dirty="0">
                <a:solidFill>
                  <a:srgbClr val="FF0000"/>
                </a:solidFill>
                <a:latin typeface="Verdana"/>
                <a:ea typeface="Times New Roman"/>
                <a:cs typeface="Times New Roman"/>
              </a:rPr>
              <a:t>и </a:t>
            </a:r>
            <a:r>
              <a:rPr lang="bg-BG" sz="2400" b="1" dirty="0" smtClean="0">
                <a:solidFill>
                  <a:srgbClr val="FF0000"/>
                </a:solidFill>
                <a:latin typeface="Verdana"/>
                <a:ea typeface="Times New Roman"/>
                <a:cs typeface="Times New Roman"/>
              </a:rPr>
              <a:t>движение на зърното от есенните култури </a:t>
            </a:r>
            <a:endParaRPr lang="en-US" sz="24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05918" y="1628507"/>
            <a:ext cx="51330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g-BG" sz="1600" i="1" dirty="0"/>
              <a:t>Дирекция „Пазарни мерки и организации на производители“</a:t>
            </a:r>
          </a:p>
          <a:p>
            <a:pPr lvl="0"/>
            <a:r>
              <a:rPr lang="bg-BG" sz="1600" i="1" dirty="0"/>
              <a:t>Отдел „Подкрепа на износа и пазар на зърно“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11177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025027"/>
              </p:ext>
            </p:extLst>
          </p:nvPr>
        </p:nvGraphicFramePr>
        <p:xfrm>
          <a:off x="1303020" y="1242536"/>
          <a:ext cx="7002780" cy="5047488"/>
        </p:xfrm>
        <a:graphic>
          <a:graphicData uri="http://schemas.openxmlformats.org/drawingml/2006/table">
            <a:tbl>
              <a:tblPr firstRow="1" firstCol="1" bandRow="1"/>
              <a:tblGrid>
                <a:gridCol w="2334260"/>
                <a:gridCol w="2334260"/>
                <a:gridCol w="2334260"/>
              </a:tblGrid>
              <a:tr h="3885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ЗЕМЕДЕЛСКА ПРОДУКЦИЯ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КОЛИЧЕСТВО, ТОН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ПРИСТАНИЩЕ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942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СЛЪНЧОГЛЕД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45 988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БУРГАС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СЛЪНЧОГЛЕД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264 063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ВАРНА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СЛЪНЧОГЛЕД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12 780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БАЛЧИК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ОБЩО СЛЪНЧОГЛЕД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322 831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42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ЦАРЕВИЦА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36 453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БАЛЧИК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ЦАРЕВИЦА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153 504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БУРГАС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ЦАРЕВИЦА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5 027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КОЗЛОДУЙ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ЦАРЕВИЦА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3 537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ЛОМ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ЦАРЕВИЦА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2 461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ОРЯХОВО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ЦАРЕВИЦА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2 306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СВИЩОВ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ЦАРЕВИЦА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754 876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ВАРНА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ОБЩО ЦАРЕВИЦА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958 164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133600" y="0"/>
            <a:ext cx="556260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bg-BG" b="1" dirty="0">
                <a:solidFill>
                  <a:srgbClr val="FF0000"/>
                </a:solidFill>
                <a:latin typeface="Verdana"/>
                <a:ea typeface="Calibri"/>
                <a:cs typeface="Times New Roman"/>
              </a:rPr>
              <a:t>Напуснали количества царевица и слънчоглед от пристанищата в страната за период 01.09.2015-25.08.2016г.</a:t>
            </a:r>
            <a:endParaRPr lang="en-US" sz="2400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3072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227857"/>
              </p:ext>
            </p:extLst>
          </p:nvPr>
        </p:nvGraphicFramePr>
        <p:xfrm>
          <a:off x="1295400" y="2286001"/>
          <a:ext cx="6477000" cy="2362009"/>
        </p:xfrm>
        <a:graphic>
          <a:graphicData uri="http://schemas.openxmlformats.org/drawingml/2006/table">
            <a:tbl>
              <a:tblPr firstRow="1" firstCol="1" bandRow="1"/>
              <a:tblGrid>
                <a:gridCol w="3472847"/>
                <a:gridCol w="3004153"/>
              </a:tblGrid>
              <a:tr h="7882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0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ЗЕМЕДЕЛСКА ПРОДУКЦИЯ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0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КОЛИЧЕСТВО, ТОН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24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РАПИЦА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15 874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4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ПШЕНИЦА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27 500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524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ЦАРЕВИЦА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5 700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371600" y="609600"/>
            <a:ext cx="640080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bg-BG" b="1" dirty="0">
                <a:solidFill>
                  <a:srgbClr val="FF0000"/>
                </a:solidFill>
                <a:latin typeface="Verdana"/>
                <a:ea typeface="Calibri"/>
                <a:cs typeface="Times New Roman"/>
              </a:rPr>
              <a:t>Напуснали количества пшеница,  рапица и царевица</a:t>
            </a:r>
            <a:endParaRPr lang="en-US" sz="16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bg-BG" b="1" dirty="0">
                <a:solidFill>
                  <a:srgbClr val="FF0000"/>
                </a:solidFill>
                <a:latin typeface="Verdana"/>
                <a:ea typeface="Calibri"/>
                <a:cs typeface="Times New Roman"/>
              </a:rPr>
              <a:t>от пристанище Констанца  </a:t>
            </a:r>
            <a:r>
              <a:rPr lang="bg-BG" b="1" dirty="0" smtClean="0">
                <a:solidFill>
                  <a:srgbClr val="FF0000"/>
                </a:solidFill>
                <a:latin typeface="Verdana"/>
                <a:ea typeface="Calibri"/>
                <a:cs typeface="Times New Roman"/>
              </a:rPr>
              <a:t>с произход България</a:t>
            </a:r>
            <a:r>
              <a:rPr lang="en-US" b="1" dirty="0" smtClean="0">
                <a:solidFill>
                  <a:srgbClr val="FF0000"/>
                </a:solidFill>
                <a:latin typeface="Verdana"/>
                <a:ea typeface="Calibri"/>
                <a:cs typeface="Times New Roman"/>
              </a:rPr>
              <a:t> </a:t>
            </a:r>
            <a:r>
              <a:rPr lang="bg-BG" b="1" dirty="0" smtClean="0">
                <a:solidFill>
                  <a:srgbClr val="FF0000"/>
                </a:solidFill>
                <a:latin typeface="Verdana"/>
                <a:ea typeface="Calibri"/>
                <a:cs typeface="Times New Roman"/>
              </a:rPr>
              <a:t>за </a:t>
            </a:r>
            <a:r>
              <a:rPr lang="bg-BG" b="1" dirty="0">
                <a:solidFill>
                  <a:srgbClr val="FF0000"/>
                </a:solidFill>
                <a:latin typeface="Verdana"/>
                <a:ea typeface="Calibri"/>
                <a:cs typeface="Times New Roman"/>
              </a:rPr>
              <a:t>период 01.07.2016-25.08.2016г.</a:t>
            </a:r>
            <a:endParaRPr lang="en-US" sz="1600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8396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7620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 smtClean="0">
                <a:solidFill>
                  <a:srgbClr val="FF0000"/>
                </a:solidFill>
              </a:rPr>
              <a:t>Сравнение на темпа на износ и </a:t>
            </a:r>
            <a:r>
              <a:rPr lang="bg-BG" sz="2400" b="1" dirty="0" err="1" smtClean="0">
                <a:solidFill>
                  <a:srgbClr val="FF0000"/>
                </a:solidFill>
              </a:rPr>
              <a:t>вътреобщностни</a:t>
            </a:r>
            <a:r>
              <a:rPr lang="bg-BG" sz="2400" b="1" dirty="0" smtClean="0">
                <a:solidFill>
                  <a:srgbClr val="FF0000"/>
                </a:solidFill>
              </a:rPr>
              <a:t>  доставки на пшеница за 2015 и 2016г</a:t>
            </a:r>
            <a:r>
              <a:rPr lang="bg-BG" dirty="0" smtClean="0"/>
              <a:t>.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286251"/>
              </p:ext>
            </p:extLst>
          </p:nvPr>
        </p:nvGraphicFramePr>
        <p:xfrm>
          <a:off x="1143000" y="2153888"/>
          <a:ext cx="7315200" cy="1261872"/>
        </p:xfrm>
        <a:graphic>
          <a:graphicData uri="http://schemas.openxmlformats.org/drawingml/2006/table">
            <a:tbl>
              <a:tblPr firstRow="1" firstCol="1" bandRow="1"/>
              <a:tblGrid>
                <a:gridCol w="1828800"/>
                <a:gridCol w="2667000"/>
                <a:gridCol w="28194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ГОДИНА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ЮЛИ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b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АВГУСТ</a:t>
                      </a:r>
                      <a:r>
                        <a:rPr lang="en-US" sz="2400" b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*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2015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333 084 тона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905 756 тона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2016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641 971 тона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24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475 854 тона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76400" y="35814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bg-BG" dirty="0" smtClean="0"/>
              <a:t>данните са </a:t>
            </a:r>
            <a:r>
              <a:rPr lang="bg-BG" dirty="0" err="1" smtClean="0"/>
              <a:t>неоокончателни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564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828800"/>
            <a:ext cx="4495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5400" dirty="0" smtClean="0">
                <a:solidFill>
                  <a:srgbClr val="C00000"/>
                </a:solidFill>
              </a:rPr>
              <a:t>Благодаря Ви за вниманието!</a:t>
            </a:r>
            <a:endParaRPr lang="en-US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35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075344"/>
              </p:ext>
            </p:extLst>
          </p:nvPr>
        </p:nvGraphicFramePr>
        <p:xfrm>
          <a:off x="762000" y="695530"/>
          <a:ext cx="7696200" cy="4416552"/>
        </p:xfrm>
        <a:graphic>
          <a:graphicData uri="http://schemas.openxmlformats.org/drawingml/2006/table">
            <a:tbl>
              <a:tblPr firstRow="1" firstCol="1" bandRow="1"/>
              <a:tblGrid>
                <a:gridCol w="6451213"/>
                <a:gridCol w="1244987"/>
              </a:tblGrid>
              <a:tr h="2449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I.</a:t>
                      </a: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Предлагане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44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1.Начални запаси, тона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700 000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44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2.</a:t>
                      </a:r>
                      <a:r>
                        <a:rPr lang="bg-BG" sz="1400" b="0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Реколтирани</a:t>
                      </a: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площи</a:t>
                      </a:r>
                      <a:r>
                        <a:rPr lang="bg-BG" sz="14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,</a:t>
                      </a:r>
                      <a:r>
                        <a:rPr lang="en-US" sz="1400" b="0" baseline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</a:t>
                      </a:r>
                      <a:r>
                        <a:rPr lang="bg-BG" sz="1400" b="0" baseline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ха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Verdana"/>
                          <a:ea typeface="Times New Roman"/>
                        </a:rPr>
                        <a:t>1 096 201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44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3.Среден добив, кг./дка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>
                          <a:effectLst/>
                          <a:latin typeface="Verdana"/>
                          <a:ea typeface="Times New Roman"/>
                        </a:rPr>
                        <a:t>454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44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4.Производство,тона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4 979 577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44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5.Внос</a:t>
                      </a:r>
                      <a:r>
                        <a:rPr lang="en-US" sz="14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</a:t>
                      </a:r>
                      <a:r>
                        <a:rPr lang="bg-BG" sz="14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и</a:t>
                      </a:r>
                      <a:r>
                        <a:rPr lang="bg-BG" sz="1400" b="0" baseline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</a:t>
                      </a:r>
                      <a:r>
                        <a:rPr lang="bg-BG" sz="1400" b="0" baseline="0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вътреобщностни</a:t>
                      </a:r>
                      <a:r>
                        <a:rPr lang="bg-BG" sz="1400" b="0" baseline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доставки</a:t>
                      </a:r>
                      <a:r>
                        <a:rPr lang="bg-BG" sz="14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,тона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25 572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44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Общо предлагане,тона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5 705 149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44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II.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Потребление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44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1.За човешка консумация,тона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1 055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000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44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2. За фураж,тона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5</a:t>
                      </a: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60 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857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44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3. За семена,тона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292 835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44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4. Индустриална употреба / етилов алкохол и зърнен дестилат/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60 000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44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5. </a:t>
                      </a:r>
                      <a:r>
                        <a:rPr lang="bg-BG" sz="14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Износ и </a:t>
                      </a: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/>
                          <a:ea typeface="Times New Roman"/>
                          <a:cs typeface="+mn-cs"/>
                        </a:rPr>
                        <a:t> </a:t>
                      </a:r>
                      <a:r>
                        <a:rPr kumimoji="0" lang="bg-BG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/>
                          <a:ea typeface="Times New Roman"/>
                          <a:cs typeface="+mn-cs"/>
                        </a:rPr>
                        <a:t>вътреобщностни</a:t>
                      </a: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/>
                          <a:ea typeface="Times New Roman"/>
                          <a:cs typeface="+mn-cs"/>
                        </a:rPr>
                        <a:t> доставки,</a:t>
                      </a:r>
                      <a:r>
                        <a:rPr lang="bg-BG" sz="14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</a:t>
                      </a: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тона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3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315</a:t>
                      </a:r>
                      <a:r>
                        <a:rPr lang="bg-BG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</a:t>
                      </a: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763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44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5.1. </a:t>
                      </a:r>
                      <a:r>
                        <a:rPr lang="bg-BG" sz="1400" b="0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Вътреобщностни</a:t>
                      </a: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доставки, тона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2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1</a:t>
                      </a:r>
                      <a:r>
                        <a:rPr lang="bg-BG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9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9</a:t>
                      </a:r>
                      <a:r>
                        <a:rPr lang="bg-BG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</a:t>
                      </a: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684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44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5.2. Износ трети страни, тона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1 069 963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44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5.3.Износ на брашно конвертирано в зърно, тона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46 116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44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Общо потребление,тона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5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284</a:t>
                      </a:r>
                      <a:r>
                        <a:rPr lang="bg-BG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</a:t>
                      </a: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455 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44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III.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Запаси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,  т</a:t>
                      </a:r>
                      <a:r>
                        <a:rPr lang="bg-BG" sz="14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она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4</a:t>
                      </a:r>
                      <a:r>
                        <a:rPr lang="bg-BG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2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0</a:t>
                      </a:r>
                      <a:r>
                        <a:rPr lang="bg-BG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</a:t>
                      </a: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694 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52600" y="76200"/>
            <a:ext cx="5867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bg-BG" altLang="en-US" b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</a:rPr>
              <a:t>Баланс на пшеницата в страната до 30.</a:t>
            </a:r>
            <a:r>
              <a:rPr lang="en-US" altLang="en-US" b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</a:rPr>
              <a:t>06.</a:t>
            </a:r>
            <a:r>
              <a:rPr lang="bg-BG" altLang="en-US" b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</a:rPr>
              <a:t>2016г</a:t>
            </a:r>
            <a:r>
              <a:rPr lang="bg-BG" altLang="en-US" b="1" dirty="0" smtClean="0">
                <a:solidFill>
                  <a:srgbClr val="FF0000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/ 2015/2016г.МГ/</a:t>
            </a:r>
            <a:endParaRPr lang="en-US" altLang="en-US" b="1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hangingPunct="0"/>
            <a:endParaRPr lang="en-US" altLang="en-US" b="1" dirty="0" smtClean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5181600"/>
            <a:ext cx="7620000" cy="2059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 algn="just">
              <a:lnSpc>
                <a:spcPct val="115000"/>
              </a:lnSpc>
            </a:pPr>
            <a:r>
              <a:rPr lang="bg-BG" sz="1200" b="1" i="1" dirty="0">
                <a:solidFill>
                  <a:prstClr val="black"/>
                </a:solidFill>
                <a:latin typeface="Verdana"/>
                <a:ea typeface="Times New Roman"/>
                <a:cs typeface="Times New Roman"/>
              </a:rPr>
              <a:t>Източник:</a:t>
            </a:r>
            <a:r>
              <a:rPr lang="bg-BG" sz="1200" b="1" dirty="0">
                <a:solidFill>
                  <a:prstClr val="black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bg-BG" sz="1200" b="1" i="1" dirty="0">
                <a:solidFill>
                  <a:prstClr val="black"/>
                </a:solidFill>
                <a:latin typeface="Verdana"/>
                <a:ea typeface="Times New Roman"/>
                <a:cs typeface="Times New Roman"/>
              </a:rPr>
              <a:t>НСИ – „Износ и внос по Комбинирана номенклатура“, „Вътрешно потребление на домакинствата“, “Производството и продажба на промишлени продукти“,  Агенция “Митници“ - информационна система „MIS3A“,</a:t>
            </a:r>
            <a:r>
              <a:rPr lang="bg-BG" sz="1200" b="1" dirty="0">
                <a:solidFill>
                  <a:prstClr val="black"/>
                </a:solidFill>
                <a:latin typeface="Verdana"/>
                <a:ea typeface="Times New Roman"/>
                <a:cs typeface="Times New Roman"/>
              </a:rPr>
              <a:t> *</a:t>
            </a:r>
            <a:r>
              <a:rPr lang="bg-BG" sz="1200" b="1" i="1" dirty="0">
                <a:solidFill>
                  <a:prstClr val="black"/>
                </a:solidFill>
                <a:latin typeface="Verdana"/>
                <a:ea typeface="Times New Roman"/>
                <a:cs typeface="Times New Roman"/>
              </a:rPr>
              <a:t>потребление за фураж – МЗХ,дирекция „Животновъдство” и изчисления от ИАИ, ССА, , производство  – МЗХ, </a:t>
            </a:r>
            <a:r>
              <a:rPr lang="bg-BG" sz="1200" b="1" i="1" dirty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Главна дирекция "Земеделие и регионална политика</a:t>
            </a:r>
            <a:r>
              <a:rPr lang="bg-BG" sz="1200" b="1" i="1" dirty="0" smtClean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“, отдел </a:t>
            </a:r>
            <a:r>
              <a:rPr lang="bg-BG" sz="1200" b="1" i="1" dirty="0" err="1" smtClean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Агростатистика</a:t>
            </a:r>
            <a:r>
              <a:rPr lang="bg-BG" sz="1200" b="1" i="1" dirty="0" smtClean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, </a:t>
            </a:r>
            <a:r>
              <a:rPr lang="bg-BG" sz="1200" b="1" i="1" dirty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НАП“ </a:t>
            </a:r>
            <a:r>
              <a:rPr lang="bg-BG" sz="1200" b="1" i="1" dirty="0" err="1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Интрастат</a:t>
            </a:r>
            <a:r>
              <a:rPr lang="bg-BG" sz="1200" b="1" i="1" dirty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“ 2016</a:t>
            </a:r>
            <a:endParaRPr lang="en-US" sz="1200" b="1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algn="just"/>
            <a:r>
              <a:rPr lang="bg-BG" sz="900" b="1" dirty="0">
                <a:solidFill>
                  <a:prstClr val="black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bg-BG" sz="900" b="1" dirty="0">
                <a:solidFill>
                  <a:prstClr val="black"/>
                </a:solidFill>
                <a:latin typeface="Verdana"/>
                <a:ea typeface="Times New Roman"/>
                <a:cs typeface="Times New Roman"/>
              </a:rPr>
            </a:br>
            <a:r>
              <a:rPr lang="bg-BG" sz="3600" b="1" dirty="0">
                <a:solidFill>
                  <a:prstClr val="black"/>
                </a:solidFill>
                <a:latin typeface="Verdana"/>
                <a:ea typeface="Times New Roman"/>
              </a:rPr>
              <a:t> </a:t>
            </a:r>
            <a:endParaRPr lang="en-US" sz="36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5412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541212"/>
              </p:ext>
            </p:extLst>
          </p:nvPr>
        </p:nvGraphicFramePr>
        <p:xfrm>
          <a:off x="457200" y="798090"/>
          <a:ext cx="8534400" cy="5059697"/>
        </p:xfrm>
        <a:graphic>
          <a:graphicData uri="http://schemas.openxmlformats.org/drawingml/2006/table">
            <a:tbl>
              <a:tblPr firstRow="1" firstCol="1" bandRow="1"/>
              <a:tblGrid>
                <a:gridCol w="7315200"/>
                <a:gridCol w="1219200"/>
              </a:tblGrid>
              <a:tr h="26670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I.</a:t>
                      </a: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Предлагане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667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1.Начални запаси, тона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420 000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667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2.Производство,тона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5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640 000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667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3.Внос и </a:t>
                      </a:r>
                      <a:r>
                        <a:rPr kumimoji="0" lang="bg-BG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/>
                          <a:ea typeface="Times New Roman"/>
                          <a:cs typeface="+mn-cs"/>
                        </a:rPr>
                        <a:t>вътреобщностни</a:t>
                      </a: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/>
                          <a:ea typeface="Times New Roman"/>
                          <a:cs typeface="+mn-cs"/>
                        </a:rPr>
                        <a:t> доставки</a:t>
                      </a:r>
                      <a:r>
                        <a:rPr lang="bg-BG" sz="14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,тона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-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667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Общо предлагане,тона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6 060 000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667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II. Потребление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667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1.За човешка консумация,тона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1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78</a:t>
                      </a: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000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667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2. За фураж,тона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81</a:t>
                      </a: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000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667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3. За семена,тона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-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667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4. Индустриална употреба / етилов алкохол и зърнен дестилат/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7 2</a:t>
                      </a: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00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667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5. </a:t>
                      </a:r>
                      <a:r>
                        <a:rPr lang="bg-BG" sz="14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Износ и </a:t>
                      </a:r>
                      <a:r>
                        <a:rPr kumimoji="0" lang="bg-BG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/>
                          <a:ea typeface="Times New Roman"/>
                          <a:cs typeface="+mn-cs"/>
                        </a:rPr>
                        <a:t>вътреобщностни</a:t>
                      </a: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/>
                          <a:ea typeface="Times New Roman"/>
                          <a:cs typeface="+mn-cs"/>
                        </a:rPr>
                        <a:t> доставки</a:t>
                      </a:r>
                      <a:r>
                        <a:rPr lang="bg-BG" sz="14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, </a:t>
                      </a: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тона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1 117 825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667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5.1. </a:t>
                      </a:r>
                      <a:r>
                        <a:rPr lang="bg-BG" sz="1400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Вътреобщностни</a:t>
                      </a: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доставки, тона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*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821 045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667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5.2. Износ трети страни, тона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2</a:t>
                      </a: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96 780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667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5.3.Износ на брашно конвертирано в зърно, тона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-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667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Общо потребление,тона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1 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384</a:t>
                      </a: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025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667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III.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Запаси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,  т</a:t>
                      </a:r>
                      <a:r>
                        <a:rPr lang="bg-BG" sz="14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она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4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675 975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667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IV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g-BG" sz="1400" b="1" baseline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Пшеница нужна за вътрешно потребление, до </a:t>
                      </a:r>
                      <a:r>
                        <a:rPr lang="bg-BG" sz="1600" b="1" baseline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30.06.2017</a:t>
                      </a:r>
                      <a:r>
                        <a:rPr lang="bg-BG" sz="1400" b="1" baseline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г. тона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1 591 000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667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V.</a:t>
                      </a:r>
                      <a:r>
                        <a:rPr lang="bg-BG" sz="1400" b="1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Свободно количество за износ, тона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3 084 975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239899" y="151759"/>
            <a:ext cx="502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altLang="en-US" b="1" dirty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Баланс на пшеницата в страната към 26.08</a:t>
            </a:r>
            <a:r>
              <a:rPr lang="en-US" altLang="en-US" b="1" dirty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bg-BG" altLang="en-US" b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2016г </a:t>
            </a:r>
            <a:r>
              <a:rPr lang="bg-BG" altLang="en-US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 </a:t>
            </a:r>
            <a:r>
              <a:rPr lang="bg-BG" altLang="en-US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2016/2017г.МГ</a:t>
            </a:r>
            <a:r>
              <a:rPr lang="bg-BG" altLang="en-US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4499" y="5791200"/>
            <a:ext cx="7620000" cy="1687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 algn="just">
              <a:lnSpc>
                <a:spcPct val="115000"/>
              </a:lnSpc>
            </a:pPr>
            <a:r>
              <a:rPr lang="bg-BG" sz="900" b="1" i="1" dirty="0">
                <a:solidFill>
                  <a:prstClr val="black"/>
                </a:solidFill>
                <a:latin typeface="Verdana"/>
                <a:ea typeface="Times New Roman"/>
                <a:cs typeface="Times New Roman"/>
              </a:rPr>
              <a:t>Източник:</a:t>
            </a:r>
            <a:r>
              <a:rPr lang="bg-BG" sz="900" b="1" dirty="0">
                <a:solidFill>
                  <a:prstClr val="black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bg-BG" sz="900" b="1" i="1" dirty="0">
                <a:solidFill>
                  <a:prstClr val="black"/>
                </a:solidFill>
                <a:latin typeface="Verdana"/>
                <a:ea typeface="Times New Roman"/>
                <a:cs typeface="Times New Roman"/>
              </a:rPr>
              <a:t>НСИ – „Износ и внос по Комбинирана номенклатура“, „Вътрешно потребление на домакинствата“, “Производството и продажба на промишлени продукти“,  Агенция “Митници“ - информационна система „MIS3A“,</a:t>
            </a:r>
            <a:r>
              <a:rPr lang="bg-BG" sz="900" b="1" dirty="0">
                <a:solidFill>
                  <a:prstClr val="black"/>
                </a:solidFill>
                <a:latin typeface="Verdana"/>
                <a:ea typeface="Times New Roman"/>
                <a:cs typeface="Times New Roman"/>
              </a:rPr>
              <a:t> *</a:t>
            </a:r>
            <a:r>
              <a:rPr lang="bg-BG" sz="900" b="1" i="1" dirty="0">
                <a:solidFill>
                  <a:prstClr val="black"/>
                </a:solidFill>
                <a:latin typeface="Verdana"/>
                <a:ea typeface="Times New Roman"/>
                <a:cs typeface="Times New Roman"/>
              </a:rPr>
              <a:t>потребление за фураж – МЗХ,дирекция „Животновъдство” и изчисления от ИАИ, ССА, , производство  – МЗХ, </a:t>
            </a:r>
            <a:r>
              <a:rPr lang="bg-BG" sz="900" b="1" i="1" dirty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Главна дирекция "Земеделие и регионална </a:t>
            </a:r>
            <a:r>
              <a:rPr lang="bg-BG" sz="900" b="1" i="1" dirty="0" smtClean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политика“ отдел</a:t>
            </a:r>
            <a:r>
              <a:rPr lang="bg-BG" sz="1200" b="1" i="1" dirty="0" smtClean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 </a:t>
            </a:r>
            <a:r>
              <a:rPr lang="bg-BG" sz="900" b="1" i="1" dirty="0" err="1" smtClean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Агростатистика</a:t>
            </a:r>
            <a:r>
              <a:rPr lang="bg-BG" sz="900" b="1" i="1" dirty="0" smtClean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, </a:t>
            </a:r>
            <a:r>
              <a:rPr lang="bg-BG" sz="900" b="1" i="1" dirty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НАП“ </a:t>
            </a:r>
            <a:r>
              <a:rPr lang="bg-BG" sz="900" b="1" i="1" dirty="0" err="1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Интрастат</a:t>
            </a:r>
            <a:r>
              <a:rPr lang="bg-BG" sz="900" b="1" i="1" dirty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“ 2016</a:t>
            </a:r>
            <a:endParaRPr lang="en-US" sz="900" b="1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algn="just"/>
            <a:r>
              <a:rPr lang="bg-BG" sz="900" b="1" dirty="0">
                <a:solidFill>
                  <a:prstClr val="black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bg-BG" sz="900" b="1" dirty="0">
                <a:solidFill>
                  <a:prstClr val="black"/>
                </a:solidFill>
                <a:latin typeface="Verdana"/>
                <a:ea typeface="Times New Roman"/>
                <a:cs typeface="Times New Roman"/>
              </a:rPr>
            </a:br>
            <a:r>
              <a:rPr lang="bg-BG" sz="3600" b="1" dirty="0">
                <a:solidFill>
                  <a:prstClr val="black"/>
                </a:solidFill>
                <a:latin typeface="Verdana"/>
                <a:ea typeface="Times New Roman"/>
              </a:rPr>
              <a:t> </a:t>
            </a:r>
            <a:endParaRPr lang="en-US" sz="36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8808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528477"/>
              </p:ext>
            </p:extLst>
          </p:nvPr>
        </p:nvGraphicFramePr>
        <p:xfrm>
          <a:off x="914400" y="914400"/>
          <a:ext cx="7620000" cy="4261808"/>
        </p:xfrm>
        <a:graphic>
          <a:graphicData uri="http://schemas.openxmlformats.org/drawingml/2006/table">
            <a:tbl>
              <a:tblPr firstRow="1" firstCol="1" bandRow="1"/>
              <a:tblGrid>
                <a:gridCol w="5760035"/>
                <a:gridCol w="1859965"/>
              </a:tblGrid>
              <a:tr h="24883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I.Предлагане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488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1.Начални запаси, тона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</a:rPr>
                        <a:t>20 000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488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2.</a:t>
                      </a:r>
                      <a:r>
                        <a:rPr lang="bg-BG" sz="1400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Реколтирани</a:t>
                      </a: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площи, дка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Verdana"/>
                          <a:ea typeface="Times New Roman"/>
                        </a:rPr>
                        <a:t>1 759 570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488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3.Среден добив, кг/дка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Verdana"/>
                          <a:ea typeface="Times New Roman"/>
                        </a:rPr>
                        <a:t>396,7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488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4.Производство,тона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697 863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488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5.Внос и </a:t>
                      </a:r>
                      <a:r>
                        <a:rPr kumimoji="0" lang="bg-BG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/>
                          <a:ea typeface="Times New Roman"/>
                          <a:cs typeface="+mn-cs"/>
                        </a:rPr>
                        <a:t>вътреобщностни</a:t>
                      </a: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/>
                          <a:ea typeface="Times New Roman"/>
                          <a:cs typeface="+mn-cs"/>
                        </a:rPr>
                        <a:t> доставки</a:t>
                      </a:r>
                      <a:r>
                        <a:rPr lang="bg-BG" sz="14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,тона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  <a:latin typeface="Verdana"/>
                          <a:ea typeface="Times New Roman"/>
                        </a:rPr>
                        <a:t>15 455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488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Общо предлагане,тона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730 418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488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II. Потребление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>
                          <a:effectLst/>
                          <a:latin typeface="Verdana"/>
                          <a:ea typeface="Times New Roman"/>
                        </a:rPr>
                        <a:t>   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488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1.За производство на пиво,тона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49 000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488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2.За фураж,тона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20</a:t>
                      </a: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3 9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12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488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3.За семена,тона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4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0 334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488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4.Друго,тона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-</a:t>
                      </a: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488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5.Износ и </a:t>
                      </a:r>
                      <a:r>
                        <a:rPr kumimoji="0" lang="bg-BG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/>
                          <a:ea typeface="Times New Roman"/>
                          <a:cs typeface="+mn-cs"/>
                        </a:rPr>
                        <a:t>вътреобщностни</a:t>
                      </a: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/>
                          <a:ea typeface="Times New Roman"/>
                          <a:cs typeface="+mn-cs"/>
                        </a:rPr>
                        <a:t> доставки</a:t>
                      </a:r>
                      <a:r>
                        <a:rPr lang="bg-BG" sz="14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,т</a:t>
                      </a: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.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4</a:t>
                      </a: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35 116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488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5.1. </a:t>
                      </a:r>
                      <a:r>
                        <a:rPr lang="bg-BG" sz="1400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Вътреобщностни</a:t>
                      </a: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доставки, тона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131 440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488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5.2. Износ трети страни, тона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303 676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488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Общо потребление,тона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72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5</a:t>
                      </a:r>
                      <a:r>
                        <a:rPr lang="bg-BG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518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488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III. </a:t>
                      </a:r>
                      <a:r>
                        <a:rPr lang="bg-BG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Крайни запаси</a:t>
                      </a: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,  тона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4 900</a:t>
                      </a:r>
                      <a:endParaRPr lang="en-US" sz="16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61714" y="231881"/>
            <a:ext cx="7579447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indent="0"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bg-BG" alt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Баланс на ечемик в страната до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30</a:t>
            </a:r>
            <a:r>
              <a:rPr kumimoji="0" lang="bg-BG" alt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.0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kumimoji="0" lang="bg-BG" alt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.2016г</a:t>
            </a:r>
            <a:r>
              <a:rPr kumimoji="0" lang="bg-BG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bg-BG" altLang="en-US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bg-BG" altLang="en-US" b="1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indent="0" algn="ctr" fontAlgn="auto">
              <a:spcBef>
                <a:spcPts val="0"/>
              </a:spcBef>
              <a:spcAft>
                <a:spcPts val="0"/>
              </a:spcAft>
            </a:pPr>
            <a:r>
              <a:rPr lang="bg-BG" altLang="en-US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 </a:t>
            </a:r>
            <a:r>
              <a:rPr lang="bg-BG" altLang="en-US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2015/2016г.МГ/</a:t>
            </a:r>
            <a:endParaRPr lang="en-US" altLang="en-US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5334000"/>
            <a:ext cx="7620000" cy="2059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 algn="just">
              <a:lnSpc>
                <a:spcPct val="115000"/>
              </a:lnSpc>
            </a:pPr>
            <a:r>
              <a:rPr lang="bg-BG" sz="1200" b="1" i="1" dirty="0">
                <a:latin typeface="Verdana"/>
                <a:ea typeface="Times New Roman"/>
                <a:cs typeface="Times New Roman"/>
              </a:rPr>
              <a:t>Източник:</a:t>
            </a:r>
            <a:r>
              <a:rPr lang="bg-BG" sz="1200" b="1" dirty="0">
                <a:latin typeface="Verdana"/>
                <a:ea typeface="Times New Roman"/>
                <a:cs typeface="Times New Roman"/>
              </a:rPr>
              <a:t> </a:t>
            </a:r>
            <a:r>
              <a:rPr lang="bg-BG" sz="1200" b="1" i="1" dirty="0">
                <a:latin typeface="Verdana"/>
                <a:ea typeface="Times New Roman"/>
                <a:cs typeface="Times New Roman"/>
              </a:rPr>
              <a:t>НСИ – „Износ и внос по Комбинирана номенклатура“, „Вътрешно потребление на домакинствата“, “Производството и продажба на промишлени продукти“,  Агенция “Митници“ - информационна система „MIS3A“,</a:t>
            </a:r>
            <a:r>
              <a:rPr lang="bg-BG" sz="1200" b="1" dirty="0">
                <a:latin typeface="Verdana"/>
                <a:ea typeface="Times New Roman"/>
                <a:cs typeface="Times New Roman"/>
              </a:rPr>
              <a:t> *</a:t>
            </a:r>
            <a:r>
              <a:rPr lang="bg-BG" sz="1200" b="1" i="1" dirty="0">
                <a:latin typeface="Verdana"/>
                <a:ea typeface="Times New Roman"/>
                <a:cs typeface="Times New Roman"/>
              </a:rPr>
              <a:t>потребление за фураж – МЗХ,дирекция „Животновъдство” и изчисления от ИАИ, ССА, , производство  – МЗХ, </a:t>
            </a:r>
            <a:r>
              <a:rPr lang="bg-BG" sz="1200" b="1" i="1" dirty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Главна дирекция "Земеделие и регионална </a:t>
            </a:r>
            <a:r>
              <a:rPr lang="bg-BG" sz="1200" b="1" i="1" dirty="0" smtClean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политика“</a:t>
            </a:r>
            <a:r>
              <a:rPr lang="bg-BG" sz="1200" b="1" i="1" dirty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отдел </a:t>
            </a:r>
            <a:r>
              <a:rPr lang="bg-BG" sz="1200" b="1" i="1" dirty="0" err="1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Агростатистика</a:t>
            </a:r>
            <a:r>
              <a:rPr lang="bg-BG" sz="1200" b="1" i="1" dirty="0" smtClean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, </a:t>
            </a:r>
            <a:r>
              <a:rPr lang="bg-BG" sz="1200" b="1" i="1" dirty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НАП“ </a:t>
            </a:r>
            <a:r>
              <a:rPr lang="bg-BG" sz="1200" b="1" i="1" dirty="0" err="1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Интрастат</a:t>
            </a:r>
            <a:r>
              <a:rPr lang="bg-BG" sz="1200" b="1" i="1" dirty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“ 2016</a:t>
            </a:r>
            <a:endParaRPr lang="en-US" sz="1200" b="1" dirty="0">
              <a:ea typeface="Times New Roman"/>
              <a:cs typeface="Times New Roman"/>
            </a:endParaRPr>
          </a:p>
          <a:p>
            <a:pPr algn="just"/>
            <a:r>
              <a:rPr lang="bg-BG" sz="900" b="1" dirty="0">
                <a:latin typeface="Verdana"/>
                <a:ea typeface="Times New Roman"/>
                <a:cs typeface="Times New Roman"/>
              </a:rPr>
              <a:t/>
            </a:r>
            <a:br>
              <a:rPr lang="bg-BG" sz="900" b="1" dirty="0">
                <a:latin typeface="Verdana"/>
                <a:ea typeface="Times New Roman"/>
                <a:cs typeface="Times New Roman"/>
              </a:rPr>
            </a:br>
            <a:r>
              <a:rPr lang="bg-BG" sz="3600" b="1" dirty="0">
                <a:latin typeface="Verdana"/>
                <a:ea typeface="Times New Roman"/>
              </a:rPr>
              <a:t> </a:t>
            </a:r>
            <a:endParaRPr lang="en-US" sz="3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7173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7384"/>
              </p:ext>
            </p:extLst>
          </p:nvPr>
        </p:nvGraphicFramePr>
        <p:xfrm>
          <a:off x="178777" y="639003"/>
          <a:ext cx="8739554" cy="5088499"/>
        </p:xfrm>
        <a:graphic>
          <a:graphicData uri="http://schemas.openxmlformats.org/drawingml/2006/table">
            <a:tbl>
              <a:tblPr firstRow="1" firstCol="1" bandRow="1"/>
              <a:tblGrid>
                <a:gridCol w="6781800"/>
                <a:gridCol w="1957754"/>
              </a:tblGrid>
              <a:tr h="28789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I.Предлагане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878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1.Начални запаси, тона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</a:rPr>
                        <a:t>4 900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878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2.Производство,тона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726 </a:t>
                      </a:r>
                      <a:r>
                        <a:rPr lang="bg-BG" sz="14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501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878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3. Внос и </a:t>
                      </a:r>
                      <a:r>
                        <a:rPr lang="bg-BG" sz="1400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вътреобщностни</a:t>
                      </a:r>
                      <a:r>
                        <a:rPr lang="bg-BG" sz="14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доставки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  <a:latin typeface="Verdana"/>
                          <a:ea typeface="Times New Roman"/>
                        </a:rPr>
                        <a:t>-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878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Общо предлагане,тона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731 </a:t>
                      </a:r>
                      <a:r>
                        <a:rPr lang="bg-BG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401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913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II. Потребление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>
                          <a:effectLst/>
                          <a:latin typeface="Verdana"/>
                          <a:ea typeface="Times New Roman"/>
                        </a:rPr>
                        <a:t>    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878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1.За производство на пиво,тона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11 100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878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2.За фураж,тона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32 900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878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3.За семена,тона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-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878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4.Друго,тона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-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878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5.</a:t>
                      </a: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</a:t>
                      </a:r>
                      <a:r>
                        <a:rPr lang="bg-BG" sz="14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Износ и </a:t>
                      </a:r>
                      <a:r>
                        <a:rPr kumimoji="0" lang="bg-BG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/>
                          <a:ea typeface="Times New Roman"/>
                          <a:cs typeface="+mn-cs"/>
                        </a:rPr>
                        <a:t>вътреобщностни</a:t>
                      </a: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/>
                          <a:ea typeface="Times New Roman"/>
                          <a:cs typeface="+mn-cs"/>
                        </a:rPr>
                        <a:t> доставки</a:t>
                      </a:r>
                      <a:r>
                        <a:rPr lang="bg-BG" sz="14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, тона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307 123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878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5.1. </a:t>
                      </a:r>
                      <a:r>
                        <a:rPr lang="bg-BG" sz="1400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Вътреобщностни</a:t>
                      </a: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доставки, тона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*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20</a:t>
                      </a: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4 188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878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5.2. Износ трети страни, тона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10</a:t>
                      </a: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2 935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3608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Общо потребление,тона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351 123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878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III. Запаси,  тона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380 278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057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IV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kumimoji="0" lang="bg-BG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Ечемик нужен за вътрешно потребление до 30.06.2017</a:t>
                      </a:r>
                      <a:r>
                        <a:rPr kumimoji="0" lang="bg-BG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г.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256 000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878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V. </a:t>
                      </a:r>
                      <a:r>
                        <a:rPr lang="bg-BG" sz="1400" b="1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Ечемик</a:t>
                      </a:r>
                      <a:r>
                        <a:rPr lang="bg-BG" sz="1400" b="1" baseline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свободен за износ, тона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124 278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82615" y="0"/>
            <a:ext cx="6476999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indent="0" algn="ctr" fontAlgn="auto">
              <a:spcBef>
                <a:spcPts val="0"/>
              </a:spcBef>
              <a:spcAft>
                <a:spcPts val="0"/>
              </a:spcAft>
            </a:pPr>
            <a:r>
              <a:rPr lang="bg-BG" altLang="en-US" b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</a:rPr>
              <a:t>Баланс на ечемик в страната до </a:t>
            </a:r>
            <a:r>
              <a:rPr lang="en-US" altLang="en-US" b="1" dirty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</a:rPr>
              <a:t>26</a:t>
            </a:r>
            <a:r>
              <a:rPr lang="bg-BG" altLang="en-US" b="1" dirty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</a:rPr>
              <a:t>.0</a:t>
            </a:r>
            <a:r>
              <a:rPr lang="en-US" altLang="en-US" b="1" dirty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</a:rPr>
              <a:t>8</a:t>
            </a:r>
            <a:r>
              <a:rPr lang="bg-BG" altLang="en-US" b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</a:rPr>
              <a:t>.2016г</a:t>
            </a:r>
          </a:p>
          <a:p>
            <a:pPr lvl="0" indent="0" algn="ctr" fontAlgn="auto">
              <a:spcBef>
                <a:spcPts val="0"/>
              </a:spcBef>
              <a:spcAft>
                <a:spcPts val="0"/>
              </a:spcAft>
            </a:pPr>
            <a:r>
              <a:rPr lang="bg-BG" altLang="en-US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 </a:t>
            </a:r>
            <a:r>
              <a:rPr lang="bg-BG" altLang="en-US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2016/2017г.МГ/</a:t>
            </a:r>
            <a:endParaRPr lang="en-US" dirty="0">
              <a:solidFill>
                <a:srgbClr val="FF0000"/>
              </a:solidFill>
              <a:latin typeface="Trebuchet MS"/>
              <a:cs typeface="+mn-cs"/>
            </a:endParaRPr>
          </a:p>
          <a:p>
            <a:pPr algn="ctr"/>
            <a:endParaRPr lang="en-US" altLang="en-US" b="1" dirty="0" smtClean="0">
              <a:solidFill>
                <a:srgbClr val="FF0000"/>
              </a:solidFill>
              <a:latin typeface="Verdana" pitchFamily="34" charset="0"/>
              <a:ea typeface="Times New Roman" pitchFamily="18" charset="0"/>
            </a:endParaRPr>
          </a:p>
          <a:p>
            <a:pPr algn="ctr"/>
            <a:r>
              <a:rPr lang="bg-BG" altLang="en-US" b="1" dirty="0" smtClean="0">
                <a:solidFill>
                  <a:prstClr val="black"/>
                </a:solidFill>
                <a:latin typeface="Verdana" pitchFamily="34" charset="0"/>
                <a:ea typeface="Times New Roman" pitchFamily="18" charset="0"/>
              </a:rPr>
              <a:t>.</a:t>
            </a:r>
            <a:endParaRPr lang="en-US" altLang="en-US" dirty="0" smtClean="0">
              <a:solidFill>
                <a:prstClr val="black"/>
              </a:solidFill>
            </a:endParaRPr>
          </a:p>
          <a:p>
            <a:pPr eaLnBrk="0" hangingPunct="0"/>
            <a:endParaRPr lang="en-US" altLang="en-US" sz="1600" dirty="0" smtClean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8554" y="5638800"/>
            <a:ext cx="7620000" cy="170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 algn="just">
              <a:lnSpc>
                <a:spcPct val="115000"/>
              </a:lnSpc>
            </a:pPr>
            <a:r>
              <a:rPr lang="bg-BG" sz="1000" b="1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Източник:</a:t>
            </a:r>
            <a:r>
              <a:rPr lang="bg-BG" sz="10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bg-BG" sz="1000" b="1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НСИ – „Износ и внос по Комбинирана номенклатура“, „Вътрешно потребление на домакинствата“, “Производството и продажба на промишлени продукти“,  Агенция “Митници“ - информационна система „MIS3A“,</a:t>
            </a:r>
            <a:r>
              <a:rPr lang="bg-BG" sz="10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*</a:t>
            </a:r>
            <a:r>
              <a:rPr lang="bg-BG" sz="1000" b="1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потребление за фураж – МЗХ,дирекция „Животновъдство” и изчисления от ИАИ, ССА, , производство  – МЗХ, </a:t>
            </a:r>
            <a:r>
              <a:rPr lang="bg-BG" sz="1000" b="1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Главна дирекция "Земеделие и регионална </a:t>
            </a:r>
            <a:r>
              <a:rPr lang="bg-BG" sz="1000" b="1" i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политика“</a:t>
            </a:r>
            <a:r>
              <a:rPr lang="bg-BG" sz="1000" b="1" i="1" dirty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отдел </a:t>
            </a:r>
            <a:r>
              <a:rPr lang="bg-BG" sz="1000" b="1" i="1" dirty="0" err="1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Агростатистика</a:t>
            </a:r>
            <a:r>
              <a:rPr lang="bg-BG" sz="1000" b="1" i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bg-BG" sz="1000" b="1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НАП“ </a:t>
            </a:r>
            <a:r>
              <a:rPr lang="bg-BG" sz="1000" b="1" i="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Интрастат</a:t>
            </a:r>
            <a:r>
              <a:rPr lang="bg-BG" sz="1000" b="1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 2016</a:t>
            </a:r>
            <a:endParaRPr lang="en-US" sz="10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bg-BG" sz="900" b="1" dirty="0">
                <a:solidFill>
                  <a:prstClr val="black"/>
                </a:solidFill>
                <a:latin typeface="Verdana"/>
                <a:ea typeface="Times New Roman"/>
                <a:cs typeface="Times New Roman"/>
              </a:rPr>
              <a:t/>
            </a:r>
            <a:br>
              <a:rPr lang="bg-BG" sz="900" b="1" dirty="0">
                <a:solidFill>
                  <a:prstClr val="black"/>
                </a:solidFill>
                <a:latin typeface="Verdana"/>
                <a:ea typeface="Times New Roman"/>
                <a:cs typeface="Times New Roman"/>
              </a:rPr>
            </a:br>
            <a:r>
              <a:rPr lang="bg-BG" sz="3600" b="1" dirty="0">
                <a:solidFill>
                  <a:prstClr val="black"/>
                </a:solidFill>
                <a:latin typeface="Verdana"/>
                <a:ea typeface="Times New Roman"/>
              </a:rPr>
              <a:t> </a:t>
            </a:r>
            <a:endParaRPr lang="en-US" sz="36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8023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624175"/>
              </p:ext>
            </p:extLst>
          </p:nvPr>
        </p:nvGraphicFramePr>
        <p:xfrm>
          <a:off x="609600" y="990600"/>
          <a:ext cx="8153400" cy="4343408"/>
        </p:xfrm>
        <a:graphic>
          <a:graphicData uri="http://schemas.openxmlformats.org/drawingml/2006/table">
            <a:tbl>
              <a:tblPr firstRow="1" firstCol="1" bandRow="1"/>
              <a:tblGrid>
                <a:gridCol w="6328542"/>
                <a:gridCol w="1824858"/>
              </a:tblGrid>
              <a:tr h="2714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I.Предлагане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1.Начални запаси, т.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</a:rPr>
                        <a:t>40 000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2.</a:t>
                      </a:r>
                      <a:r>
                        <a:rPr lang="bg-BG" sz="1400" b="0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Реколтирани</a:t>
                      </a: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площи, дка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Verdana"/>
                          <a:ea typeface="Times New Roman"/>
                        </a:rPr>
                        <a:t>1 </a:t>
                      </a:r>
                      <a:r>
                        <a:rPr lang="bg-BG" sz="1400" b="0" dirty="0">
                          <a:effectLst/>
                          <a:latin typeface="Verdana"/>
                          <a:ea typeface="Times New Roman"/>
                        </a:rPr>
                        <a:t>704 210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3.Среден добив, кг/дка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Verdana"/>
                          <a:ea typeface="Times New Roman"/>
                        </a:rPr>
                        <a:t>247,7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4.Производство,т.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422 092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5.Внос и </a:t>
                      </a:r>
                      <a:r>
                        <a:rPr kumimoji="0" lang="bg-BG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/>
                          <a:ea typeface="Times New Roman"/>
                          <a:cs typeface="+mn-cs"/>
                        </a:rPr>
                        <a:t>вътреобщностни</a:t>
                      </a: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/>
                          <a:ea typeface="Times New Roman"/>
                          <a:cs typeface="+mn-cs"/>
                        </a:rPr>
                        <a:t> доставки</a:t>
                      </a:r>
                      <a:r>
                        <a:rPr lang="bg-BG" sz="14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,т</a:t>
                      </a: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.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4 869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Общо предлагане,т.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466 961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II.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Потребление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1.За производство на масло и </a:t>
                      </a:r>
                      <a:r>
                        <a:rPr lang="bg-BG" sz="1400" b="0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биодизел</a:t>
                      </a: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,т.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79 500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2.За семена,т.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- 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3.Друго,т.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                 -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4.Износ и </a:t>
                      </a:r>
                      <a:r>
                        <a:rPr kumimoji="0" lang="bg-BG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/>
                          <a:ea typeface="Times New Roman"/>
                          <a:cs typeface="+mn-cs"/>
                        </a:rPr>
                        <a:t>вътреобщностни</a:t>
                      </a: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/>
                          <a:ea typeface="Times New Roman"/>
                          <a:cs typeface="+mn-cs"/>
                        </a:rPr>
                        <a:t> доставки</a:t>
                      </a:r>
                      <a:r>
                        <a:rPr lang="bg-BG" sz="14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,т</a:t>
                      </a: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.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324 012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4.1. </a:t>
                      </a:r>
                      <a:r>
                        <a:rPr lang="bg-BG" sz="1400" b="0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Вътреобщностни</a:t>
                      </a: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доставки, тона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220 654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4.2. Износ трети страни, тона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103 358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Общо потребление,т.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396 042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III. </a:t>
                      </a:r>
                      <a:r>
                        <a:rPr lang="bg-BG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Крайни з</a:t>
                      </a:r>
                      <a:r>
                        <a:rPr lang="en-US" sz="1400" b="1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апаси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,  т. 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7</a:t>
                      </a:r>
                      <a:r>
                        <a:rPr lang="en-US" sz="14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0</a:t>
                      </a:r>
                      <a:r>
                        <a:rPr lang="bg-BG" sz="1400" b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</a:t>
                      </a: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919                                     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28800" y="98539"/>
            <a:ext cx="6019800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1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indent="0"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bg-BG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Баланс на рапица в страната до 30.06.2016г</a:t>
            </a:r>
            <a:r>
              <a:rPr kumimoji="0" lang="bg-BG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bg-BG" altLang="en-US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/ 2015/2016г.МГ/</a:t>
            </a:r>
            <a:endParaRPr lang="en-US" altLang="en-US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4413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13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5334000"/>
            <a:ext cx="7620000" cy="2059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 algn="just">
              <a:lnSpc>
                <a:spcPct val="115000"/>
              </a:lnSpc>
            </a:pPr>
            <a:r>
              <a:rPr lang="bg-BG" sz="1200" b="1" i="1" dirty="0">
                <a:latin typeface="Verdana"/>
                <a:ea typeface="Times New Roman"/>
                <a:cs typeface="Times New Roman"/>
              </a:rPr>
              <a:t>Източник:</a:t>
            </a:r>
            <a:r>
              <a:rPr lang="bg-BG" sz="1200" b="1" dirty="0">
                <a:latin typeface="Verdana"/>
                <a:ea typeface="Times New Roman"/>
                <a:cs typeface="Times New Roman"/>
              </a:rPr>
              <a:t> </a:t>
            </a:r>
            <a:r>
              <a:rPr lang="bg-BG" sz="1200" b="1" i="1" dirty="0">
                <a:latin typeface="Verdana"/>
                <a:ea typeface="Times New Roman"/>
                <a:cs typeface="Times New Roman"/>
              </a:rPr>
              <a:t>НСИ – „Износ и внос по Комбинирана номенклатура“, „Вътрешно потребление на домакинствата“, “Производството и продажба на промишлени продукти“,  Агенция “Митници“ - информационна система „MIS3A“,</a:t>
            </a:r>
            <a:r>
              <a:rPr lang="bg-BG" sz="1200" b="1" dirty="0">
                <a:latin typeface="Verdana"/>
                <a:ea typeface="Times New Roman"/>
                <a:cs typeface="Times New Roman"/>
              </a:rPr>
              <a:t> *</a:t>
            </a:r>
            <a:r>
              <a:rPr lang="bg-BG" sz="1200" b="1" i="1" dirty="0">
                <a:latin typeface="Verdana"/>
                <a:ea typeface="Times New Roman"/>
                <a:cs typeface="Times New Roman"/>
              </a:rPr>
              <a:t>потребление за фураж – МЗХ,дирекция „Животновъдство” и изчисления от ИАИ, ССА, , производство  – МЗХ, </a:t>
            </a:r>
            <a:r>
              <a:rPr lang="bg-BG" sz="1200" b="1" i="1" dirty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Главна дирекция "Земеделие и регионална </a:t>
            </a:r>
            <a:r>
              <a:rPr lang="bg-BG" sz="1200" b="1" i="1" dirty="0" smtClean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политика“</a:t>
            </a:r>
            <a:r>
              <a:rPr lang="bg-BG" sz="1200" b="1" i="1" dirty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отдел </a:t>
            </a:r>
            <a:r>
              <a:rPr lang="bg-BG" sz="1200" b="1" i="1" dirty="0" err="1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Агростатистика</a:t>
            </a:r>
            <a:r>
              <a:rPr lang="bg-BG" sz="1200" b="1" i="1" dirty="0" smtClean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, </a:t>
            </a:r>
            <a:r>
              <a:rPr lang="bg-BG" sz="1200" b="1" i="1" dirty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НАП“ </a:t>
            </a:r>
            <a:r>
              <a:rPr lang="bg-BG" sz="1200" b="1" i="1" dirty="0" err="1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Интрастат</a:t>
            </a:r>
            <a:r>
              <a:rPr lang="bg-BG" sz="1200" b="1" i="1" dirty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“ 2016</a:t>
            </a:r>
            <a:endParaRPr lang="en-US" sz="1200" b="1" dirty="0">
              <a:ea typeface="Times New Roman"/>
              <a:cs typeface="Times New Roman"/>
            </a:endParaRPr>
          </a:p>
          <a:p>
            <a:pPr algn="just"/>
            <a:r>
              <a:rPr lang="bg-BG" sz="900" b="1" dirty="0">
                <a:latin typeface="Verdana"/>
                <a:ea typeface="Times New Roman"/>
                <a:cs typeface="Times New Roman"/>
              </a:rPr>
              <a:t/>
            </a:r>
            <a:br>
              <a:rPr lang="bg-BG" sz="900" b="1" dirty="0">
                <a:latin typeface="Verdana"/>
                <a:ea typeface="Times New Roman"/>
                <a:cs typeface="Times New Roman"/>
              </a:rPr>
            </a:br>
            <a:r>
              <a:rPr lang="bg-BG" sz="3600" b="1" dirty="0">
                <a:latin typeface="Verdana"/>
                <a:ea typeface="Times New Roman"/>
              </a:rPr>
              <a:t> </a:t>
            </a:r>
            <a:endParaRPr lang="en-US" sz="3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9152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512788"/>
              </p:ext>
            </p:extLst>
          </p:nvPr>
        </p:nvGraphicFramePr>
        <p:xfrm>
          <a:off x="838200" y="685794"/>
          <a:ext cx="7696200" cy="5226018"/>
        </p:xfrm>
        <a:graphic>
          <a:graphicData uri="http://schemas.openxmlformats.org/drawingml/2006/table">
            <a:tbl>
              <a:tblPr firstRow="1" firstCol="1" bandRow="1"/>
              <a:tblGrid>
                <a:gridCol w="5973671"/>
                <a:gridCol w="1722529"/>
              </a:tblGrid>
              <a:tr h="3156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I.Предлагане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1.Начални запаси, т.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</a:rPr>
                        <a:t>7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</a:rPr>
                        <a:t>0</a:t>
                      </a:r>
                      <a:r>
                        <a:rPr lang="bg-BG" sz="14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</a:rPr>
                        <a:t> </a:t>
                      </a: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</a:rPr>
                        <a:t>000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2.Производство,т.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493 157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3. </a:t>
                      </a:r>
                      <a:r>
                        <a:rPr lang="bg-BG" sz="14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Внос и </a:t>
                      </a:r>
                      <a:r>
                        <a:rPr lang="bg-BG" sz="1400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вътр</a:t>
                      </a:r>
                      <a:r>
                        <a:rPr lang="bg-BG" sz="14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.</a:t>
                      </a:r>
                      <a:r>
                        <a:rPr lang="bg-BG" sz="1400" dirty="0" err="1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общностни</a:t>
                      </a:r>
                      <a:r>
                        <a:rPr lang="bg-BG" sz="14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доставки,тона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-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Общо предлагане,т.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5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63</a:t>
                      </a:r>
                      <a:r>
                        <a:rPr lang="bg-BG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157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II. Потребление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1.За производство на масло и биодизел,т.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12 600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2.За семена,т.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-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3.Друго,т.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                 -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0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4</a:t>
                      </a:r>
                      <a:r>
                        <a:rPr lang="bg-BG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. </a:t>
                      </a: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/>
                          <a:ea typeface="Times New Roman"/>
                          <a:cs typeface="+mn-cs"/>
                        </a:rPr>
                        <a:t> Износ и </a:t>
                      </a:r>
                      <a:r>
                        <a:rPr kumimoji="0" lang="bg-BG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/>
                          <a:ea typeface="Times New Roman"/>
                          <a:cs typeface="+mn-cs"/>
                        </a:rPr>
                        <a:t>вътреобщностни</a:t>
                      </a: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/>
                          <a:ea typeface="Times New Roman"/>
                          <a:cs typeface="+mn-cs"/>
                        </a:rPr>
                        <a:t> доставки , тона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258 689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4.1. Вътреобщностни доставки, тона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*225 258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4.2. Износ трети страни, тона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33 431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Общо потребление,т.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271 289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III. Запаси,  т. 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29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1</a:t>
                      </a:r>
                      <a:r>
                        <a:rPr lang="bg-BG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</a:rPr>
                        <a:t>868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IV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kumimoji="0" lang="bg-BG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Рапица нужна за вътрешно потребление до 30.06.2017</a:t>
                      </a:r>
                      <a:r>
                        <a:rPr kumimoji="0" lang="bg-BG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г.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66 900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156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V. </a:t>
                      </a:r>
                      <a:r>
                        <a:rPr lang="bg-BG" sz="1400" b="1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Рапица</a:t>
                      </a:r>
                      <a:r>
                        <a:rPr lang="bg-BG" sz="1400" b="1" baseline="0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свободна за износ, тона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224 968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28800" y="-53861"/>
            <a:ext cx="6019800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1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indent="0"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bg-BG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Баланс на рапица в страната до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26</a:t>
            </a:r>
            <a:r>
              <a:rPr kumimoji="0" lang="bg-BG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.0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8</a:t>
            </a:r>
            <a:r>
              <a:rPr kumimoji="0" lang="bg-BG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.2016г</a:t>
            </a:r>
            <a:r>
              <a:rPr kumimoji="0" lang="bg-BG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bg-BG" altLang="en-US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/ 2016/2017г.МГ/</a:t>
            </a:r>
            <a:endParaRPr lang="en-US" dirty="0">
              <a:solidFill>
                <a:srgbClr val="FF0000"/>
              </a:solidFill>
              <a:latin typeface="Trebuchet MS"/>
              <a:cs typeface="+mn-cs"/>
            </a:endParaRPr>
          </a:p>
          <a:p>
            <a:pPr marL="0" marR="0" lvl="0" indent="4413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13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1308" y="5943600"/>
            <a:ext cx="7620000" cy="1616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 algn="just">
              <a:lnSpc>
                <a:spcPct val="115000"/>
              </a:lnSpc>
            </a:pPr>
            <a:r>
              <a:rPr lang="bg-BG" sz="900" b="1" i="1" dirty="0">
                <a:latin typeface="Verdana"/>
                <a:ea typeface="Times New Roman"/>
                <a:cs typeface="Times New Roman"/>
              </a:rPr>
              <a:t>Източник:</a:t>
            </a:r>
            <a:r>
              <a:rPr lang="bg-BG" sz="900" b="1" dirty="0">
                <a:latin typeface="Verdana"/>
                <a:ea typeface="Times New Roman"/>
                <a:cs typeface="Times New Roman"/>
              </a:rPr>
              <a:t> </a:t>
            </a:r>
            <a:r>
              <a:rPr lang="bg-BG" sz="900" b="1" i="1" dirty="0">
                <a:latin typeface="Verdana"/>
                <a:ea typeface="Times New Roman"/>
                <a:cs typeface="Times New Roman"/>
              </a:rPr>
              <a:t>НСИ – „Износ и внос по Комбинирана номенклатура“, „Вътрешно потребление на домакинствата“, “Производството и продажба на промишлени продукти“,  Агенция “Митници“ - информационна система „MIS3A“,</a:t>
            </a:r>
            <a:r>
              <a:rPr lang="bg-BG" sz="900" b="1" dirty="0">
                <a:latin typeface="Verdana"/>
                <a:ea typeface="Times New Roman"/>
                <a:cs typeface="Times New Roman"/>
              </a:rPr>
              <a:t> *</a:t>
            </a:r>
            <a:r>
              <a:rPr lang="bg-BG" sz="900" b="1" i="1" dirty="0">
                <a:latin typeface="Verdana"/>
                <a:ea typeface="Times New Roman"/>
                <a:cs typeface="Times New Roman"/>
              </a:rPr>
              <a:t>потребление за фураж – МЗХ,дирекция „Животновъдство” и изчисления от ИАИ, ССА, , производство  – МЗХ, </a:t>
            </a:r>
            <a:r>
              <a:rPr lang="bg-BG" sz="900" b="1" i="1" dirty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Главна дирекция "Земеделие и регионална </a:t>
            </a:r>
            <a:r>
              <a:rPr lang="bg-BG" sz="900" b="1" i="1" dirty="0" smtClean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политика“</a:t>
            </a:r>
            <a:r>
              <a:rPr lang="bg-BG" sz="900" b="1" i="1" dirty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отдел </a:t>
            </a:r>
            <a:r>
              <a:rPr lang="bg-BG" sz="900" b="1" i="1" dirty="0" err="1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Агростатистика</a:t>
            </a:r>
            <a:r>
              <a:rPr lang="bg-BG" sz="1000" b="1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bg-BG" sz="900" b="1" i="1" dirty="0" smtClean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, </a:t>
            </a:r>
            <a:r>
              <a:rPr lang="bg-BG" sz="900" b="1" i="1" dirty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НАП“ </a:t>
            </a:r>
            <a:r>
              <a:rPr lang="bg-BG" sz="900" b="1" i="1" dirty="0" err="1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Интрастат</a:t>
            </a:r>
            <a:r>
              <a:rPr lang="bg-BG" sz="900" b="1" i="1" dirty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“ 2016</a:t>
            </a:r>
            <a:endParaRPr lang="en-US" sz="900" b="1" dirty="0">
              <a:ea typeface="Times New Roman"/>
              <a:cs typeface="Times New Roman"/>
            </a:endParaRPr>
          </a:p>
          <a:p>
            <a:pPr algn="just"/>
            <a:r>
              <a:rPr lang="bg-BG" sz="900" b="1" dirty="0">
                <a:latin typeface="Verdana"/>
                <a:ea typeface="Times New Roman"/>
                <a:cs typeface="Times New Roman"/>
              </a:rPr>
              <a:t/>
            </a:r>
            <a:br>
              <a:rPr lang="bg-BG" sz="900" b="1" dirty="0">
                <a:latin typeface="Verdana"/>
                <a:ea typeface="Times New Roman"/>
                <a:cs typeface="Times New Roman"/>
              </a:rPr>
            </a:br>
            <a:r>
              <a:rPr lang="bg-BG" sz="3600" b="1" dirty="0">
                <a:latin typeface="Verdana"/>
                <a:ea typeface="Times New Roman"/>
              </a:rPr>
              <a:t> </a:t>
            </a:r>
            <a:endParaRPr lang="en-US" sz="3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7677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286000"/>
            <a:ext cx="6248400" cy="21236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bg-BG" sz="4400" dirty="0" smtClean="0"/>
              <a:t>Движение на зърното от пристанищата в страната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5851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410660"/>
              </p:ext>
            </p:extLst>
          </p:nvPr>
        </p:nvGraphicFramePr>
        <p:xfrm>
          <a:off x="1303020" y="1330166"/>
          <a:ext cx="6774180" cy="4416552"/>
        </p:xfrm>
        <a:graphic>
          <a:graphicData uri="http://schemas.openxmlformats.org/drawingml/2006/table">
            <a:tbl>
              <a:tblPr firstRow="1" firstCol="1" bandRow="1"/>
              <a:tblGrid>
                <a:gridCol w="2258060"/>
                <a:gridCol w="2258060"/>
                <a:gridCol w="2258060"/>
              </a:tblGrid>
              <a:tr h="5925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ЗЕМЕДЕЛСКА ПРОДУКЦИЯ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КОЛИЧЕСТВО, ТОН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ПРИСТАНИЩЕ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962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ПШЕНИЦА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385 877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БУРГАС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ПШЕНИЦА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606 324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ВАРНА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ПШЕНИЦА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2 436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СВИЩОВ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ОБЩО ПШЕНИЦА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994 637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62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ЕЧЕМИК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29 919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БУРГАС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ЕЧЕМИК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107 584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ВАРНА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ОБЩО ЕЧЕМИК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137 503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962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РАПИЦА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96 814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БУРГАС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РАПИЦА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99 426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ВАРНА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2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ОБЩО РАПИЦА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196 240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371600" y="152400"/>
            <a:ext cx="640080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bg-BG" b="1" dirty="0">
                <a:solidFill>
                  <a:srgbClr val="FF0000"/>
                </a:solidFill>
                <a:latin typeface="Verdana"/>
                <a:ea typeface="Calibri"/>
                <a:cs typeface="Times New Roman"/>
              </a:rPr>
              <a:t>Напуснали количества пшеница, ечемик и рапица от пристанищата в страната за период 01.07.2016-25.08.2016г.</a:t>
            </a:r>
            <a:endParaRPr lang="en-US" sz="2400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740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</TotalTime>
  <Words>1416</Words>
  <Application>Microsoft Office PowerPoint</Application>
  <PresentationFormat>On-screen Show (4:3)</PresentationFormat>
  <Paragraphs>330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Petar Kirovski</dc:creator>
  <cp:lastModifiedBy>Korneliya Nikolova</cp:lastModifiedBy>
  <cp:revision>44</cp:revision>
  <cp:lastPrinted>2016-08-29T11:33:33Z</cp:lastPrinted>
  <dcterms:created xsi:type="dcterms:W3CDTF">2006-08-16T00:00:00Z</dcterms:created>
  <dcterms:modified xsi:type="dcterms:W3CDTF">2016-08-31T12:52:20Z</dcterms:modified>
</cp:coreProperties>
</file>