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2016 г.</c:v>
                </c:pt>
                <c:pt idx="1">
                  <c:v>2015 г.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43.59</c:v>
                </c:pt>
                <c:pt idx="1">
                  <c:v>32.200000000000003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9FEDE-1DB6-40EB-A840-C6DFFBFA2247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25A4F-707D-4142-9AB6-47F25B1D8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6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92F2C9-DBF6-4320-AEDB-77BEA009869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F3A916-F5B7-4833-9333-09622076DF7A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24A207-8F98-4CC5-89FD-8FE210F61F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46088" y="381000"/>
            <a:ext cx="8229600" cy="6138862"/>
          </a:xfrm>
          <a:effectLst/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bg-BG" alt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земеделието и храните</a:t>
            </a:r>
            <a:br>
              <a:rPr lang="bg-BG" alt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alt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altLang="en-US" sz="20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altLang="en-US" sz="2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Дирекция „ Пазарни мерки и организации на производители“,</a:t>
            </a:r>
            <a:br>
              <a:rPr lang="bg-BG" altLang="en-US" sz="2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altLang="en-US" sz="2000" i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отдел „Подкрепа на износа и пазар на зърно</a:t>
            </a:r>
            <a:r>
              <a:rPr lang="bg-BG" alt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br>
              <a:rPr lang="bg-BG" alt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alt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bg-BG" altLang="en-US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качество на пшеницата реколта 2016 година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bg-BG" sz="20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етапна оценка към 01.08.2016 г.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28600"/>
            <a:ext cx="11779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2743200"/>
            <a:ext cx="800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bg-BG" altLang="en-US" sz="180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3" descr="C:\Users\user3\Desktop\wheat-vector-7837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727" y="5562600"/>
            <a:ext cx="1060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77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3841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Резултатите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качеството на пшеницата, </a:t>
            </a:r>
            <a:r>
              <a:rPr lang="ru-RU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база 792 анализирани проби, взети от 1 085 552 т. Разпределението на пшеницата по групи е: </a:t>
            </a:r>
          </a:p>
          <a:p>
            <a:pPr algn="just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първа група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0,63 %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ru-RU" sz="24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1,23 %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рек.г. </a:t>
            </a:r>
          </a:p>
          <a:p>
            <a:pPr algn="just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втора група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3,78 %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ru-RU" sz="24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7,81 %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 г. </a:t>
            </a:r>
          </a:p>
          <a:p>
            <a:pPr algn="just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втора Б група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39,18 %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ru-RU" sz="24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23,03 %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рек.г.  </a:t>
            </a:r>
          </a:p>
          <a:p>
            <a:pPr algn="just"/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трета група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ru-RU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56,41 %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ru-RU" sz="2400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67,94 % 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рек.г. 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3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66843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Обобщено </a:t>
            </a:r>
            <a:r>
              <a:rPr lang="bg-BG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 </a:t>
            </a:r>
            <a:r>
              <a:rPr lang="bg-BG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43,59 %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добитата пшеница е с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високи хлебопекарни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качества, към  </a:t>
            </a:r>
            <a:r>
              <a:rPr lang="bg-BG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32,2 </a:t>
            </a:r>
            <a:r>
              <a:rPr lang="bg-BG" sz="24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през 2015 г.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Отчита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 </a:t>
            </a:r>
            <a:r>
              <a:rPr lang="bg-BG" sz="2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увеличение с 11,39 %</a:t>
            </a:r>
            <a:r>
              <a:rPr lang="bg-BG" sz="2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количеството на висококачествената пшеница. 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797180475"/>
              </p:ext>
            </p:extLst>
          </p:nvPr>
        </p:nvGraphicFramePr>
        <p:xfrm>
          <a:off x="3276600" y="2514600"/>
          <a:ext cx="28194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255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751344"/>
            <a:ext cx="7543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Средни стойности на </a:t>
            </a:r>
            <a:r>
              <a:rPr lang="bg-BG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основните показатели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just"/>
            <a:endParaRPr lang="bg-BG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съдържание </a:t>
            </a: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влага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11,8 % ±  0,8 %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11,8 % ±  1,0 %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рек.г.; Влажността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 в диапазон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9,8 % до 14,9 %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9,3 до 16,2 %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just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хектолитрова маса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77,5 </a:t>
            </a:r>
            <a:r>
              <a:rPr lang="en-US" sz="24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± 3,0 </a:t>
            </a:r>
            <a:r>
              <a:rPr lang="en-US" sz="24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79,9 </a:t>
            </a:r>
            <a:r>
              <a:rPr lang="en-US" sz="24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рек. г.;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Тя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варира от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66,5 </a:t>
            </a:r>
            <a:r>
              <a:rPr lang="en-US" sz="24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84,2 </a:t>
            </a:r>
            <a:r>
              <a:rPr lang="en-US" sz="24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69,0 </a:t>
            </a:r>
            <a:r>
              <a:rPr lang="en-US" sz="24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85,2 </a:t>
            </a:r>
            <a:r>
              <a:rPr lang="en-US" sz="24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кг</a:t>
            </a:r>
            <a:r>
              <a:rPr lang="en-US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/100 dm</a:t>
            </a:r>
            <a:r>
              <a:rPr lang="en-US" sz="2400" baseline="300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 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0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166843"/>
            <a:ext cx="762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добив на мокър глутен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23,2 % ± 3,8 %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23,2 % ± 3,5 %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рек.г.;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ДМГ е 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диапазон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10 % до 36 %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14 % до 39 %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г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отпускане на глутена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8,6 мм ± 3,4 мм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8,6 мм ± 2,3 мм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г.;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варира от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3,0 мм до 20,0 мм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3,0 мм до 16,0 мм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</a:t>
            </a:r>
            <a:r>
              <a:rPr lang="bg-BG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.г.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число на хлебопекарна сила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50,6 усл. ед. ± 6,3 усл. ед.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50,0 усл. ед. ± 7,8 усл. ед.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 </a:t>
            </a:r>
            <a:r>
              <a:rPr lang="bg-BG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.г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.; ЧХС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 в диапазона от </a:t>
            </a:r>
            <a:r>
              <a:rPr lang="en-US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37,0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75 </a:t>
            </a:r>
            <a:r>
              <a:rPr lang="bg-BG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усл.ед.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37,0 до 81,0 усл. ед.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2015г.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8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28343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съдържание на протеин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11,6 % с.в. ± 1,4 % с.в.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към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11,4 % с.в. ± 1,3 % с.в.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г.;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То варира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8,2 % с.в. до 16,1 % с.в.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при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8,0 % с.в. до 16,7 % с.в. 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г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число на падане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bg-BG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369,7 сек. ± 49,7 сек.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 </a:t>
            </a:r>
            <a:r>
              <a:rPr lang="bg-BG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295,7 сек. ± 64,4 сек. </a:t>
            </a:r>
            <a:r>
              <a:rPr lang="bg-BG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през 2015 </a:t>
            </a:r>
            <a:r>
              <a:rPr lang="bg-BG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рек.г.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bg-BG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bg-BG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12,85 % </a:t>
            </a:r>
            <a:r>
              <a:rPr lang="bg-BG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 пробите стойностите са между </a:t>
            </a:r>
            <a:r>
              <a:rPr lang="bg-BG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 – 300 сек., а </a:t>
            </a:r>
            <a:r>
              <a:rPr lang="bg-BG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87,15 </a:t>
            </a:r>
            <a:r>
              <a:rPr lang="bg-BG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са </a:t>
            </a:r>
            <a:r>
              <a:rPr lang="bg-BG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 </a:t>
            </a:r>
            <a:r>
              <a:rPr lang="bg-BG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 сек. За 2015 г. </a:t>
            </a:r>
            <a:r>
              <a:rPr lang="bg-BG" sz="24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 са </a:t>
            </a:r>
            <a:r>
              <a:rPr lang="bg-BG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съответно 46,04 % (200-300 сек), и 48,09 % (над 300 сек).</a:t>
            </a:r>
            <a:endParaRPr lang="en-US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5102" y="1524000"/>
            <a:ext cx="7391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Заключение:</a:t>
            </a:r>
            <a:r>
              <a:rPr lang="bg-BG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43.59% от </a:t>
            </a:r>
            <a:r>
              <a:rPr lang="ru-RU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добитата пшеница, реколта 2016 г., </a:t>
            </a:r>
            <a:r>
              <a:rPr lang="en-US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ru-RU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 </a:t>
            </a:r>
            <a:r>
              <a:rPr lang="bg-BG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качество,</a:t>
            </a:r>
            <a:r>
              <a:rPr lang="en-US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което</a:t>
            </a:r>
            <a:r>
              <a:rPr lang="en-US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bg-BG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напълно удовлетворява изискванията на мелничарския отрасъл за производство на брашна за хляб и хлебни изделия и </a:t>
            </a:r>
            <a:r>
              <a:rPr lang="ru-RU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гарантира хлебния баланс на страната</a:t>
            </a:r>
            <a:r>
              <a:rPr lang="bg-BG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28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2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Picture 3" descr="C:\Users\user3\Desktop\wheat-vector-783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410200"/>
            <a:ext cx="161057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94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447</Words>
  <Application>Microsoft Office PowerPoint</Application>
  <PresentationFormat>On-screen Show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Министерство на земеделието и храните  Дирекция „ Пазарни мерки и организации на производители“,  отдел „Подкрепа на износа и пазар на зърно“  качество на пшеницата реколта 2016 година (етапна оценка към 01.08.2016 г.)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на земеделието и храните Дирекция „Пазарни мерки и организации на производители“</dc:title>
  <dc:creator>Pavel Nikolov</dc:creator>
  <cp:lastModifiedBy>Korneliya Nikolova</cp:lastModifiedBy>
  <cp:revision>33</cp:revision>
  <dcterms:created xsi:type="dcterms:W3CDTF">2016-08-18T08:20:41Z</dcterms:created>
  <dcterms:modified xsi:type="dcterms:W3CDTF">2016-08-31T12:51:07Z</dcterms:modified>
</cp:coreProperties>
</file>