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5" r:id="rId4"/>
    <p:sldId id="268" r:id="rId5"/>
    <p:sldId id="269" r:id="rId6"/>
    <p:sldId id="263" r:id="rId7"/>
    <p:sldId id="266" r:id="rId8"/>
    <p:sldId id="262" r:id="rId9"/>
    <p:sldId id="267" r:id="rId10"/>
    <p:sldId id="264" r:id="rId11"/>
    <p:sldId id="259" r:id="rId12"/>
    <p:sldId id="258" r:id="rId13"/>
    <p:sldId id="257" r:id="rId14"/>
    <p:sldId id="270" r:id="rId15"/>
    <p:sldId id="273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1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6D56-46A7-41FA-A548-7391489402BD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FB4E-D6CF-441A-9863-CC59BEA95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3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404664"/>
            <a:ext cx="80648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b="1" dirty="0" smtClean="0"/>
          </a:p>
          <a:p>
            <a:pPr algn="ctr"/>
            <a:r>
              <a:rPr lang="bg-BG" sz="2800" b="1" dirty="0" smtClean="0"/>
              <a:t>ЗАСЕДАНИЕ </a:t>
            </a:r>
            <a:r>
              <a:rPr lang="bg-BG" sz="2800" b="1" dirty="0"/>
              <a:t>НА КОНСУЛТАТИВЕН СЪВЕТ ПО </a:t>
            </a:r>
            <a:r>
              <a:rPr lang="bg-BG" sz="2800" b="1" dirty="0" smtClean="0"/>
              <a:t>ЗЪРНОТО</a:t>
            </a:r>
            <a:endParaRPr lang="en-US" sz="2800" dirty="0"/>
          </a:p>
          <a:p>
            <a:pPr algn="ctr"/>
            <a:r>
              <a:rPr lang="en-US" sz="2800" i="1" dirty="0" smtClean="0"/>
              <a:t>31</a:t>
            </a:r>
            <a:r>
              <a:rPr lang="bg-BG" sz="2800" i="1" dirty="0"/>
              <a:t> август 2016 г. (сряда) </a:t>
            </a:r>
            <a:endParaRPr lang="bg-BG" sz="2800" i="1" dirty="0" smtClean="0"/>
          </a:p>
          <a:p>
            <a:pPr algn="ctr"/>
            <a:r>
              <a:rPr lang="bg-BG" sz="2800" i="1" dirty="0" smtClean="0"/>
              <a:t>14:00</a:t>
            </a:r>
            <a:r>
              <a:rPr lang="bg-BG" sz="2800" i="1" dirty="0"/>
              <a:t> часа </a:t>
            </a:r>
            <a:endParaRPr lang="en-US" sz="2800" dirty="0"/>
          </a:p>
          <a:p>
            <a:pPr algn="ctr"/>
            <a:r>
              <a:rPr lang="bg-BG" sz="2800" i="1" dirty="0"/>
              <a:t>Голям Колегиум, МЗХ</a:t>
            </a:r>
            <a:endParaRPr lang="en-US" sz="2800" dirty="0"/>
          </a:p>
        </p:txBody>
      </p:sp>
      <p:pic>
        <p:nvPicPr>
          <p:cNvPr id="10242" name="Picture 2" descr="C:\Users\dipavlova\AppData\Local\Microsoft\Windows\Temporary Internet Files\Content.Outlook\FV03O882\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727" y="3212976"/>
            <a:ext cx="6180559" cy="340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2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/>
              <a:t>Средно</a:t>
            </a:r>
            <a:r>
              <a:rPr lang="en-US" sz="3100" b="1" dirty="0"/>
              <a:t> </a:t>
            </a:r>
            <a:r>
              <a:rPr lang="en-US" sz="3100" b="1" dirty="0" err="1"/>
              <a:t>месечни</a:t>
            </a:r>
            <a:r>
              <a:rPr lang="en-US" sz="3100" b="1" dirty="0"/>
              <a:t> </a:t>
            </a:r>
            <a:r>
              <a:rPr lang="en-US" sz="3100" b="1" dirty="0" err="1"/>
              <a:t>температури</a:t>
            </a:r>
            <a:r>
              <a:rPr lang="en-US" sz="3100" b="1" dirty="0"/>
              <a:t> и </a:t>
            </a:r>
            <a:r>
              <a:rPr lang="bg-BG" sz="3100" b="1" dirty="0" smtClean="0"/>
              <a:t>месечни </a:t>
            </a:r>
            <a:r>
              <a:rPr lang="en-US" sz="3100" b="1" dirty="0" err="1" smtClean="0"/>
              <a:t>суми</a:t>
            </a:r>
            <a:r>
              <a:rPr lang="en-US" sz="3100" b="1" dirty="0" smtClean="0"/>
              <a:t> </a:t>
            </a:r>
            <a:r>
              <a:rPr lang="en-US" sz="3100" b="1" dirty="0"/>
              <a:t>на </a:t>
            </a:r>
            <a:r>
              <a:rPr lang="en-US" sz="3100" b="1" dirty="0" err="1" smtClean="0"/>
              <a:t>валежите</a:t>
            </a:r>
            <a:r>
              <a:rPr lang="bg-BG" sz="3100" b="1" dirty="0" smtClean="0"/>
              <a:t> </a:t>
            </a:r>
            <a:r>
              <a:rPr lang="en-US" sz="3100" b="1" dirty="0" smtClean="0"/>
              <a:t>за </a:t>
            </a:r>
            <a:r>
              <a:rPr lang="en-US" sz="3100" b="1" dirty="0" err="1"/>
              <a:t>периода</a:t>
            </a:r>
            <a:r>
              <a:rPr lang="en-US" sz="3100" b="1" dirty="0"/>
              <a:t> </a:t>
            </a:r>
            <a:r>
              <a:rPr lang="bg-BG" sz="3100" b="1" dirty="0" smtClean="0"/>
              <a:t/>
            </a:r>
            <a:br>
              <a:rPr lang="bg-BG" sz="3100" b="1" dirty="0" smtClean="0"/>
            </a:br>
            <a:r>
              <a:rPr lang="bg-BG" sz="3100" b="1" dirty="0" smtClean="0"/>
              <a:t>м</a:t>
            </a:r>
            <a:r>
              <a:rPr lang="bg-BG" sz="3100" b="1" dirty="0"/>
              <a:t>. </a:t>
            </a:r>
            <a:r>
              <a:rPr lang="en-US" sz="3100" b="1" dirty="0" err="1"/>
              <a:t>декември</a:t>
            </a:r>
            <a:r>
              <a:rPr lang="en-US" sz="3100" b="1" dirty="0"/>
              <a:t> 2015 – </a:t>
            </a:r>
            <a:r>
              <a:rPr lang="bg-BG" sz="3100" b="1" dirty="0"/>
              <a:t>м. </a:t>
            </a:r>
            <a:r>
              <a:rPr lang="en-US" sz="3100" b="1" dirty="0" err="1"/>
              <a:t>юли</a:t>
            </a:r>
            <a:r>
              <a:rPr lang="en-US" sz="3100" b="1" dirty="0"/>
              <a:t> 2016 г</a:t>
            </a:r>
            <a:r>
              <a:rPr lang="en-US" sz="3100" b="1" dirty="0" smtClean="0"/>
              <a:t>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77113"/>
            <a:ext cx="3960440" cy="3012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01008"/>
            <a:ext cx="4320480" cy="295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884" y="46857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Средно</a:t>
            </a:r>
            <a:r>
              <a:rPr lang="en-US" b="1" dirty="0" smtClean="0"/>
              <a:t> </a:t>
            </a:r>
            <a:r>
              <a:rPr lang="en-US" b="1" dirty="0" err="1" smtClean="0"/>
              <a:t>месечни</a:t>
            </a:r>
            <a:r>
              <a:rPr lang="en-US" b="1" dirty="0" smtClean="0"/>
              <a:t> </a:t>
            </a:r>
            <a:r>
              <a:rPr lang="en-US" b="1" dirty="0" err="1" smtClean="0"/>
              <a:t>температури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4008" y="2854677"/>
            <a:ext cx="43505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М</a:t>
            </a:r>
            <a:r>
              <a:rPr lang="en-US" b="1" dirty="0" err="1" smtClean="0"/>
              <a:t>есечни</a:t>
            </a:r>
            <a:r>
              <a:rPr lang="en-US" b="1" dirty="0" smtClean="0"/>
              <a:t> </a:t>
            </a:r>
            <a:r>
              <a:rPr lang="en-US" b="1" dirty="0" err="1" smtClean="0"/>
              <a:t>суми</a:t>
            </a:r>
            <a:r>
              <a:rPr lang="en-US" b="1" dirty="0" smtClean="0"/>
              <a:t> на </a:t>
            </a:r>
            <a:r>
              <a:rPr lang="en-US" b="1" dirty="0" err="1" smtClean="0"/>
              <a:t>валежите</a:t>
            </a:r>
            <a:r>
              <a:rPr lang="bg-BG" b="1" dirty="0" smtClean="0"/>
              <a:t> в процент от месечната норма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lvl="0"/>
            <a:r>
              <a:rPr lang="bg-BG" sz="2800" b="1" dirty="0" err="1"/>
              <a:t>Реколтирани</a:t>
            </a:r>
            <a:r>
              <a:rPr lang="bg-BG" sz="2800" b="1" dirty="0"/>
              <a:t> площи, производство и средни </a:t>
            </a:r>
            <a:r>
              <a:rPr lang="bg-BG" sz="2800" b="1" dirty="0" smtClean="0"/>
              <a:t>добиви от </a:t>
            </a:r>
            <a:r>
              <a:rPr lang="bg-BG" altLang="en-US" sz="2800" b="1" dirty="0" smtClean="0"/>
              <a:t>основните зърнено-житни култури за 2016 г.*</a:t>
            </a:r>
            <a:endParaRPr lang="en-US" sz="2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3528" y="4077072"/>
            <a:ext cx="8424936" cy="259228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ru-RU" sz="3700" b="1" dirty="0" smtClean="0"/>
          </a:p>
          <a:p>
            <a:pPr marL="0" indent="0" algn="just">
              <a:buNone/>
            </a:pPr>
            <a:r>
              <a:rPr lang="ru-RU" sz="3700" b="1" dirty="0"/>
              <a:t>*</a:t>
            </a:r>
            <a:r>
              <a:rPr lang="ru-RU" sz="3100" b="1" dirty="0" smtClean="0"/>
              <a:t>По прогнозни данни на база Агростатистика</a:t>
            </a:r>
          </a:p>
          <a:p>
            <a:pPr marL="0" indent="0" algn="just">
              <a:buNone/>
            </a:pPr>
            <a:endParaRPr lang="ru-RU" sz="3100" b="1" dirty="0" smtClean="0"/>
          </a:p>
          <a:p>
            <a:pPr marL="0" indent="0" algn="just">
              <a:buNone/>
            </a:pPr>
            <a:r>
              <a:rPr lang="ru-RU" sz="4300" b="1" dirty="0" smtClean="0"/>
              <a:t>Пшеница</a:t>
            </a:r>
            <a:r>
              <a:rPr lang="ru-RU" sz="4300" dirty="0" smtClean="0"/>
              <a:t> –  реколтираните площи са 11,4 млн. дка (с изменение +3% повече спрямо предходната година), при среден добив 494 кг/дка или +9% спрямо 2015 г. Производството е в размер над 5,6 млн. тона (+12% спрямо 2015 г.). Най-висок среден добив е отчетен в област Силистра – 568 кг/дка, следвана от областите: Добрич – 563 кг/дка, Разград – 556 кг/дка и Русе – 551 кг/дка.</a:t>
            </a:r>
          </a:p>
          <a:p>
            <a:pPr marL="0" indent="0" algn="just">
              <a:buNone/>
            </a:pPr>
            <a:r>
              <a:rPr lang="ru-RU" sz="4300" b="1" dirty="0" smtClean="0"/>
              <a:t>Ечемик</a:t>
            </a:r>
            <a:r>
              <a:rPr lang="ru-RU" sz="4300" dirty="0" smtClean="0"/>
              <a:t> – ожънатите площи са 1,6 млн. дка (с -8% спрямо 2015 г.), при среден добив 442 кг/дка - с изменение +11%. Производството възлиза на 717 975 тона (+3%).	</a:t>
            </a:r>
          </a:p>
          <a:p>
            <a:pPr marL="0" indent="0" algn="just">
              <a:buNone/>
            </a:pPr>
            <a:r>
              <a:rPr lang="ru-RU" sz="4300" b="1" dirty="0" smtClean="0"/>
              <a:t>Ръж</a:t>
            </a:r>
            <a:r>
              <a:rPr lang="ru-RU" sz="4300" dirty="0" smtClean="0"/>
              <a:t> - прибраните площи с ръж до момента са 63 209 дка (изменение +0,3%), при среден добив 201 кг или изменение +13%. Производството е в размер на 12 715 тона (+13%). Жътвата на ръжта продължава.</a:t>
            </a:r>
          </a:p>
          <a:p>
            <a:pPr marL="0" indent="0" algn="just">
              <a:buNone/>
            </a:pPr>
            <a:r>
              <a:rPr lang="ru-RU" sz="4300" b="1" dirty="0" smtClean="0"/>
              <a:t>Тритикале</a:t>
            </a:r>
            <a:r>
              <a:rPr lang="ru-RU" sz="4300" dirty="0" smtClean="0"/>
              <a:t> – ожънатите площи с тритикале към момента са в размер на 137 952 дка (+9%), при среден добив 327 кг/дка (+8%). Произведени са 45 122 тона зърно от тритикале (+18% спрямо предходната година).</a:t>
            </a:r>
          </a:p>
          <a:p>
            <a:endParaRPr lang="en-US" sz="43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3231"/>
              </p:ext>
            </p:extLst>
          </p:nvPr>
        </p:nvGraphicFramePr>
        <p:xfrm>
          <a:off x="683568" y="1484784"/>
          <a:ext cx="7632848" cy="26642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2085947"/>
                <a:gridCol w="2057721"/>
                <a:gridCol w="1871533"/>
                <a:gridCol w="1617647"/>
              </a:tblGrid>
              <a:tr h="839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Култура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err="1" smtClean="0">
                          <a:effectLst/>
                        </a:rPr>
                        <a:t>Реколтирани</a:t>
                      </a:r>
                      <a:r>
                        <a:rPr lang="bg-BG" sz="1600" dirty="0" smtClean="0">
                          <a:effectLst/>
                        </a:rPr>
                        <a:t> площи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(дка</a:t>
                      </a:r>
                      <a:r>
                        <a:rPr lang="bg-BG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Производство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тона)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Среден добив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кг/дка)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</a:t>
                      </a:r>
                      <a:r>
                        <a:rPr lang="en-US" sz="1600" dirty="0" err="1">
                          <a:effectLst/>
                        </a:rPr>
                        <a:t>шеница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 </a:t>
                      </a:r>
                      <a:r>
                        <a:rPr lang="bg-BG" sz="1600" dirty="0" smtClean="0">
                          <a:effectLst/>
                        </a:rPr>
                        <a:t>420 100</a:t>
                      </a:r>
                      <a:r>
                        <a:rPr lang="bg-BG" sz="1600" baseline="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r>
                        <a:rPr lang="bg-BG" sz="1600" dirty="0">
                          <a:effectLst/>
                        </a:rPr>
                        <a:t> </a:t>
                      </a:r>
                      <a:r>
                        <a:rPr lang="bg-BG" sz="1600" dirty="0" smtClean="0">
                          <a:effectLst/>
                        </a:rPr>
                        <a:t>641 530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494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Е</a:t>
                      </a:r>
                      <a:r>
                        <a:rPr lang="en-US" sz="1600" dirty="0" err="1">
                          <a:effectLst/>
                        </a:rPr>
                        <a:t>чемик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1 622 </a:t>
                      </a:r>
                      <a:r>
                        <a:rPr lang="bg-BG" sz="1600" dirty="0">
                          <a:effectLst/>
                        </a:rPr>
                        <a:t>740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71</a:t>
                      </a:r>
                      <a:r>
                        <a:rPr lang="bg-BG" sz="1600" dirty="0">
                          <a:effectLst/>
                        </a:rPr>
                        <a:t>7 975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442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u="none" dirty="0">
                          <a:effectLst/>
                        </a:rPr>
                        <a:t>Р</a:t>
                      </a:r>
                      <a:r>
                        <a:rPr lang="en-US" sz="1600" u="none" dirty="0" err="1">
                          <a:effectLst/>
                        </a:rPr>
                        <a:t>ъж</a:t>
                      </a:r>
                      <a:endParaRPr lang="en-US" sz="16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u="none" dirty="0">
                          <a:effectLst/>
                        </a:rPr>
                        <a:t>63 </a:t>
                      </a:r>
                      <a:r>
                        <a:rPr lang="bg-BG" sz="1600" u="none" dirty="0" smtClean="0">
                          <a:effectLst/>
                        </a:rPr>
                        <a:t>210</a:t>
                      </a:r>
                      <a:endParaRPr lang="en-US" sz="16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1</a:t>
                      </a:r>
                      <a:r>
                        <a:rPr lang="bg-BG" sz="1600" u="none" dirty="0">
                          <a:effectLst/>
                        </a:rPr>
                        <a:t>2 715</a:t>
                      </a:r>
                      <a:endParaRPr lang="en-US" sz="16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20</a:t>
                      </a:r>
                      <a:r>
                        <a:rPr lang="bg-BG" sz="1600" u="none" dirty="0">
                          <a:effectLst/>
                        </a:rPr>
                        <a:t>1</a:t>
                      </a:r>
                      <a:endParaRPr lang="en-US" sz="16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Тритикале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13</a:t>
                      </a:r>
                      <a:r>
                        <a:rPr lang="bg-BG" sz="1600" b="0" dirty="0">
                          <a:effectLst/>
                        </a:rPr>
                        <a:t>7 </a:t>
                      </a:r>
                      <a:r>
                        <a:rPr lang="bg-BG" sz="1600" b="0" dirty="0" smtClean="0">
                          <a:effectLst/>
                        </a:rPr>
                        <a:t>950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4</a:t>
                      </a:r>
                      <a:r>
                        <a:rPr lang="bg-BG" sz="1600" b="0" dirty="0">
                          <a:effectLst/>
                        </a:rPr>
                        <a:t>5 </a:t>
                      </a:r>
                      <a:r>
                        <a:rPr lang="bg-BG" sz="1600" b="0" dirty="0" smtClean="0">
                          <a:effectLst/>
                        </a:rPr>
                        <a:t>120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</a:t>
                      </a:r>
                      <a:r>
                        <a:rPr lang="bg-BG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bg-BG" sz="2800" b="1" dirty="0" err="1" smtClean="0"/>
              <a:t>Реколтирани</a:t>
            </a:r>
            <a:r>
              <a:rPr lang="bg-BG" sz="2800" b="1" dirty="0" smtClean="0"/>
              <a:t> площи, производство и средни добиви </a:t>
            </a:r>
            <a:r>
              <a:rPr lang="bg-BG" altLang="en-US" sz="2800" b="1" dirty="0" smtClean="0"/>
              <a:t>при </a:t>
            </a:r>
            <a:r>
              <a:rPr lang="bg-BG" sz="2800" b="1" dirty="0" smtClean="0"/>
              <a:t>маслодайна рапица за 2016*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46449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pPr marL="0" lvl="0" indent="0" algn="just">
              <a:buNone/>
            </a:pPr>
            <a:r>
              <a:rPr lang="ru-RU" sz="1000" b="1" dirty="0" smtClean="0">
                <a:solidFill>
                  <a:prstClr val="black"/>
                </a:solidFill>
              </a:rPr>
              <a:t>*</a:t>
            </a:r>
            <a:r>
              <a:rPr lang="ru-RU" sz="1000" b="1" dirty="0">
                <a:solidFill>
                  <a:prstClr val="black"/>
                </a:solidFill>
              </a:rPr>
              <a:t>По </a:t>
            </a:r>
            <a:r>
              <a:rPr lang="ru-RU" sz="1000" b="1" dirty="0" smtClean="0">
                <a:solidFill>
                  <a:prstClr val="black"/>
                </a:solidFill>
              </a:rPr>
              <a:t>прогнозни данни на база Агростатистика</a:t>
            </a:r>
            <a:endParaRPr lang="ru-RU" sz="1000" b="1" dirty="0">
              <a:solidFill>
                <a:prstClr val="black"/>
              </a:solidFill>
            </a:endParaRPr>
          </a:p>
          <a:p>
            <a:pPr algn="just"/>
            <a:r>
              <a:rPr lang="bg-BG" sz="2400" dirty="0" err="1" smtClean="0"/>
              <a:t>Реколтираните</a:t>
            </a:r>
            <a:r>
              <a:rPr lang="bg-BG" sz="2400" dirty="0" smtClean="0"/>
              <a:t> </a:t>
            </a:r>
            <a:r>
              <a:rPr lang="bg-BG" sz="2400" dirty="0"/>
              <a:t>площи с </a:t>
            </a:r>
            <a:r>
              <a:rPr lang="bg-BG" sz="2400" b="1" dirty="0"/>
              <a:t>маслодайна рапица</a:t>
            </a:r>
            <a:r>
              <a:rPr lang="bg-BG" sz="2400" dirty="0"/>
              <a:t> възлизат на 1,68 млн. дка (-2% изменение спрямо 2015), при производство 493 157 тона (+17% - 2015 г.) и среден добив </a:t>
            </a:r>
            <a:r>
              <a:rPr lang="bg-BG" sz="2400" dirty="0" smtClean="0"/>
              <a:t>от 294 </a:t>
            </a:r>
            <a:r>
              <a:rPr lang="bg-BG" sz="2400" dirty="0"/>
              <a:t>кг/дка (+19% - 2015 г</a:t>
            </a:r>
            <a:r>
              <a:rPr lang="bg-BG" sz="2400" dirty="0" smtClean="0"/>
              <a:t>.)</a:t>
            </a:r>
            <a:endParaRPr lang="en-US" sz="2400" dirty="0"/>
          </a:p>
          <a:p>
            <a:pPr algn="just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23435"/>
              </p:ext>
            </p:extLst>
          </p:nvPr>
        </p:nvGraphicFramePr>
        <p:xfrm>
          <a:off x="827584" y="1772816"/>
          <a:ext cx="7272809" cy="22322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2042924"/>
                <a:gridCol w="2206358"/>
                <a:gridCol w="1799734"/>
                <a:gridCol w="1223793"/>
              </a:tblGrid>
              <a:tr h="1482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Култура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err="1">
                          <a:effectLst/>
                        </a:rPr>
                        <a:t>Реколтирани</a:t>
                      </a:r>
                      <a:r>
                        <a:rPr lang="bg-BG" sz="1600" dirty="0">
                          <a:effectLst/>
                        </a:rPr>
                        <a:t> площи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(дка)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Производство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(тона)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Среден добив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(кг/дка)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9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маслодайна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рапица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1 67</a:t>
                      </a:r>
                      <a:r>
                        <a:rPr lang="bg-BG" sz="1600" b="1" dirty="0">
                          <a:effectLst/>
                        </a:rPr>
                        <a:t>7 440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49</a:t>
                      </a:r>
                      <a:r>
                        <a:rPr lang="bg-BG" sz="1600" b="1" dirty="0">
                          <a:effectLst/>
                        </a:rPr>
                        <a:t>3 157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435280" cy="1012974"/>
          </a:xfrm>
        </p:spPr>
        <p:txBody>
          <a:bodyPr>
            <a:noAutofit/>
          </a:bodyPr>
          <a:lstStyle/>
          <a:p>
            <a:r>
              <a:rPr lang="bg-BG" sz="2800" b="1" dirty="0"/>
              <a:t>Пропаднали площи при основни </a:t>
            </a:r>
            <a:r>
              <a:rPr lang="bg-BG" sz="2800" b="1" dirty="0" smtClean="0"/>
              <a:t>есенни култури поради </a:t>
            </a:r>
            <a:r>
              <a:rPr lang="bg-BG" sz="2800" b="1" dirty="0"/>
              <a:t>неблагоприятни климатични </a:t>
            </a:r>
            <a:r>
              <a:rPr lang="bg-BG" sz="2800" b="1" dirty="0" smtClean="0"/>
              <a:t>условия през 2016 г.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304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1600" dirty="0"/>
              <a:t>През 2016 г. пропадналите на 100% площи при посочените култури, спрямо 2015 г. по неблагоприятни климатични събития, са отчетени при:</a:t>
            </a:r>
            <a:endParaRPr lang="en-US" sz="1600" dirty="0"/>
          </a:p>
          <a:p>
            <a:pPr lvl="0" algn="just"/>
            <a:r>
              <a:rPr lang="bg-BG" sz="1600" b="1" dirty="0" smtClean="0"/>
              <a:t>пшеница </a:t>
            </a:r>
            <a:r>
              <a:rPr lang="bg-BG" sz="1600" dirty="0" smtClean="0"/>
              <a:t>–  </a:t>
            </a:r>
            <a:r>
              <a:rPr lang="bg-BG" sz="1600" dirty="0"/>
              <a:t>около 6 пъти по-малко наводнени площи и проливни дъждове, градушките са почти равни;</a:t>
            </a:r>
            <a:endParaRPr lang="en-US" sz="1600" dirty="0"/>
          </a:p>
          <a:p>
            <a:pPr lvl="0" algn="just"/>
            <a:r>
              <a:rPr lang="bg-BG" sz="1600" b="1" dirty="0"/>
              <a:t>ечемик</a:t>
            </a:r>
            <a:r>
              <a:rPr lang="bg-BG" sz="1600" dirty="0"/>
              <a:t> – отчетени повече наводнени площи и градушки;</a:t>
            </a:r>
            <a:endParaRPr lang="en-US" sz="1600" dirty="0"/>
          </a:p>
          <a:p>
            <a:pPr lvl="0" algn="just"/>
            <a:r>
              <a:rPr lang="bg-BG" sz="1600" b="1" dirty="0"/>
              <a:t>рапица</a:t>
            </a:r>
            <a:r>
              <a:rPr lang="bg-BG" sz="1600" dirty="0"/>
              <a:t> – по-малко измръзнали площи, 21 пъти по-малко наводнени площи и 3 пъти по-малко </a:t>
            </a:r>
            <a:r>
              <a:rPr lang="bg-BG" sz="1600" dirty="0" smtClean="0"/>
              <a:t>градушки</a:t>
            </a:r>
            <a:r>
              <a:rPr lang="bg-BG" sz="1600" dirty="0"/>
              <a:t>.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06393"/>
              </p:ext>
            </p:extLst>
          </p:nvPr>
        </p:nvGraphicFramePr>
        <p:xfrm>
          <a:off x="611560" y="1412776"/>
          <a:ext cx="8064895" cy="278993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49649"/>
                <a:gridCol w="964207"/>
                <a:gridCol w="914187"/>
                <a:gridCol w="1053865"/>
                <a:gridCol w="958059"/>
                <a:gridCol w="1053865"/>
                <a:gridCol w="1071063"/>
              </a:tblGrid>
              <a:tr h="3345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Вид неблагоприятно климатично събитие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Пшеница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Ечемик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Рапица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Площи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дка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% от засетите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Площи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дка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% от засетите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Площи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дка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% от засетите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Измръзване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2 330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0,14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Наводнения и проливни дъждове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5 458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0,05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2 722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0,17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1 645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0,10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Градушки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11 872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0,11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5 271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0,32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2 928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0,17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Суша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Общо: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17 330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0,15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7 993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0,49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6 903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0,41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ПРОЛЕТНИ КУЛТУРИ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390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/>
              <a:t>Средно</a:t>
            </a:r>
            <a:r>
              <a:rPr lang="en-US" sz="3100" b="1" dirty="0"/>
              <a:t> </a:t>
            </a:r>
            <a:r>
              <a:rPr lang="en-US" sz="3100" b="1" dirty="0" err="1"/>
              <a:t>месечни</a:t>
            </a:r>
            <a:r>
              <a:rPr lang="en-US" sz="3100" b="1" dirty="0"/>
              <a:t> </a:t>
            </a:r>
            <a:r>
              <a:rPr lang="en-US" sz="3100" b="1" dirty="0" err="1"/>
              <a:t>температури</a:t>
            </a:r>
            <a:r>
              <a:rPr lang="en-US" sz="3100" b="1" dirty="0"/>
              <a:t> и </a:t>
            </a:r>
            <a:r>
              <a:rPr lang="bg-BG" sz="3100" b="1" dirty="0" smtClean="0"/>
              <a:t>месечни </a:t>
            </a:r>
            <a:r>
              <a:rPr lang="en-US" sz="3100" b="1" dirty="0" err="1" smtClean="0"/>
              <a:t>суми</a:t>
            </a:r>
            <a:r>
              <a:rPr lang="en-US" sz="3100" b="1" dirty="0" smtClean="0"/>
              <a:t> </a:t>
            </a:r>
            <a:r>
              <a:rPr lang="en-US" sz="3100" b="1" dirty="0"/>
              <a:t>на </a:t>
            </a:r>
            <a:r>
              <a:rPr lang="en-US" sz="3100" b="1" dirty="0" err="1" smtClean="0"/>
              <a:t>валежите</a:t>
            </a:r>
            <a:r>
              <a:rPr lang="bg-BG" sz="3100" b="1" dirty="0" smtClean="0"/>
              <a:t> </a:t>
            </a:r>
            <a:r>
              <a:rPr lang="en-US" sz="3100" b="1" dirty="0" smtClean="0"/>
              <a:t>за </a:t>
            </a:r>
            <a:r>
              <a:rPr lang="en-US" sz="3100" b="1" dirty="0" err="1"/>
              <a:t>периода</a:t>
            </a:r>
            <a:r>
              <a:rPr lang="en-US" sz="3100" b="1" dirty="0"/>
              <a:t> </a:t>
            </a:r>
            <a:r>
              <a:rPr lang="bg-BG" sz="3100" b="1" dirty="0" smtClean="0"/>
              <a:t/>
            </a:r>
            <a:br>
              <a:rPr lang="bg-BG" sz="3100" b="1" dirty="0" smtClean="0"/>
            </a:br>
            <a:r>
              <a:rPr lang="bg-BG" sz="3100" b="1" dirty="0" smtClean="0"/>
              <a:t>м</a:t>
            </a:r>
            <a:r>
              <a:rPr lang="bg-BG" sz="3100" b="1" dirty="0"/>
              <a:t>. </a:t>
            </a:r>
            <a:r>
              <a:rPr lang="bg-BG" sz="3100" b="1" dirty="0" smtClean="0"/>
              <a:t>януари</a:t>
            </a:r>
            <a:r>
              <a:rPr lang="en-US" sz="3100" b="1" dirty="0" smtClean="0"/>
              <a:t> </a:t>
            </a:r>
            <a:r>
              <a:rPr lang="en-US" sz="3100" b="1" dirty="0"/>
              <a:t>– </a:t>
            </a:r>
            <a:r>
              <a:rPr lang="bg-BG" sz="3100" b="1" dirty="0"/>
              <a:t>м. </a:t>
            </a:r>
            <a:r>
              <a:rPr lang="en-US" sz="3100" b="1" dirty="0" err="1"/>
              <a:t>юли</a:t>
            </a:r>
            <a:r>
              <a:rPr lang="en-US" sz="3100" b="1" dirty="0"/>
              <a:t> 2016 г</a:t>
            </a:r>
            <a:r>
              <a:rPr lang="en-US" sz="3100" b="1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884" y="46857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Средно</a:t>
            </a:r>
            <a:r>
              <a:rPr lang="en-US" b="1" dirty="0" smtClean="0"/>
              <a:t> </a:t>
            </a:r>
            <a:r>
              <a:rPr lang="en-US" b="1" dirty="0" err="1" smtClean="0"/>
              <a:t>месечни</a:t>
            </a:r>
            <a:r>
              <a:rPr lang="en-US" b="1" dirty="0" smtClean="0"/>
              <a:t> </a:t>
            </a:r>
            <a:r>
              <a:rPr lang="en-US" b="1" dirty="0" err="1" smtClean="0"/>
              <a:t>температури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4008" y="2854677"/>
            <a:ext cx="43505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/>
              <a:t>М</a:t>
            </a:r>
            <a:r>
              <a:rPr lang="en-US" b="1" dirty="0" err="1" smtClean="0"/>
              <a:t>есечни</a:t>
            </a:r>
            <a:r>
              <a:rPr lang="en-US" b="1" dirty="0" smtClean="0"/>
              <a:t> </a:t>
            </a:r>
            <a:r>
              <a:rPr lang="en-US" b="1" dirty="0" err="1" smtClean="0"/>
              <a:t>суми</a:t>
            </a:r>
            <a:r>
              <a:rPr lang="en-US" b="1" dirty="0" smtClean="0"/>
              <a:t> на </a:t>
            </a:r>
            <a:r>
              <a:rPr lang="en-US" b="1" dirty="0" err="1" smtClean="0"/>
              <a:t>валежите</a:t>
            </a:r>
            <a:r>
              <a:rPr lang="bg-BG" b="1" dirty="0" smtClean="0"/>
              <a:t> в процент от месечната норма</a:t>
            </a:r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43" y="1844824"/>
            <a:ext cx="423496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009" y="3492463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lvl="0"/>
            <a:r>
              <a:rPr lang="bg-BG" sz="2800" b="1" dirty="0"/>
              <a:t>Данни за жътвата на царевица и </a:t>
            </a:r>
            <a:r>
              <a:rPr lang="bg-BG" sz="2800" b="1" dirty="0" smtClean="0"/>
              <a:t>слънчоглед към 25.08.</a:t>
            </a:r>
            <a:r>
              <a:rPr lang="bg-BG" altLang="en-US" sz="2800" b="1" dirty="0" smtClean="0"/>
              <a:t>2016 г.</a:t>
            </a:r>
            <a:endParaRPr lang="en-US" sz="2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3528" y="3429000"/>
            <a:ext cx="8424936" cy="32403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bg-BG" sz="2600" dirty="0"/>
              <a:t>По данни на Областните дирекции „Земеделие“ до </a:t>
            </a:r>
            <a:r>
              <a:rPr lang="bg-BG" sz="2600" dirty="0" smtClean="0"/>
              <a:t>25.08.2016 </a:t>
            </a:r>
            <a:r>
              <a:rPr lang="bg-BG" sz="2600" b="1" dirty="0" smtClean="0"/>
              <a:t>са </a:t>
            </a:r>
            <a:r>
              <a:rPr lang="bg-BG" sz="2600" b="1" dirty="0" err="1"/>
              <a:t>реколтирани</a:t>
            </a:r>
            <a:r>
              <a:rPr lang="bg-BG" sz="2600" dirty="0" smtClean="0"/>
              <a:t>:</a:t>
            </a:r>
          </a:p>
          <a:p>
            <a:pPr marL="0" indent="0" algn="just">
              <a:buNone/>
            </a:pPr>
            <a:endParaRPr lang="en-US" sz="1500" dirty="0"/>
          </a:p>
          <a:p>
            <a:pPr lvl="0" algn="just"/>
            <a:r>
              <a:rPr lang="bg-BG" sz="2600" b="1" dirty="0" smtClean="0"/>
              <a:t>14</a:t>
            </a:r>
            <a:r>
              <a:rPr lang="bg-BG" sz="2600" b="1" dirty="0"/>
              <a:t> 526 дка с царевица</a:t>
            </a:r>
            <a:r>
              <a:rPr lang="bg-BG" sz="2600" dirty="0"/>
              <a:t>, което е </a:t>
            </a:r>
            <a:r>
              <a:rPr lang="bg-BG" sz="2600" b="1" dirty="0"/>
              <a:t>0,34% от засетите площи</a:t>
            </a:r>
            <a:r>
              <a:rPr lang="bg-BG" sz="2600" dirty="0"/>
              <a:t>.</a:t>
            </a:r>
            <a:endParaRPr lang="en-US" sz="2600" dirty="0"/>
          </a:p>
          <a:p>
            <a:pPr algn="just"/>
            <a:r>
              <a:rPr lang="bg-BG" sz="2600" dirty="0" err="1"/>
              <a:t>Реколтираните</a:t>
            </a:r>
            <a:r>
              <a:rPr lang="bg-BG" sz="2600" dirty="0"/>
              <a:t> площи на царевицата са с </a:t>
            </a:r>
            <a:r>
              <a:rPr lang="bg-BG" sz="2600" dirty="0" smtClean="0"/>
              <a:t>13,1</a:t>
            </a:r>
            <a:r>
              <a:rPr lang="bg-BG" sz="2600" dirty="0"/>
              <a:t>% по-малко спрямо 2015 г.,  при </a:t>
            </a:r>
            <a:r>
              <a:rPr lang="bg-BG" sz="2600" b="1" dirty="0"/>
              <a:t>среден добив 414 кг/дка, </a:t>
            </a:r>
            <a:r>
              <a:rPr lang="bg-BG" sz="2600" dirty="0"/>
              <a:t>което с -14,6% </a:t>
            </a:r>
            <a:r>
              <a:rPr lang="bg-BG" sz="2600" dirty="0" smtClean="0"/>
              <a:t>понижение. </a:t>
            </a:r>
            <a:r>
              <a:rPr lang="bg-BG" sz="2600" dirty="0"/>
              <a:t>Производството е </a:t>
            </a:r>
            <a:r>
              <a:rPr lang="bg-BG" sz="2600" b="1" dirty="0"/>
              <a:t>6 014 тона </a:t>
            </a:r>
            <a:r>
              <a:rPr lang="bg-BG" sz="2600" dirty="0"/>
              <a:t>или с </a:t>
            </a:r>
            <a:r>
              <a:rPr lang="bg-BG" sz="2600" dirty="0" smtClean="0"/>
              <a:t>25,8</a:t>
            </a:r>
            <a:r>
              <a:rPr lang="bg-BG" sz="2600" dirty="0"/>
              <a:t>% по-малко спрямо същия период на миналата година</a:t>
            </a:r>
            <a:r>
              <a:rPr lang="bg-BG" sz="2600" dirty="0" smtClean="0"/>
              <a:t>.</a:t>
            </a:r>
          </a:p>
          <a:p>
            <a:pPr algn="just"/>
            <a:endParaRPr lang="en-US" sz="1500" dirty="0"/>
          </a:p>
          <a:p>
            <a:pPr lvl="0" algn="just"/>
            <a:r>
              <a:rPr lang="bg-BG" sz="2600" b="1" dirty="0" smtClean="0"/>
              <a:t>398 </a:t>
            </a:r>
            <a:r>
              <a:rPr lang="bg-BG" sz="2600" b="1" dirty="0"/>
              <a:t>978 дка със слънчоглед</a:t>
            </a:r>
            <a:r>
              <a:rPr lang="bg-BG" sz="2600" dirty="0"/>
              <a:t>, което е 5,3% от засетите площи.</a:t>
            </a:r>
            <a:endParaRPr lang="en-US" sz="2600" dirty="0"/>
          </a:p>
          <a:p>
            <a:pPr algn="just"/>
            <a:r>
              <a:rPr lang="bg-BG" sz="2600" dirty="0" err="1"/>
              <a:t>Реколтираните</a:t>
            </a:r>
            <a:r>
              <a:rPr lang="bg-BG" sz="2600" dirty="0"/>
              <a:t> площи</a:t>
            </a:r>
            <a:r>
              <a:rPr lang="bg-BG" sz="2600" b="1" dirty="0"/>
              <a:t> </a:t>
            </a:r>
            <a:r>
              <a:rPr lang="bg-BG" sz="2600" dirty="0"/>
              <a:t> при слънчогледа са повече с 19,7%, при </a:t>
            </a:r>
            <a:r>
              <a:rPr lang="bg-BG" sz="2600" b="1" dirty="0"/>
              <a:t>среден добив 181 кг/дка </a:t>
            </a:r>
            <a:r>
              <a:rPr lang="bg-BG" sz="2600" dirty="0"/>
              <a:t>или -</a:t>
            </a:r>
            <a:r>
              <a:rPr lang="bg-BG" sz="2600" dirty="0" smtClean="0"/>
              <a:t>5,2% сравнено с предходната година. </a:t>
            </a:r>
            <a:r>
              <a:rPr lang="bg-BG" sz="2600" dirty="0"/>
              <a:t>Производството възлиза на </a:t>
            </a:r>
            <a:r>
              <a:rPr lang="bg-BG" sz="2600" b="1" dirty="0"/>
              <a:t>72 086 тона </a:t>
            </a:r>
            <a:r>
              <a:rPr lang="bg-BG" sz="2600" dirty="0"/>
              <a:t>или 13,2% </a:t>
            </a:r>
            <a:r>
              <a:rPr lang="bg-BG" sz="2600" dirty="0" smtClean="0"/>
              <a:t>повече спрямо 2015 г.</a:t>
            </a:r>
          </a:p>
          <a:p>
            <a:pPr algn="just"/>
            <a:endParaRPr lang="en-US" sz="1300" dirty="0"/>
          </a:p>
          <a:p>
            <a:pPr algn="just"/>
            <a:r>
              <a:rPr lang="bg-BG" sz="2600" dirty="0" smtClean="0"/>
              <a:t>В </a:t>
            </a:r>
            <a:r>
              <a:rPr lang="bg-BG" sz="2600" dirty="0"/>
              <a:t>сравнение със същия период на 2015 г. се отчита изоставане в прибирането на реколтата от </a:t>
            </a:r>
            <a:r>
              <a:rPr lang="bg-BG" sz="2600" dirty="0" smtClean="0"/>
              <a:t>царевица</a:t>
            </a:r>
            <a:r>
              <a:rPr lang="bg-BG" sz="2600" dirty="0"/>
              <a:t>.</a:t>
            </a:r>
            <a:r>
              <a:rPr lang="bg-BG" sz="2600" dirty="0" smtClean="0"/>
              <a:t> </a:t>
            </a:r>
            <a:r>
              <a:rPr lang="bg-BG" sz="2600" dirty="0"/>
              <a:t>В началото на жътвата средните добиви са по-ниски с -14,6% при царевицата и с -5,2% при слънчогледа.</a:t>
            </a:r>
            <a:endParaRPr lang="en-US" sz="2600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839065"/>
              </p:ext>
            </p:extLst>
          </p:nvPr>
        </p:nvGraphicFramePr>
        <p:xfrm>
          <a:off x="683568" y="1412776"/>
          <a:ext cx="7920880" cy="18214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512169"/>
                <a:gridCol w="1584176"/>
                <a:gridCol w="1800200"/>
                <a:gridCol w="1584176"/>
                <a:gridCol w="1440159"/>
              </a:tblGrid>
              <a:tr h="796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bg-BG" sz="1600" dirty="0">
                          <a:effectLst/>
                        </a:rPr>
                        <a:t>Култура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Засети площи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r>
                        <a:rPr lang="bg-BG" sz="1600" dirty="0" smtClean="0">
                          <a:effectLst/>
                        </a:rPr>
                        <a:t>( </a:t>
                      </a:r>
                      <a:r>
                        <a:rPr lang="bg-BG" sz="1600" dirty="0">
                          <a:effectLst/>
                        </a:rPr>
                        <a:t>дка)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err="1">
                          <a:effectLst/>
                        </a:rPr>
                        <a:t>Реколтирани</a:t>
                      </a:r>
                      <a:r>
                        <a:rPr lang="bg-BG" sz="1600" dirty="0">
                          <a:effectLst/>
                        </a:rPr>
                        <a:t> площи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r>
                        <a:rPr lang="bg-BG" sz="1600" dirty="0" smtClean="0">
                          <a:effectLst/>
                        </a:rPr>
                        <a:t>( </a:t>
                      </a:r>
                      <a:r>
                        <a:rPr lang="bg-BG" sz="1600" dirty="0">
                          <a:effectLst/>
                        </a:rPr>
                        <a:t>дка)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Производство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тона)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Средни добиви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(</a:t>
                      </a:r>
                      <a:r>
                        <a:rPr lang="bg-BG" sz="1600" dirty="0">
                          <a:effectLst/>
                        </a:rPr>
                        <a:t>кг/дка)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Царевица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4 222 425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14 526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6 014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effectLst/>
                        </a:rPr>
                        <a:t>414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Слънчоглед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</a:rPr>
                        <a:t>7 585 993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</a:rPr>
                        <a:t>398 978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0" dirty="0">
                          <a:effectLst/>
                        </a:rPr>
                        <a:t>72 086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181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1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bg-BG" sz="3100" b="1" dirty="0"/>
              <a:t>Пропаднали площи при </a:t>
            </a:r>
            <a:r>
              <a:rPr lang="bg-BG" sz="3100" b="1" dirty="0" smtClean="0"/>
              <a:t>пролетни култури поради неблагоприятни </a:t>
            </a:r>
            <a:r>
              <a:rPr lang="bg-BG" sz="3100" b="1" dirty="0"/>
              <a:t>климатични </a:t>
            </a:r>
            <a:r>
              <a:rPr lang="bg-BG" sz="3100" b="1" dirty="0" smtClean="0"/>
              <a:t>условия към </a:t>
            </a:r>
            <a:r>
              <a:rPr lang="bg-BG" sz="3200" b="1" dirty="0" smtClean="0"/>
              <a:t>25.08.</a:t>
            </a:r>
            <a:r>
              <a:rPr lang="bg-BG" altLang="en-US" sz="3200" b="1" dirty="0" smtClean="0"/>
              <a:t>2016 г.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223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1600" dirty="0"/>
              <a:t>През 2016 г. пропадналите на 100% площи при посочените култури, спрямо 2015 г. по неблагоприятни климатични събития, са отчетени при:</a:t>
            </a:r>
            <a:endParaRPr lang="en-US" sz="1600" dirty="0"/>
          </a:p>
          <a:p>
            <a:pPr lvl="0" algn="just"/>
            <a:r>
              <a:rPr lang="bg-BG" sz="1600" b="1" dirty="0" smtClean="0"/>
              <a:t>царевица</a:t>
            </a:r>
            <a:r>
              <a:rPr lang="bg-BG" sz="1600" dirty="0" smtClean="0"/>
              <a:t> </a:t>
            </a:r>
            <a:r>
              <a:rPr lang="bg-BG" sz="1600" dirty="0"/>
              <a:t>– 7 пъти по-малко наводнения и проливни дъждове, 10 пъти увеличение на унищожените площи от градушки и почти равни площи унищожени от суша;</a:t>
            </a:r>
            <a:endParaRPr lang="en-US" sz="1600" dirty="0"/>
          </a:p>
          <a:p>
            <a:pPr algn="just"/>
            <a:r>
              <a:rPr lang="bg-BG" sz="1600" b="1" dirty="0"/>
              <a:t>слънчоглед</a:t>
            </a:r>
            <a:r>
              <a:rPr lang="bg-BG" sz="1600" dirty="0"/>
              <a:t> – 3 пъти повече наводнения и проливни дъждове, слабо увеличение на градушките и няма отчетени </a:t>
            </a:r>
            <a:r>
              <a:rPr lang="bg-BG" sz="1600" dirty="0" smtClean="0"/>
              <a:t>площи, пропаднали </a:t>
            </a:r>
            <a:r>
              <a:rPr lang="bg-BG" sz="1600" dirty="0"/>
              <a:t>от суша. 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83322"/>
              </p:ext>
            </p:extLst>
          </p:nvPr>
        </p:nvGraphicFramePr>
        <p:xfrm>
          <a:off x="467544" y="1484784"/>
          <a:ext cx="8064895" cy="278993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572424"/>
                <a:gridCol w="1390499"/>
                <a:gridCol w="1390499"/>
                <a:gridCol w="1390499"/>
                <a:gridCol w="1320974"/>
              </a:tblGrid>
              <a:tr h="3345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Вид неблагоприятно климатично събитие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Царевица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Слънчоглед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Площи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дка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% от засетите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Площи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дка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% от засетите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Измръзване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Наводнения и проливни дъждове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158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под 0,01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2 038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Градушки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750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5 932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0,08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Суша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1 141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0,03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Общо: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2 049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0,05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7 970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0,11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4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КЛИМАТИЧНИ УСЛОВИЯ ЗА РАЗВИТИЕ НА ЕСЕННИТЕ КУЛТУРИ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Средни многогодишни дати на настъпване на </a:t>
            </a:r>
            <a:r>
              <a:rPr lang="bg-BG" dirty="0" smtClean="0"/>
              <a:t>устойчивите </a:t>
            </a:r>
            <a:r>
              <a:rPr lang="bg-BG" dirty="0"/>
              <a:t>преходи на средните денонощни температури през 0 и </a:t>
            </a:r>
            <a:r>
              <a:rPr lang="bg-BG" dirty="0" smtClean="0"/>
              <a:t>5°С</a:t>
            </a:r>
          </a:p>
          <a:p>
            <a:endParaRPr lang="bg-BG" dirty="0" smtClean="0"/>
          </a:p>
          <a:p>
            <a:r>
              <a:rPr lang="bg-BG" dirty="0" smtClean="0"/>
              <a:t>Сума на валежите през периодите с устойчив преход на температурата през 5°С</a:t>
            </a:r>
          </a:p>
          <a:p>
            <a:endParaRPr lang="bg-BG" dirty="0" smtClean="0"/>
          </a:p>
          <a:p>
            <a:r>
              <a:rPr lang="bg-BG" dirty="0"/>
              <a:t>Сумарна слънчева радиация през вегетационния сезон (март-септември</a:t>
            </a:r>
            <a:r>
              <a:rPr lang="bg-BG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000" b="1" dirty="0" smtClean="0"/>
              <a:t>Средни многогодишни дати на настъпване на устойчивите преходи на средните денонощни температури през 0 и 5°С </a:t>
            </a:r>
            <a:br>
              <a:rPr lang="bg-BG" sz="2000" b="1" dirty="0" smtClean="0"/>
            </a:br>
            <a:r>
              <a:rPr lang="bg-BG" sz="2000" b="1" dirty="0" smtClean="0"/>
              <a:t>на периода 1996-2015 г. (по данни на НИМХ)</a:t>
            </a: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673933"/>
              </p:ext>
            </p:extLst>
          </p:nvPr>
        </p:nvGraphicFramePr>
        <p:xfrm>
          <a:off x="226852" y="1628800"/>
          <a:ext cx="8690295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Worksheet" r:id="rId4" imgW="8229600" imgH="3895634" progId="Excel.Sheet.8">
                  <p:embed/>
                </p:oleObj>
              </mc:Choice>
              <mc:Fallback>
                <p:oleObj name="Worksheet" r:id="rId4" imgW="8229600" imgH="3895634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2" y="1628800"/>
                        <a:ext cx="8690295" cy="381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51723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bg-BG" sz="1000" b="1" dirty="0" smtClean="0">
                <a:effectLst/>
                <a:latin typeface="Verdana"/>
                <a:ea typeface="Arial Unicode MS"/>
              </a:rPr>
              <a:t>Забележка: 	Стойностите отбелязани с червен цвят са единствено променени в сравнение със стойностите на преходите от оценката през 2012 </a:t>
            </a:r>
            <a:r>
              <a:rPr lang="bg-BG" sz="1000" b="1" smtClean="0">
                <a:effectLst/>
                <a:latin typeface="Verdana"/>
                <a:ea typeface="Arial Unicode MS"/>
              </a:rPr>
              <a:t>г.</a:t>
            </a:r>
            <a:endParaRPr lang="en-US" sz="1000" dirty="0" smtClean="0">
              <a:effectLst/>
              <a:latin typeface="Times New Roman"/>
              <a:ea typeface="Arial Unicode MS"/>
            </a:endParaRPr>
          </a:p>
          <a:p>
            <a:pPr algn="just">
              <a:spcAft>
                <a:spcPts val="0"/>
              </a:spcAft>
            </a:pPr>
            <a:r>
              <a:rPr lang="bg-BG" sz="1000" dirty="0" smtClean="0">
                <a:effectLst/>
                <a:latin typeface="Arial Narrow"/>
                <a:ea typeface="Arial Unicode MS"/>
              </a:rPr>
              <a:t>	</a:t>
            </a:r>
            <a:r>
              <a:rPr lang="bg-BG" sz="1000" b="1" dirty="0" smtClean="0">
                <a:effectLst/>
                <a:latin typeface="Verdana"/>
                <a:ea typeface="Arial Unicode MS"/>
              </a:rPr>
              <a:t>Легенда</a:t>
            </a:r>
            <a:endParaRPr lang="en-US" sz="1000" dirty="0" smtClean="0">
              <a:effectLst/>
              <a:latin typeface="Times New Roman"/>
              <a:ea typeface="Arial Unicode MS"/>
            </a:endParaRPr>
          </a:p>
          <a:p>
            <a:pPr>
              <a:spcAft>
                <a:spcPts val="0"/>
              </a:spcAft>
            </a:pPr>
            <a:r>
              <a:rPr lang="bg-BG" sz="1000" b="1" dirty="0" smtClean="0">
                <a:effectLst/>
                <a:latin typeface="Verdana"/>
                <a:ea typeface="Arial Unicode MS"/>
              </a:rPr>
              <a:t>	</a:t>
            </a:r>
            <a:r>
              <a:rPr lang="bg-BG" sz="1000" b="1" dirty="0" smtClean="0">
                <a:solidFill>
                  <a:srgbClr val="3366FF"/>
                </a:solidFill>
                <a:effectLst/>
                <a:latin typeface="Arial Narrow"/>
                <a:ea typeface="Arial Unicode MS"/>
                <a:cs typeface="Arial"/>
              </a:rPr>
              <a:t>▄▄▄</a:t>
            </a:r>
            <a:r>
              <a:rPr lang="bg-BG" sz="1000" b="1" dirty="0" smtClean="0">
                <a:effectLst/>
                <a:latin typeface="Verdana"/>
                <a:ea typeface="Arial Unicode MS"/>
                <a:cs typeface="Arial"/>
              </a:rPr>
              <a:t>14 – дата на устойчив преход на температурата през 0°С</a:t>
            </a:r>
            <a:endParaRPr lang="en-US" sz="1000" dirty="0" smtClean="0">
              <a:effectLst/>
              <a:latin typeface="Times New Roman"/>
              <a:ea typeface="Arial Unicode MS"/>
            </a:endParaRPr>
          </a:p>
          <a:p>
            <a:pPr>
              <a:spcAft>
                <a:spcPts val="0"/>
              </a:spcAft>
            </a:pPr>
            <a:r>
              <a:rPr lang="bg-BG" sz="1000" b="1" dirty="0" smtClean="0">
                <a:effectLst/>
                <a:latin typeface="Verdana"/>
                <a:ea typeface="Arial Unicode MS"/>
                <a:cs typeface="Arial"/>
              </a:rPr>
              <a:t>	</a:t>
            </a:r>
            <a:r>
              <a:rPr lang="bg-BG" sz="1000" b="1" dirty="0" smtClean="0">
                <a:solidFill>
                  <a:srgbClr val="FFFF00"/>
                </a:solidFill>
                <a:effectLst/>
                <a:latin typeface="Arial Narrow"/>
                <a:ea typeface="Arial Unicode MS"/>
                <a:cs typeface="Arial"/>
              </a:rPr>
              <a:t>▄▄▄</a:t>
            </a:r>
            <a:r>
              <a:rPr lang="bg-BG" sz="1000" b="1" dirty="0" smtClean="0">
                <a:effectLst/>
                <a:latin typeface="Verdana"/>
                <a:ea typeface="Arial Unicode MS"/>
                <a:cs typeface="Arial"/>
              </a:rPr>
              <a:t>18 – дата на устойчив преход на температурата през 5°С</a:t>
            </a:r>
            <a:endParaRPr lang="en-US" sz="1000" dirty="0" smtClean="0">
              <a:effectLst/>
              <a:latin typeface="Times New Roman"/>
              <a:ea typeface="Arial Unicode MS"/>
            </a:endParaRPr>
          </a:p>
          <a:p>
            <a:pPr>
              <a:spcAft>
                <a:spcPts val="0"/>
              </a:spcAft>
            </a:pPr>
            <a:r>
              <a:rPr lang="bg-BG" sz="1000" b="1" dirty="0" smtClean="0">
                <a:effectLst/>
                <a:latin typeface="Verdana"/>
                <a:ea typeface="Arial Unicode MS"/>
                <a:cs typeface="Arial"/>
              </a:rPr>
              <a:t>	</a:t>
            </a:r>
            <a:r>
              <a:rPr lang="bg-BG" sz="1000" b="1" dirty="0" smtClean="0">
                <a:solidFill>
                  <a:srgbClr val="00FF00"/>
                </a:solidFill>
                <a:effectLst/>
                <a:latin typeface="Arial Narrow"/>
                <a:ea typeface="Arial Unicode MS"/>
                <a:cs typeface="Arial"/>
              </a:rPr>
              <a:t>▄▄▄</a:t>
            </a:r>
            <a:r>
              <a:rPr lang="bg-BG" sz="1000" b="1" dirty="0" smtClean="0">
                <a:solidFill>
                  <a:srgbClr val="00FF00"/>
                </a:solidFill>
                <a:effectLst/>
                <a:latin typeface="Verdana"/>
                <a:ea typeface="Arial Unicode MS"/>
                <a:cs typeface="Arial"/>
              </a:rPr>
              <a:t> </a:t>
            </a:r>
            <a:r>
              <a:rPr lang="bg-BG" sz="1000" b="1" dirty="0" smtClean="0">
                <a:effectLst/>
                <a:latin typeface="Verdana"/>
                <a:ea typeface="Arial Unicode MS"/>
                <a:cs typeface="Arial"/>
              </a:rPr>
              <a:t>22 – потенциален вегетационен период. </a:t>
            </a:r>
            <a:endParaRPr lang="en-US" sz="1000" dirty="0">
              <a:effectLst/>
              <a:latin typeface="Times New Roman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313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Потенциален вегетационен период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172084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/>
              <a:t>Трайният преход на средната денонощна температура над 5°С е съществена характеристика на температурните условия. </a:t>
            </a:r>
            <a:r>
              <a:rPr lang="bg-BG" sz="1600" dirty="0"/>
              <a:t>Този преход бележи възстановяването на пролетната вегетация при есенните култури. Периода от прехода на температурата през 5°С през пролетта и есента се нарича потенциален вегетационен период (ПВП). Той всъщност представлява максималната продължителност на периода от време, през който селскостопанските растения са физиологично активни. </a:t>
            </a:r>
            <a:endParaRPr lang="bg-BG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dirty="0"/>
              <a:t>Пространственото разпределение на продължителността на ПВП у нас за периода 1996-2015 се характеризира с общо увеличение на продължителността на периода със средна дневна температура по-висока или равна на 5°С. Най-кратък е този период, там където периода с мраз е най-продължителен – </a:t>
            </a:r>
            <a:r>
              <a:rPr lang="bg-BG" sz="1600" b="1" dirty="0"/>
              <a:t>Драгоман, Враца, Перник, София </a:t>
            </a:r>
            <a:r>
              <a:rPr lang="bg-BG" sz="1600" dirty="0"/>
              <a:t>– 268-272 дни, а най-продължителен в крайдунавските райони около </a:t>
            </a:r>
            <a:r>
              <a:rPr lang="bg-BG" sz="1600" b="1" dirty="0"/>
              <a:t>Русе и Силистра, Варна </a:t>
            </a:r>
            <a:r>
              <a:rPr lang="bg-BG" sz="1600" dirty="0"/>
              <a:t>в много области на Южна България – </a:t>
            </a:r>
            <a:r>
              <a:rPr lang="bg-BG" sz="1600" b="1" dirty="0"/>
              <a:t>Сливен, Ямбол, Хасково, Кърджали, Пловдив и Благоевград </a:t>
            </a:r>
            <a:r>
              <a:rPr lang="bg-BG" sz="1600" dirty="0"/>
              <a:t>– 284-292 дни. Преобладаващата продължителност на периода със средна температура на въздуха ≥ 5°С е 276-284 дни и обхваща почти цяла </a:t>
            </a:r>
            <a:r>
              <a:rPr lang="bg-BG" sz="1600" b="1" dirty="0"/>
              <a:t>Северозападна, централна Северна, Североизточна, Югозападна и централна Южна България</a:t>
            </a:r>
            <a:r>
              <a:rPr lang="bg-BG" sz="1600" dirty="0"/>
              <a:t>. Такава продължителност на ПВП е добра предпоставка за развитие на интензивно земеделие, но съобразено с особеностите на времето и климата. </a:t>
            </a:r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17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dirty="0"/>
              <a:t>СУМА НА ВАЛЕЖИТЕ ПРЕЗ ПЕРИОДИТЕ С УСТОЙЧИВ ПРЕХОД НА ТЕМПЕРАТУРАТА ПРЕЗ 5°С</a:t>
            </a:r>
            <a:br>
              <a:rPr lang="bg-BG" sz="2400" b="1" dirty="0"/>
            </a:br>
            <a:r>
              <a:rPr lang="bg-BG" sz="2400" b="1" dirty="0"/>
              <a:t>(по данни на НИМХ</a:t>
            </a:r>
            <a:r>
              <a:rPr lang="bg-BG" sz="2400" b="1" dirty="0" smtClean="0"/>
              <a:t>)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bg-BG" sz="3500" dirty="0" smtClean="0"/>
              <a:t>Сумата </a:t>
            </a:r>
            <a:r>
              <a:rPr lang="bg-BG" sz="3500" dirty="0"/>
              <a:t>на валежите е показател, важен за развитието на селскостопанските култури и определянето на районите, където тяхното количество е недостатъчно с оглед необходимостта от компенсиране на недостига чрез изкуствено напояване. Още по-важно е да се знае какво е тяхното разпределение във времето. </a:t>
            </a:r>
            <a:r>
              <a:rPr lang="bg-BG" sz="3500" dirty="0" smtClean="0"/>
              <a:t>Растежът, </a:t>
            </a:r>
            <a:r>
              <a:rPr lang="bg-BG" sz="3500" dirty="0"/>
              <a:t>развитието и формирането на добивите от селскостопанските култури е в пряка зависимост от темповете и динамиката на температурите. Затова ще бъде от полза за земеделието познаването на средните многогодишни стойности на сумите на валежите през специфичните периоди на динамиката на температурите. Периодът с температури под 0°С се характеризира с отсъствието на каквито и да е вегетационни процеси и от </a:t>
            </a:r>
            <a:r>
              <a:rPr lang="bg-BG" sz="3500" dirty="0" err="1"/>
              <a:t>агрометеорологична</a:t>
            </a:r>
            <a:r>
              <a:rPr lang="bg-BG" sz="3500" dirty="0"/>
              <a:t> гледна точка е период на есенно-зимно </a:t>
            </a:r>
            <a:r>
              <a:rPr lang="bg-BG" sz="3500" dirty="0" err="1"/>
              <a:t>влагонатрупване</a:t>
            </a:r>
            <a:r>
              <a:rPr lang="bg-BG" sz="3500" dirty="0"/>
              <a:t> в почвата. През този период се формира воден запас в почвите, който ще осигури потребността на растенията от вода веднага след възстановяване на вегетацията през пролетта</a:t>
            </a:r>
            <a:r>
              <a:rPr lang="bg-BG" sz="3500" dirty="0" smtClean="0"/>
              <a:t>.</a:t>
            </a:r>
          </a:p>
          <a:p>
            <a:endParaRPr lang="en-US" sz="3500" dirty="0"/>
          </a:p>
          <a:p>
            <a:r>
              <a:rPr lang="bg-BG" sz="3500" dirty="0"/>
              <a:t>Друг важен показател е количеството на валежите, които падат през периода с температура на въздуха над 5°С. Тяхното пространствено </a:t>
            </a:r>
            <a:r>
              <a:rPr lang="bg-BG" sz="3500" dirty="0" smtClean="0"/>
              <a:t>разпределение </a:t>
            </a:r>
            <a:r>
              <a:rPr lang="bg-BG" sz="3500" dirty="0"/>
              <a:t>определя естествените условия на </a:t>
            </a:r>
            <a:r>
              <a:rPr lang="bg-BG" sz="3500" dirty="0" err="1"/>
              <a:t>овлажнение</a:t>
            </a:r>
            <a:r>
              <a:rPr lang="bg-BG" sz="3500" dirty="0"/>
              <a:t> през потенциалния вегетационен период. Климатичната стойност на количеството на валежите за периода 1996-2015 г. е 490 mm </a:t>
            </a:r>
            <a:r>
              <a:rPr lang="bg-BG" sz="3500" dirty="0" smtClean="0"/>
              <a:t>и се запазва като </a:t>
            </a:r>
            <a:r>
              <a:rPr lang="bg-BG" sz="3500" dirty="0"/>
              <a:t>предишния период на изследване. Районите разположени на изток от линията Монтана-Оряхово и на запад от  линията Силистра-Карнобат-Ямбол-Сливен-Казанлък, както и на юг от Смолян-Кърджали-Хасково-Ивайловград се характеризират с условия на </a:t>
            </a:r>
            <a:r>
              <a:rPr lang="bg-BG" sz="3500" dirty="0" err="1"/>
              <a:t>овлажнение</a:t>
            </a:r>
            <a:r>
              <a:rPr lang="bg-BG" sz="3500" dirty="0"/>
              <a:t> по-добри или равни на климатичната норма 484 </a:t>
            </a:r>
            <a:r>
              <a:rPr lang="bg-BG" sz="3500" dirty="0" err="1"/>
              <a:t>mm</a:t>
            </a:r>
            <a:r>
              <a:rPr lang="bg-BG" sz="3500" dirty="0"/>
              <a:t>. Останалите райони, обхващащи средната и долната част на долината на р. Струма, Рило-Родопската яка, централна Северна България, Пловдивско-Старозагорското поле, черноморско крайбрежие от Шабла до Резово и от там до Ивайловград попадат в зоната на </a:t>
            </a:r>
            <a:r>
              <a:rPr lang="bg-BG" sz="3500" dirty="0" err="1"/>
              <a:t>овлажнение</a:t>
            </a:r>
            <a:r>
              <a:rPr lang="bg-BG" sz="3500" dirty="0"/>
              <a:t>, чиято климатична стойност е по-ниска от средната за страната и е в рамките под 480 </a:t>
            </a:r>
            <a:r>
              <a:rPr lang="bg-BG" sz="3500" dirty="0" err="1"/>
              <a:t>mm</a:t>
            </a:r>
            <a:r>
              <a:rPr lang="bg-BG" sz="3500" dirty="0"/>
              <a:t>. </a:t>
            </a:r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100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bg-BG" sz="2400" b="1" dirty="0" smtClean="0"/>
              <a:t>Сума на валежите през периодите с устойчив преход на температурата през 5°С (</a:t>
            </a:r>
            <a:r>
              <a:rPr lang="bg-BG" sz="2400" b="1" dirty="0"/>
              <a:t>по данни на НИМХ)</a:t>
            </a:r>
            <a:endParaRPr lang="en-US" sz="2400" dirty="0"/>
          </a:p>
        </p:txBody>
      </p:sp>
      <p:pic>
        <p:nvPicPr>
          <p:cNvPr id="5122" name="Picture 2" descr="R_pvp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268760"/>
            <a:ext cx="7056784" cy="429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589057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/>
              <a:t>Пространствено разпределение на </a:t>
            </a:r>
            <a:r>
              <a:rPr lang="bg-BG" b="1" dirty="0" smtClean="0"/>
              <a:t>климатичните стойности </a:t>
            </a:r>
            <a:r>
              <a:rPr lang="bg-BG" b="1" dirty="0"/>
              <a:t>на сумата на </a:t>
            </a:r>
            <a:r>
              <a:rPr lang="bg-BG" b="1" dirty="0" smtClean="0"/>
              <a:t>валежите през периода </a:t>
            </a:r>
            <a:r>
              <a:rPr lang="bg-BG" b="1" dirty="0"/>
              <a:t>с температура на въздуха над </a:t>
            </a:r>
            <a:r>
              <a:rPr lang="bg-BG" b="1" dirty="0" smtClean="0"/>
              <a:t>5°С; </a:t>
            </a:r>
            <a:r>
              <a:rPr lang="bg-BG" b="1" dirty="0"/>
              <a:t>червената линия съответства на средната стойност на сумата на валеж за страната.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Сумарна </a:t>
            </a:r>
            <a:r>
              <a:rPr lang="bg-BG" sz="2800" b="1" dirty="0"/>
              <a:t>слънчева радиация през вегетационния сезон (март-септември</a:t>
            </a:r>
            <a:r>
              <a:rPr lang="bg-BG" sz="2800" b="1" dirty="0" smtClean="0"/>
              <a:t>)</a:t>
            </a:r>
            <a:r>
              <a:rPr lang="bg-BG" sz="2800" b="1" dirty="0"/>
              <a:t> на периода 1996-2015 г</a:t>
            </a:r>
            <a:r>
              <a:rPr lang="bg-BG" sz="2800" b="1" dirty="0" smtClean="0"/>
              <a:t>.</a:t>
            </a:r>
            <a:br>
              <a:rPr lang="bg-BG" sz="2800" b="1" dirty="0" smtClean="0"/>
            </a:br>
            <a:r>
              <a:rPr lang="bg-BG" sz="1400" b="1" dirty="0" smtClean="0"/>
              <a:t>(по данни на НИМХ)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59926"/>
            <a:ext cx="6192688" cy="438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5949280"/>
            <a:ext cx="8514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Слънчевата радиация е един от основните фактори за протичането на фотосинтезата и асимилационните процеси при селскостопанските и </a:t>
            </a:r>
            <a:r>
              <a:rPr lang="bg-BG" dirty="0" smtClean="0"/>
              <a:t>горски </a:t>
            </a:r>
            <a:r>
              <a:rPr lang="bg-BG" dirty="0"/>
              <a:t>посеви и насаждения.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bg-BG" sz="3200" b="1" dirty="0" smtClean="0"/>
              <a:t>Характеристика на климатичните условия за 5 годишен период 2011-2015 година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2025941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dirty="0"/>
              <a:t>М</a:t>
            </a:r>
            <a:r>
              <a:rPr lang="bg-BG" sz="2000" dirty="0" smtClean="0"/>
              <a:t>етеорологичните условия през </a:t>
            </a:r>
            <a:r>
              <a:rPr lang="bg-BG" sz="2000" dirty="0"/>
              <a:t>последните 5 години в </a:t>
            </a:r>
            <a:r>
              <a:rPr lang="bg-BG" sz="2000" dirty="0" smtClean="0"/>
              <a:t>България се характеризират с климатични </a:t>
            </a:r>
            <a:r>
              <a:rPr lang="bg-BG" sz="2000" dirty="0"/>
              <a:t>колебания, които се изразяват в: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000" dirty="0"/>
              <a:t>ниски температури, съчетани с наднормени валежи през зимните месеци; 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000" dirty="0"/>
              <a:t>проливни дъждове и градушки през началото на пролетта и лятото;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000" dirty="0"/>
              <a:t>високи температури и липса на валежи с икономическо значение през летните месеци.</a:t>
            </a:r>
            <a:endParaRPr lang="en-US" sz="2000" dirty="0"/>
          </a:p>
          <a:p>
            <a:pPr fontAlgn="base" hangingPunct="0"/>
            <a:r>
              <a:rPr lang="bg-BG" sz="2000" dirty="0" smtClean="0"/>
              <a:t>Регистрираните </a:t>
            </a:r>
            <a:r>
              <a:rPr lang="bg-BG" sz="2000" dirty="0"/>
              <a:t>климатични промени неминуемо оказват влияние върху развитието на земеделските култури, респективно се отразяват негативно и върху добивите. </a:t>
            </a:r>
            <a:endParaRPr lang="en-US" sz="2000" dirty="0"/>
          </a:p>
          <a:p>
            <a:pPr fontAlgn="base" hangingPunct="0"/>
            <a:r>
              <a:rPr lang="bg-BG" sz="2000" b="1" dirty="0" smtClean="0"/>
              <a:t>Освен </a:t>
            </a:r>
            <a:r>
              <a:rPr lang="bg-BG" sz="2000" b="1" dirty="0"/>
              <a:t>климатичните аномалии, върху формирането на реколтата, важно значение имат генетичните особености на отглежданите сортове и хибриди, съставът и структурата на почвата, технологичното ниво на производство, приложената агротехника и др.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70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>Пропаднали площи от неблагоприятни климатични събития за всички земеделски култури</a:t>
            </a:r>
            <a:endParaRPr lang="en-US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3789040"/>
            <a:ext cx="8219256" cy="2664296"/>
          </a:xfrm>
        </p:spPr>
        <p:txBody>
          <a:bodyPr>
            <a:normAutofit fontScale="25000" lnSpcReduction="20000"/>
          </a:bodyPr>
          <a:lstStyle/>
          <a:p>
            <a:pPr fontAlgn="base" hangingPunct="0"/>
            <a:r>
              <a:rPr lang="bg-BG" sz="4800" u="sng" dirty="0"/>
              <a:t>П</a:t>
            </a:r>
            <a:r>
              <a:rPr lang="bg-BG" sz="4800" b="1" u="sng" dirty="0"/>
              <a:t>рез 2012 г</a:t>
            </a:r>
            <a:r>
              <a:rPr lang="bg-BG" sz="4800" u="sng" dirty="0" smtClean="0"/>
              <a:t>.</a:t>
            </a:r>
            <a:r>
              <a:rPr lang="bg-BG" sz="4800" dirty="0" smtClean="0"/>
              <a:t> </a:t>
            </a:r>
            <a:r>
              <a:rPr lang="bg-BG" sz="4800" b="1" dirty="0"/>
              <a:t>най-голям размер на 100% пропаднали площи </a:t>
            </a:r>
            <a:r>
              <a:rPr lang="bg-BG" sz="4800" dirty="0"/>
              <a:t>със земеделски култури е отчетено от:</a:t>
            </a:r>
            <a:endParaRPr lang="en-US" sz="4800" dirty="0"/>
          </a:p>
          <a:p>
            <a:pPr lvl="0" fontAlgn="base" hangingPunct="0"/>
            <a:r>
              <a:rPr lang="bg-BG" sz="4800" b="1" i="1" dirty="0"/>
              <a:t>измръзване</a:t>
            </a:r>
            <a:r>
              <a:rPr lang="bg-BG" sz="4800" dirty="0"/>
              <a:t> - в резултат на</a:t>
            </a:r>
            <a:r>
              <a:rPr lang="bg-BG" sz="4800" b="1" dirty="0"/>
              <a:t> ниски температури и липса на снежна покривка измръзнаха </a:t>
            </a:r>
            <a:r>
              <a:rPr lang="bg-BG" sz="4800" dirty="0"/>
              <a:t>приблизително 1,2 млн. дка със земеделски култури, </a:t>
            </a:r>
            <a:r>
              <a:rPr lang="bg-BG" sz="4800" b="1" dirty="0"/>
              <a:t>основно зърнено-житни, маслодайни и трайни насаждения</a:t>
            </a:r>
            <a:r>
              <a:rPr lang="bg-BG" sz="4800" dirty="0"/>
              <a:t>;</a:t>
            </a:r>
            <a:endParaRPr lang="en-US" sz="4800" dirty="0"/>
          </a:p>
          <a:p>
            <a:pPr lvl="0" fontAlgn="base" hangingPunct="0"/>
            <a:r>
              <a:rPr lang="bg-BG" sz="4800" b="1" i="1" dirty="0"/>
              <a:t>суша</a:t>
            </a:r>
            <a:r>
              <a:rPr lang="bg-BG" sz="4800" b="1" dirty="0"/>
              <a:t> - през летният период</a:t>
            </a:r>
            <a:r>
              <a:rPr lang="bg-BG" sz="4800" dirty="0"/>
              <a:t> бяха отчетени щети в размер на приблизително 35 000 дка, вследствие екстремално високи температури и липса на валежи. </a:t>
            </a:r>
            <a:endParaRPr lang="en-US" sz="4800" dirty="0"/>
          </a:p>
          <a:p>
            <a:r>
              <a:rPr lang="bg-BG" sz="4800" b="1" u="sng" dirty="0" smtClean="0"/>
              <a:t>2013 </a:t>
            </a:r>
            <a:r>
              <a:rPr lang="bg-BG" sz="4800" b="1" u="sng" dirty="0"/>
              <a:t>г.:</a:t>
            </a:r>
            <a:endParaRPr lang="en-US" sz="4800" dirty="0"/>
          </a:p>
          <a:p>
            <a:pPr lvl="0"/>
            <a:r>
              <a:rPr lang="bg-BG" sz="4800" b="1" dirty="0"/>
              <a:t>измръзване - </a:t>
            </a:r>
            <a:r>
              <a:rPr lang="bg-BG" sz="4800" dirty="0"/>
              <a:t>вследствие на </a:t>
            </a:r>
            <a:r>
              <a:rPr lang="bg-BG" sz="4800" b="1" dirty="0"/>
              <a:t>ниски зимни температури </a:t>
            </a:r>
            <a:r>
              <a:rPr lang="bg-BG" sz="4800" dirty="0"/>
              <a:t>са отчетени щети в размер на 193 661 дка. </a:t>
            </a:r>
            <a:endParaRPr lang="en-US" sz="4800" dirty="0"/>
          </a:p>
          <a:p>
            <a:r>
              <a:rPr lang="bg-BG" sz="4800" b="1" u="sng" dirty="0" smtClean="0"/>
              <a:t>2014 </a:t>
            </a:r>
            <a:r>
              <a:rPr lang="bg-BG" sz="4800" b="1" u="sng" dirty="0"/>
              <a:t>г.</a:t>
            </a:r>
            <a:r>
              <a:rPr lang="bg-BG" sz="4800" dirty="0"/>
              <a:t> е </a:t>
            </a:r>
            <a:r>
              <a:rPr lang="bg-BG" sz="4800" b="1" dirty="0"/>
              <a:t>водеща по</a:t>
            </a:r>
            <a:r>
              <a:rPr lang="bg-BG" sz="4800" dirty="0"/>
              <a:t> отношение на:</a:t>
            </a:r>
            <a:endParaRPr lang="en-US" sz="4800" dirty="0"/>
          </a:p>
          <a:p>
            <a:pPr lvl="0"/>
            <a:r>
              <a:rPr lang="bg-BG" sz="4800" b="1" i="1" dirty="0"/>
              <a:t>градушки</a:t>
            </a:r>
            <a:r>
              <a:rPr lang="bg-BG" sz="4800" dirty="0"/>
              <a:t> – напълно унищожените площи възлизат на 98 506 дка;</a:t>
            </a:r>
            <a:endParaRPr lang="en-US" sz="4800" dirty="0"/>
          </a:p>
          <a:p>
            <a:pPr lvl="0"/>
            <a:r>
              <a:rPr lang="bg-BG" sz="4800" b="1" i="1" dirty="0"/>
              <a:t>наводнение </a:t>
            </a:r>
            <a:r>
              <a:rPr lang="bg-BG" sz="4800" b="1" dirty="0"/>
              <a:t>- </a:t>
            </a:r>
            <a:r>
              <a:rPr lang="bg-BG" sz="4800" dirty="0"/>
              <a:t>пропадналите площи</a:t>
            </a:r>
            <a:r>
              <a:rPr lang="bg-BG" sz="4800" b="1" dirty="0"/>
              <a:t> </a:t>
            </a:r>
            <a:r>
              <a:rPr lang="bg-BG" sz="4800" dirty="0"/>
              <a:t>възлизат на 60 000 дка.</a:t>
            </a:r>
            <a:endParaRPr lang="en-US" sz="4800" dirty="0"/>
          </a:p>
          <a:p>
            <a:r>
              <a:rPr lang="bg-BG" sz="4800" b="1" u="sng" dirty="0" smtClean="0"/>
              <a:t>2015 </a:t>
            </a:r>
            <a:r>
              <a:rPr lang="bg-BG" sz="4800" b="1" u="sng" dirty="0"/>
              <a:t>г</a:t>
            </a:r>
            <a:r>
              <a:rPr lang="bg-BG" sz="4800" u="sng" dirty="0"/>
              <a:t>.</a:t>
            </a:r>
            <a:r>
              <a:rPr lang="bg-BG" sz="4800" dirty="0"/>
              <a:t> също е констатиран голям размер пострадали площи от:</a:t>
            </a:r>
            <a:endParaRPr lang="en-US" sz="4800" dirty="0"/>
          </a:p>
          <a:p>
            <a:pPr lvl="0"/>
            <a:r>
              <a:rPr lang="bg-BG" sz="4800" b="1" i="1" dirty="0"/>
              <a:t>градушки</a:t>
            </a:r>
            <a:r>
              <a:rPr lang="bg-BG" sz="4800" b="1" dirty="0"/>
              <a:t> - (</a:t>
            </a:r>
            <a:r>
              <a:rPr lang="bg-BG" sz="4800" dirty="0"/>
              <a:t>87 000 дка) както и</a:t>
            </a:r>
            <a:endParaRPr lang="en-US" sz="4800" dirty="0"/>
          </a:p>
          <a:p>
            <a:pPr lvl="0"/>
            <a:r>
              <a:rPr lang="bg-BG" sz="4800" b="1" i="1" dirty="0"/>
              <a:t>наводнения</a:t>
            </a:r>
            <a:r>
              <a:rPr lang="bg-BG" sz="4800" dirty="0"/>
              <a:t> - вследствие интензивни валежи през </a:t>
            </a:r>
            <a:r>
              <a:rPr lang="bg-BG" sz="4800" b="1" dirty="0"/>
              <a:t>пролетно-летния период;</a:t>
            </a:r>
            <a:endParaRPr lang="en-US" sz="4800" dirty="0"/>
          </a:p>
          <a:p>
            <a:pPr lvl="0"/>
            <a:r>
              <a:rPr lang="bg-BG" sz="4800" b="1" i="1" dirty="0"/>
              <a:t>суша - </a:t>
            </a:r>
            <a:r>
              <a:rPr lang="bg-BG" sz="4800" dirty="0"/>
              <a:t>през м. </a:t>
            </a:r>
            <a:r>
              <a:rPr lang="bg-BG" sz="4800" b="1" dirty="0"/>
              <a:t>юли и август</a:t>
            </a:r>
            <a:r>
              <a:rPr lang="bg-BG" sz="4800" b="1" i="1" dirty="0"/>
              <a:t> </a:t>
            </a:r>
            <a:r>
              <a:rPr lang="bg-BG" sz="4800" dirty="0"/>
              <a:t>(в отделни райони на страната) нанесе сериозни повреди </a:t>
            </a:r>
            <a:r>
              <a:rPr lang="bg-BG" sz="4800" b="1" dirty="0"/>
              <a:t>при част от царевичните и слънчогледови посеви</a:t>
            </a:r>
            <a:r>
              <a:rPr lang="bg-BG" sz="4800" dirty="0"/>
              <a:t> (изсъхване на листната маса и на цели растения).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5232"/>
              </p:ext>
            </p:extLst>
          </p:nvPr>
        </p:nvGraphicFramePr>
        <p:xfrm>
          <a:off x="611560" y="1124744"/>
          <a:ext cx="8064897" cy="2462301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73068"/>
                <a:gridCol w="1048297"/>
                <a:gridCol w="1048297"/>
                <a:gridCol w="893834"/>
                <a:gridCol w="1000467"/>
                <a:gridCol w="1000467"/>
                <a:gridCol w="1000467"/>
              </a:tblGrid>
              <a:tr h="43204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Вид неблагоприятно климатично събитие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Пропаднали площи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дка</a:t>
                      </a:r>
                      <a:r>
                        <a:rPr lang="bg-BG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Години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2011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2012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</a:rPr>
                        <a:t>2013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2014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2015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2016*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8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Измръзване/осланяване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716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1 157 565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193 661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358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11 806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3 001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Проливни дъждове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       1 075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       402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34 209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Наводнения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529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     14 305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    2 727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60 101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34 606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14 0</a:t>
                      </a:r>
                      <a:r>
                        <a:rPr lang="en-US" sz="1400">
                          <a:effectLst/>
                        </a:rPr>
                        <a:t>8</a:t>
                      </a:r>
                      <a:r>
                        <a:rPr lang="bg-BG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Градушки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8 145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     10 105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  36 810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98 506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86 905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36 934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Суша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     34 792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         95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bg-BG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3 639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1 291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                         Общо: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        9 418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1 217 842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233 695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193 174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136 956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</a:rPr>
                        <a:t>55 </a:t>
                      </a:r>
                      <a:r>
                        <a:rPr lang="en-US" sz="1400" b="1" dirty="0">
                          <a:effectLst/>
                        </a:rPr>
                        <a:t>308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4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566</TotalTime>
  <Words>1594</Words>
  <Application>Microsoft Office PowerPoint</Application>
  <PresentationFormat>On-screen Show (4:3)</PresentationFormat>
  <Paragraphs>281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Worksheet</vt:lpstr>
      <vt:lpstr>PowerPoint Presentation</vt:lpstr>
      <vt:lpstr>КЛИМАТИЧНИ УСЛОВИЯ ЗА РАЗВИТИЕ НА ЕСЕННИТЕ КУЛТУРИ</vt:lpstr>
      <vt:lpstr>Средни многогодишни дати на настъпване на устойчивите преходи на средните денонощни температури през 0 и 5°С  на периода 1996-2015 г. (по данни на НИМХ)</vt:lpstr>
      <vt:lpstr>Потенциален вегетационен период</vt:lpstr>
      <vt:lpstr>СУМА НА ВАЛЕЖИТЕ ПРЕЗ ПЕРИОДИТЕ С УСТОЙЧИВ ПРЕХОД НА ТЕМПЕРАТУРАТА ПРЕЗ 5°С (по данни на НИМХ)</vt:lpstr>
      <vt:lpstr>Сума на валежите през периодите с устойчив преход на температурата през 5°С (по данни на НИМХ)</vt:lpstr>
      <vt:lpstr>Сумарна слънчева радиация през вегетационния сезон (март-септември) на периода 1996-2015 г. (по данни на НИМХ) </vt:lpstr>
      <vt:lpstr>Характеристика на климатичните условия за 5 годишен период 2011-2015 година</vt:lpstr>
      <vt:lpstr>Пропаднали площи от неблагоприятни климатични събития за всички земеделски култури</vt:lpstr>
      <vt:lpstr>Средно месечни температури и месечни суми на валежите за периода  м. декември 2015 – м. юли 2016 г.</vt:lpstr>
      <vt:lpstr>Реколтирани площи, производство и средни добиви от основните зърнено-житни култури за 2016 г.*</vt:lpstr>
      <vt:lpstr>Реколтирани площи, производство и средни добиви при маслодайна рапица за 2016*</vt:lpstr>
      <vt:lpstr>Пропаднали площи при основни есенни култури поради неблагоприятни климатични условия през 2016 г. </vt:lpstr>
      <vt:lpstr>ПРОЛЕТНИ КУЛТУРИ</vt:lpstr>
      <vt:lpstr>Средно месечни температури и месечни суми на валежите за периода  м. януари – м. юли 2016 г.</vt:lpstr>
      <vt:lpstr>Данни за жътвата на царевица и слънчоглед към 25.08.2016 г.</vt:lpstr>
      <vt:lpstr>Пропаднали площи при пролетни култури поради неблагоприятни климатични условия към 25.08.2016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Dobrinka Pavlova</dc:creator>
  <cp:lastModifiedBy>Korneliya Nikolova</cp:lastModifiedBy>
  <cp:revision>53</cp:revision>
  <cp:lastPrinted>2016-08-31T08:04:49Z</cp:lastPrinted>
  <dcterms:created xsi:type="dcterms:W3CDTF">2016-08-30T08:08:46Z</dcterms:created>
  <dcterms:modified xsi:type="dcterms:W3CDTF">2016-08-31T12:54:00Z</dcterms:modified>
</cp:coreProperties>
</file>