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258" r:id="rId4"/>
    <p:sldId id="262" r:id="rId5"/>
    <p:sldId id="266" r:id="rId6"/>
    <p:sldId id="263" r:id="rId7"/>
    <p:sldId id="256" r:id="rId8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485B-D9A1-4E86-A066-37390A509B70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A71DE-D263-490D-8CC9-95637BD52A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56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71DE-D263-490D-8CC9-95637BD52AF7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91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931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978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42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2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738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714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5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403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468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210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924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603B-5FA0-4FA9-9C8F-1225CAB900A5}" type="datetimeFigureOut">
              <a:rPr lang="bg-BG" smtClean="0"/>
              <a:t>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277F-9219-4665-97D0-41F0098959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52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63" y="2999854"/>
            <a:ext cx="88642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МЯРКА 14 „ХУМАННО ОТНОШЕНИЕ към ЖИВОТНИТЕ“</a:t>
            </a:r>
            <a:endParaRPr lang="bg-BG" sz="28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357591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ПРОГРАМА ЗА РАЗВИТИЕ НА СЕЛСКИТЕ РАЙОНИ 2014-2020</a:t>
            </a:r>
            <a:endParaRPr lang="bg-BG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18956"/>
            <a:ext cx="1512168" cy="9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fahs.surrey.ac.uk/stress_impact/images/european-unio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40303"/>
            <a:ext cx="1080119" cy="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2613" y="6156593"/>
            <a:ext cx="219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земеделието и храните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"/>
            <a:ext cx="464356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81094" y="630247"/>
            <a:ext cx="379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ПРОГРАМА ЗА РАЗВИТИЕ НА СЕЛСКИТЕ РАЙОНИ 2014-2020 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394" y="112474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</a:t>
            </a:r>
          </a:p>
          <a:p>
            <a:pPr algn="ctr"/>
            <a:r>
              <a:rPr lang="bg-BG" sz="2000" dirty="0" smtClean="0"/>
              <a:t>Европейски земеделски фонд за развитие на селските райони</a:t>
            </a:r>
            <a:endParaRPr lang="bg-BG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615659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Развитие на селските райони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4462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24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Мярка 14 „Хуманно отношение към животни“</a:t>
            </a:r>
            <a:endParaRPr lang="bg-BG" sz="24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188640"/>
            <a:ext cx="893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____________________________________________________________________________</a:t>
            </a:r>
            <a:endParaRPr lang="bg-B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548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кандидати</a:t>
            </a:r>
            <a:endParaRPr lang="bg-BG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499" y="1196753"/>
            <a:ext cx="8604149" cy="3096343"/>
            <a:chOff x="-905934" y="2496907"/>
            <a:chExt cx="4754925" cy="3233959"/>
          </a:xfrm>
          <a:solidFill>
            <a:schemeClr val="accent1">
              <a:alpha val="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-687513" y="2496907"/>
              <a:ext cx="4536504" cy="323395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g-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-905934" y="3248990"/>
              <a:ext cx="1850416" cy="127854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800" b="1" dirty="0" smtClean="0">
                  <a:solidFill>
                    <a:srgbClr val="FFC000"/>
                  </a:solidFill>
                </a:rPr>
                <a:t>ЗЕМЕДЕЛСКИ СТОПАНИ</a:t>
              </a:r>
              <a:endParaRPr lang="bg-BG" sz="28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11960" y="1772816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по Наредба №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Активен фермер (Рег. 1307/2013)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по чл. 137 от ЗВД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Сектори ЕПЖ и ДПЖ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36510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Ангажимент за период от 5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Лекарства и ваксинации недопустими за подпомагане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недопустими за подпомагане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3899" y="4581129"/>
            <a:ext cx="3348371" cy="122413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rgbClr val="FF0000"/>
                </a:solidFill>
              </a:rPr>
              <a:t>ВАЖНО!!!</a:t>
            </a:r>
            <a:endParaRPr lang="bg-B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96" y="44624"/>
            <a:ext cx="8973194" cy="5904656"/>
            <a:chOff x="35496" y="44624"/>
            <a:chExt cx="8973194" cy="5904656"/>
          </a:xfrm>
        </p:grpSpPr>
        <p:sp>
          <p:nvSpPr>
            <p:cNvPr id="13" name="TextBox 12"/>
            <p:cNvSpPr txBox="1"/>
            <p:nvPr/>
          </p:nvSpPr>
          <p:spPr>
            <a:xfrm>
              <a:off x="913525" y="44624"/>
              <a:ext cx="7762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bg-BG" sz="2400" b="1" cap="all" dirty="0" smtClean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Мярка 14 „Хуманно отношение към животни“</a:t>
              </a:r>
              <a:endParaRPr lang="bg-BG" sz="24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96" y="188640"/>
              <a:ext cx="893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____________________________________________________________________________</a:t>
              </a:r>
              <a:endParaRPr lang="bg-BG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500" y="548680"/>
              <a:ext cx="893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g-BG" sz="24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</a:rPr>
                <a:t>ДРЕБНИ ПРЕЖИВНИ ЖИВОТНИ-Подпомагани дейности</a:t>
              </a:r>
              <a:endParaRPr lang="bg-BG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9180" y="1517575"/>
              <a:ext cx="8041468" cy="2847526"/>
              <a:chOff x="499180" y="1229543"/>
              <a:chExt cx="8041468" cy="284752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99180" y="1229543"/>
                <a:ext cx="8033260" cy="2847526"/>
                <a:chOff x="-837077" y="2496907"/>
                <a:chExt cx="4686068" cy="3384376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-687513" y="2496907"/>
                  <a:ext cx="4536504" cy="3384376"/>
                </a:xfrm>
                <a:prstGeom prst="roundRect">
                  <a:avLst/>
                </a:prstGeom>
                <a:solidFill>
                  <a:schemeClr val="bg1">
                    <a:lumMod val="75000"/>
                    <a:alpha val="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bg-B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-837077" y="2849077"/>
                  <a:ext cx="1913760" cy="1748452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g-BG" sz="2400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ДЕЙНОСТ:</a:t>
                  </a:r>
                </a:p>
                <a:p>
                  <a:pPr algn="ctr"/>
                  <a:r>
                    <a:rPr lang="bg-BG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Свободно отглеждане на открито</a:t>
                  </a:r>
                  <a:endParaRPr lang="bg-BG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>
              <a:xfrm>
                <a:off x="4504091" y="1670062"/>
                <a:ext cx="4036557" cy="13268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24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УСЛОВИЕ:</a:t>
                </a:r>
              </a:p>
              <a:p>
                <a:pPr algn="ctr"/>
                <a:r>
                  <a:rPr lang="bg-BG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160 </a:t>
                </a:r>
                <a:r>
                  <a:rPr lang="bg-BG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дни </a:t>
                </a:r>
                <a:r>
                  <a:rPr lang="bg-BG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годишно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bg-BG" sz="1600" b="1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мин 120 дни пашуване</a:t>
                </a:r>
                <a:r>
                  <a:rPr lang="en-US" sz="1600" b="1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g-BG" sz="1600" b="1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 40 дни отглеждане на двор) </a:t>
                </a:r>
                <a:endParaRPr lang="bg-BG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539553" y="4262350"/>
              <a:ext cx="3744415" cy="13268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РАЗМЕР НА ПЛАЩАНЕТО:</a:t>
              </a:r>
              <a:endParaRPr lang="bg-BG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22.50 евро/ЖЕ</a:t>
              </a:r>
            </a:p>
            <a:p>
              <a:pPr algn="ctr"/>
              <a:endParaRPr lang="bg-BG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27984" y="4133707"/>
              <a:ext cx="4536504" cy="181557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ПРИМЕР:</a:t>
              </a:r>
            </a:p>
            <a:p>
              <a:pPr algn="ctr"/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бр. коза/овца = 0.15 ЖЕ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bg-BG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бр. кози/овце </a:t>
              </a:r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bg-BG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ЖЕ</a:t>
              </a:r>
            </a:p>
            <a:p>
              <a:pPr algn="ctr"/>
              <a:endParaRPr lang="bg-BG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3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12576" y="44624"/>
            <a:ext cx="9667261" cy="6872117"/>
            <a:chOff x="-612576" y="44624"/>
            <a:chExt cx="9667261" cy="6872117"/>
          </a:xfrm>
        </p:grpSpPr>
        <p:sp>
          <p:nvSpPr>
            <p:cNvPr id="13" name="TextBox 12"/>
            <p:cNvSpPr txBox="1"/>
            <p:nvPr/>
          </p:nvSpPr>
          <p:spPr>
            <a:xfrm>
              <a:off x="985533" y="44624"/>
              <a:ext cx="7762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bg-BG" sz="2400" b="1" cap="all" dirty="0" smtClean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Мярка 14 „Хуманно отношение към животни“</a:t>
              </a:r>
              <a:endParaRPr lang="bg-BG" sz="24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06" y="188640"/>
              <a:ext cx="893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____________________________________________________________________________</a:t>
              </a:r>
              <a:endParaRPr lang="bg-BG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500" y="548680"/>
              <a:ext cx="893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g-BG" sz="24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</a:rPr>
                <a:t>Дребни преживни животни - Подпомагани дейности</a:t>
              </a:r>
              <a:endParaRPr lang="bg-BG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09468" y="1844825"/>
              <a:ext cx="8194979" cy="302433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g-B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7504" y="1772816"/>
              <a:ext cx="3280731" cy="147110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ДЕЙНОСТ:</a:t>
              </a:r>
            </a:p>
            <a:p>
              <a:pPr algn="ctr"/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Осигуряване на свободна площ</a:t>
              </a:r>
              <a:endPara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10069" y="548680"/>
              <a:ext cx="5544616" cy="6368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УСЛОВИЕ:</a:t>
              </a:r>
              <a:endParaRPr lang="bg-BG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10 % над минималния стандарт</a:t>
              </a:r>
            </a:p>
            <a:p>
              <a:pPr algn="ctr"/>
              <a:endPara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Разплодници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помещение 2,4 – 2,6 м2/на двор 3,3 -3,9 м2;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овце и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кози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майки </a:t>
              </a:r>
              <a:endPara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помещение 1,1 – 1,5 м2/на двор 1,7 -2,8 м2;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агнета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ярета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помещение 0,44 м2/на двор 0,7 -0,8 м2;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женски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шилета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кози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за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разплод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помещение 0,8 - 1,1 м2/на двор 1,3 -2,2 м2;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мъжки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шилета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козлета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разплод</a:t>
              </a:r>
              <a:endPara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помещение 1,2 - 1,5 м2/на двор 2,2 -2,8 м2;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шилета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за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угоява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помещение 0,7 - 0,8 м2/на двор 1,7 -2,2 м2;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</a:t>
              </a:r>
              <a:r>
                <a:rPr lang="ru-RU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бракувани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овце </a:t>
              </a:r>
              <a:endPara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помещение 1,0 м2/на двор 1,7 м2.</a:t>
              </a:r>
              <a:endPara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-612576" y="3575369"/>
              <a:ext cx="4968552" cy="158182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РАЗМЕР НА ПЛАЩАНЕТО:</a:t>
              </a:r>
              <a:endParaRPr lang="bg-BG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44.40 евро/ЖЕ</a:t>
              </a:r>
            </a:p>
            <a:p>
              <a:pPr algn="ctr"/>
              <a:r>
                <a:rPr lang="bg-BG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коза/овца = </a:t>
              </a:r>
              <a:r>
                <a:rPr lang="bg-BG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0.15 ЖЕ</a:t>
              </a:r>
            </a:p>
            <a:p>
              <a:pPr algn="ctr"/>
              <a:endParaRPr lang="bg-BG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36512" y="5406315"/>
              <a:ext cx="34645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ПРИМЕР:</a:t>
              </a:r>
              <a:endParaRPr lang="bg-BG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bg-BG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g-BG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бр. кози/овце </a:t>
              </a:r>
              <a:r>
                <a:rPr lang="bg-BG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bg-BG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ЖЕ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7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3525" y="44624"/>
            <a:ext cx="776293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24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Мярка 14 „Хуманно отношение към животни“</a:t>
            </a:r>
            <a:endParaRPr lang="bg-BG" sz="24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00" y="188640"/>
            <a:ext cx="893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____________________________________________________________________________</a:t>
            </a:r>
            <a:endParaRPr lang="bg-B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Едри преживни животни - Подпомагани дейности</a:t>
            </a:r>
            <a:endParaRPr lang="bg-BG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504" y="2924944"/>
            <a:ext cx="3523699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ДЕЙНОСТ: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Осигуряване на свободна подова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</a:t>
            </a:r>
          </a:p>
          <a:p>
            <a:pPr algn="ctr"/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(само за телета)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19872" y="1340767"/>
            <a:ext cx="5532093" cy="377403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УСЛОВИЕ: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над минималния стандарт </a:t>
            </a:r>
            <a:endPara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тегло до 150 кг. – 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 м2;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тегло </a:t>
            </a:r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150 кг. до 220 кг. – </a:t>
            </a:r>
            <a:endPara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 м2;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тегло </a:t>
            </a:r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220 кг. – 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 м2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797152"/>
            <a:ext cx="4248472" cy="183094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НА ПЛАЩАНЕ:</a:t>
            </a:r>
            <a:endParaRPr lang="bg-BG" sz="2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27.46 евро/ЖЕ</a:t>
            </a:r>
          </a:p>
          <a:p>
            <a:pPr algn="ctr"/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теле = 0.4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</a:p>
          <a:p>
            <a:pPr algn="ctr"/>
            <a:endParaRPr lang="bg-BG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2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57541" y="44624"/>
            <a:ext cx="776293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24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Мярка 14 „Хуманно отношение към животни“</a:t>
            </a:r>
            <a:endParaRPr lang="bg-BG" sz="24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00" y="188640"/>
            <a:ext cx="893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____________________________________________________________________________</a:t>
            </a:r>
            <a:endParaRPr lang="bg-B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Едри преживни животни - Подпомагани дейности</a:t>
            </a:r>
            <a:endParaRPr lang="bg-BG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576" y="1517577"/>
            <a:ext cx="7776864" cy="284752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1517577"/>
            <a:ext cx="3413126" cy="162339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ДЕЙНОСТ: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 отглеждане на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открито – говеда над 6 м.</a:t>
            </a:r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39952" y="1700808"/>
            <a:ext cx="4752529" cy="13268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УСЛОВИЕ: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</a:t>
            </a:r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годишно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 120 дни пашуване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40 дни отглеждане на двор) </a:t>
            </a:r>
            <a:endParaRPr lang="bg-BG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520" y="4478374"/>
            <a:ext cx="3168351" cy="13268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НА ПЛАЩАНЕТО:</a:t>
            </a:r>
            <a:endParaRPr lang="bg-BG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24.54 евро/ЖЕ</a:t>
            </a:r>
          </a:p>
          <a:p>
            <a:pPr algn="ctr"/>
            <a:endParaRPr lang="bg-BG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39952" y="3933056"/>
            <a:ext cx="4752528" cy="22322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</a:t>
            </a:r>
            <a:endParaRPr lang="bg-BG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ЕПЖ 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възраст над 2 г. = 1 ЖЕ;</a:t>
            </a:r>
          </a:p>
          <a:p>
            <a:pPr algn="ctr"/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ЕПЖ 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възраст между 6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2 г. = 0.6 ЖЕ</a:t>
            </a:r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692696"/>
            <a:ext cx="8064896" cy="5937755"/>
            <a:chOff x="539552" y="692696"/>
            <a:chExt cx="8064896" cy="59377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692696"/>
              <a:ext cx="8064896" cy="489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71600" y="2782669"/>
              <a:ext cx="691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g-BG" sz="36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БЛАГОДАРЯ ЗА ВНИМАНИЕТО</a:t>
              </a:r>
              <a:endParaRPr lang="bg-BG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08039"/>
              <a:ext cx="1512168" cy="92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http://www.fahs.surrey.ac.uk/stress_impact/images/european-union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910371"/>
              <a:ext cx="1080119" cy="70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56176" y="6012577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на земеделието и храните</a:t>
              </a:r>
              <a:endParaRPr lang="bg-BG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552" y="6012576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Дирекция Развитие на селските райони</a:t>
              </a:r>
              <a:endParaRPr lang="bg-BG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4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488</Words>
  <Application>Microsoft Office PowerPoint</Application>
  <PresentationFormat>On-screen Show (4:3)</PresentationFormat>
  <Paragraphs>96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 M. Krastev</dc:creator>
  <cp:lastModifiedBy>Vladislav E. Tsvetanov</cp:lastModifiedBy>
  <cp:revision>45</cp:revision>
  <cp:lastPrinted>2016-02-08T12:29:25Z</cp:lastPrinted>
  <dcterms:created xsi:type="dcterms:W3CDTF">2016-01-22T08:31:29Z</dcterms:created>
  <dcterms:modified xsi:type="dcterms:W3CDTF">2016-02-09T15:31:19Z</dcterms:modified>
</cp:coreProperties>
</file>