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4" r:id="rId6"/>
    <p:sldId id="276" r:id="rId7"/>
    <p:sldId id="277" r:id="rId8"/>
    <p:sldId id="281" r:id="rId9"/>
    <p:sldId id="284" r:id="rId10"/>
    <p:sldId id="285" r:id="rId11"/>
    <p:sldId id="282" r:id="rId12"/>
    <p:sldId id="287" r:id="rId13"/>
    <p:sldId id="286" r:id="rId14"/>
    <p:sldId id="288" r:id="rId15"/>
    <p:sldId id="260" r:id="rId16"/>
    <p:sldId id="272" r:id="rId17"/>
    <p:sldId id="261" r:id="rId18"/>
    <p:sldId id="262" r:id="rId19"/>
    <p:sldId id="263" r:id="rId20"/>
    <p:sldId id="264" r:id="rId21"/>
    <p:sldId id="273" r:id="rId22"/>
    <p:sldId id="265" r:id="rId23"/>
    <p:sldId id="266" r:id="rId24"/>
    <p:sldId id="267" r:id="rId25"/>
    <p:sldId id="283" r:id="rId26"/>
    <p:sldId id="268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53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F1AD-740E-4578-9C94-2173D2A3B78F}" type="datetimeFigureOut">
              <a:rPr lang="bg-BG" smtClean="0"/>
              <a:t>11.2.2016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F3EB-AF81-4E44-A59B-6F5A438976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83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2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15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6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1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6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4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1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agriculture/newsroom/245_en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923" y="4050439"/>
            <a:ext cx="7708077" cy="1437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g-BG" sz="4000" dirty="0" smtClean="0"/>
              <a:t>Директни плащания 2015-2020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g-BG" sz="4000" dirty="0"/>
              <a:t>Кампания 2016</a:t>
            </a:r>
          </a:p>
        </p:txBody>
      </p:sp>
      <p:sp>
        <p:nvSpPr>
          <p:cNvPr id="5" name="Subtitle 19"/>
          <p:cNvSpPr txBox="1">
            <a:spLocks/>
          </p:cNvSpPr>
          <p:nvPr/>
        </p:nvSpPr>
        <p:spPr bwMode="auto">
          <a:xfrm>
            <a:off x="1352720" y="5867400"/>
            <a:ext cx="7854950" cy="8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400" dirty="0" smtClean="0">
                <a:latin typeface="Constantia" pitchFamily="18" charset="0"/>
              </a:rPr>
              <a:t>Снежана Благоева</a:t>
            </a:r>
            <a:endParaRPr lang="en-US" altLang="bg-BG" sz="2400" dirty="0" smtClean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200" dirty="0" smtClean="0">
                <a:latin typeface="Constantia" pitchFamily="18" charset="0"/>
              </a:rPr>
              <a:t>Дирекция </a:t>
            </a:r>
            <a:r>
              <a:rPr lang="bg-BG" altLang="bg-BG" sz="2200" dirty="0">
                <a:latin typeface="Constantia" pitchFamily="18" charset="0"/>
              </a:rPr>
              <a:t>„Директни плащания и </a:t>
            </a:r>
            <a:r>
              <a:rPr lang="bg-BG" altLang="bg-BG" sz="2200" dirty="0" smtClean="0">
                <a:latin typeface="Constantia" pitchFamily="18" charset="0"/>
              </a:rPr>
              <a:t>схеми за качество“, МЗХ </a:t>
            </a:r>
            <a:endParaRPr lang="bg-BG" altLang="bg-BG" sz="2200" dirty="0">
              <a:latin typeface="Constantia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52" y="5564454"/>
            <a:ext cx="117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42" y="1189310"/>
            <a:ext cx="1853232" cy="1656792"/>
          </a:xfrm>
          <a:prstGeom prst="rect">
            <a:avLst/>
          </a:prstGeom>
        </p:spPr>
      </p:pic>
      <p:pic>
        <p:nvPicPr>
          <p:cNvPr id="8" name="Picture 2" descr="C:\Users\Snezhana\Desktop\bivoli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81" y="2206594"/>
            <a:ext cx="2559136" cy="16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&amp;zhcy;&amp;icy;&amp;vcy;&amp;ocy;&amp;tcy;&amp;ncy;&amp;ocy;&amp;vcy;&amp;hardcy;&amp;dcy;&amp;scy;&amp;tcy;&amp;vcy;&amp;ocy; &amp;bcy;&amp;hardcy;&amp;lcy;&amp;gcy;&amp;acy;&amp;rcy;&amp;icy;&amp;y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8" y="75343"/>
            <a:ext cx="3107880" cy="17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agro.bg/content/pics/104018.p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22" y="92736"/>
            <a:ext cx="2926655" cy="19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2" y="2028170"/>
            <a:ext cx="2603552" cy="17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63" y="548850"/>
            <a:ext cx="4905423" cy="722035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Зелени изисквания:</a:t>
            </a:r>
            <a:endParaRPr lang="bg-B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3" y="2099717"/>
            <a:ext cx="8145215" cy="283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7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56" y="524248"/>
            <a:ext cx="5802762" cy="778098"/>
          </a:xfrm>
        </p:spPr>
        <p:txBody>
          <a:bodyPr/>
          <a:lstStyle/>
          <a:p>
            <a:r>
              <a:rPr lang="bg-BG" dirty="0" smtClean="0"/>
              <a:t>Обвързана подкрепа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2456" y="2148114"/>
            <a:ext cx="7498319" cy="47098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27 ДЧ ще прилагат ОП; 10% от тавана</a:t>
            </a:r>
          </a:p>
          <a:p>
            <a:pPr>
              <a:lnSpc>
                <a:spcPct val="110000"/>
              </a:lnSpc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11 ДЧ ще използват максималните 13%, от които 9 ДЧ ще прилагат и 2% за протеинови култури</a:t>
            </a:r>
          </a:p>
          <a:p>
            <a:pPr>
              <a:lnSpc>
                <a:spcPct val="110000"/>
              </a:lnSpc>
            </a:pPr>
            <a:endParaRPr lang="bg-BG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bg-BG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nezhana\Pictures\Agri&amp;PPT pictures\ЕК-28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32384" cy="15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82288"/>
              </p:ext>
            </p:extLst>
          </p:nvPr>
        </p:nvGraphicFramePr>
        <p:xfrm>
          <a:off x="215019" y="4421043"/>
          <a:ext cx="89289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511"/>
                <a:gridCol w="353511"/>
                <a:gridCol w="353511"/>
                <a:gridCol w="353511"/>
                <a:gridCol w="353511"/>
                <a:gridCol w="353511"/>
                <a:gridCol w="353511"/>
                <a:gridCol w="353511"/>
                <a:gridCol w="353511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  <a:gridCol w="31929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56" y="524248"/>
            <a:ext cx="5802762" cy="778098"/>
          </a:xfrm>
        </p:spPr>
        <p:txBody>
          <a:bodyPr/>
          <a:lstStyle/>
          <a:p>
            <a:r>
              <a:rPr lang="bg-BG" dirty="0" smtClean="0"/>
              <a:t>Обвързана подкрепа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19086"/>
            <a:ext cx="8098972" cy="3686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5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56" y="524248"/>
            <a:ext cx="5802762" cy="778098"/>
          </a:xfrm>
        </p:spPr>
        <p:txBody>
          <a:bodyPr/>
          <a:lstStyle/>
          <a:p>
            <a:r>
              <a:rPr lang="bg-BG" dirty="0" smtClean="0"/>
              <a:t>Обвързана подкрепа</a:t>
            </a:r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1" y="2182939"/>
            <a:ext cx="8633759" cy="274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2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56" y="524248"/>
            <a:ext cx="5802762" cy="778098"/>
          </a:xfrm>
        </p:spPr>
        <p:txBody>
          <a:bodyPr/>
          <a:lstStyle/>
          <a:p>
            <a:r>
              <a:rPr lang="bg-BG" dirty="0" smtClean="0"/>
              <a:t>Обвързана подкрепа</a:t>
            </a:r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" y="1899736"/>
            <a:ext cx="8606970" cy="3933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1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8786"/>
              </p:ext>
            </p:extLst>
          </p:nvPr>
        </p:nvGraphicFramePr>
        <p:xfrm>
          <a:off x="457644" y="1981019"/>
          <a:ext cx="8538914" cy="252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6586"/>
                <a:gridCol w="1399700"/>
                <a:gridCol w="1552628"/>
              </a:tblGrid>
              <a:tr h="74636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Схема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u="none" strike="noStrike" dirty="0">
                          <a:effectLst/>
                        </a:rPr>
                        <a:t>Бюджет, лв.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Размер на </a:t>
                      </a:r>
                      <a:r>
                        <a:rPr lang="ru-RU" sz="1600" b="1" u="none" strike="noStrike" dirty="0" err="1">
                          <a:effectLst/>
                        </a:rPr>
                        <a:t>подпомагане</a:t>
                      </a:r>
                      <a:r>
                        <a:rPr lang="ru-RU" sz="1600" b="1" u="none" strike="noStrike" dirty="0">
                          <a:effectLst/>
                        </a:rPr>
                        <a:t>, </a:t>
                      </a:r>
                      <a:r>
                        <a:rPr lang="ru-RU" sz="1600" b="1" u="none" strike="noStrike" dirty="0" err="1">
                          <a:effectLst/>
                        </a:rPr>
                        <a:t>лв</a:t>
                      </a:r>
                      <a:r>
                        <a:rPr lang="ru-RU" sz="1600" b="1" u="none" strike="noStrike" dirty="0">
                          <a:effectLst/>
                        </a:rPr>
                        <a:t>./ха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9107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</a:rPr>
                        <a:t>Схема за единно плащане на площ (СЕПП)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597 903 706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 smtClean="0">
                          <a:effectLst/>
                        </a:rPr>
                        <a:t>162.0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2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9107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</a:rPr>
                        <a:t>Схема за преразпределително плащане (СПП)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109 362 469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148.60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9107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>
                          <a:effectLst/>
                        </a:rPr>
                        <a:t>Зелени директни плащания (ЗДП)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464 058 533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125.75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9107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</a:rPr>
                        <a:t>Схема за млади земеделски стопани (МЗС)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7 269 709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40.50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0772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</a:rPr>
                        <a:t>Схема за обвързано подпомагане за протеинови култури (СПК)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30 937 671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</a:rPr>
                        <a:t>281.00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449129" y="398314"/>
            <a:ext cx="7547429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bg-BG" alt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Кампания 2015: Схеми </a:t>
            </a:r>
            <a:r>
              <a:rPr lang="bg-BG" alt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bg-BG" alt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площ – бюджет и (индикативни) ставки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93485" y="5472793"/>
            <a:ext cx="5489302" cy="100881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700" dirty="0" smtClean="0"/>
              <a:t>Предстоят плащания през м.</a:t>
            </a:r>
            <a:r>
              <a:rPr lang="en-US" sz="1700" dirty="0" smtClean="0"/>
              <a:t> </a:t>
            </a:r>
            <a:r>
              <a:rPr lang="bg-BG" sz="1700" dirty="0" smtClean="0"/>
              <a:t>март (протеинови култури), април (СПП и зелени плащания), май-юни (млади ЗС)</a:t>
            </a:r>
            <a:endParaRPr lang="bg-BG" sz="1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15644"/>
            <a:ext cx="2840382" cy="16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12685" y="389586"/>
            <a:ext cx="7091625" cy="850106"/>
          </a:xfrm>
          <a:prstGeom prst="rect">
            <a:avLst/>
          </a:prstGeom>
          <a:solidFill>
            <a:srgbClr val="A8EAB5"/>
          </a:solidFill>
          <a:ln>
            <a:solidFill>
              <a:srgbClr val="3BFF9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 smtClean="0">
                <a:solidFill>
                  <a:schemeClr val="tx1"/>
                </a:solidFill>
                <a:latin typeface="+mj-lt"/>
              </a:rPr>
              <a:t>Зелени плащания: ЕНП 2015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88340"/>
              </p:ext>
            </p:extLst>
          </p:nvPr>
        </p:nvGraphicFramePr>
        <p:xfrm>
          <a:off x="237570" y="1585822"/>
          <a:ext cx="8784974" cy="47873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46800"/>
                <a:gridCol w="777735"/>
                <a:gridCol w="720080"/>
                <a:gridCol w="720080"/>
                <a:gridCol w="576064"/>
                <a:gridCol w="720080"/>
                <a:gridCol w="637969"/>
                <a:gridCol w="586166"/>
              </a:tblGrid>
              <a:tr h="4512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ЕНП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Коеф</a:t>
                      </a:r>
                      <a:r>
                        <a:rPr lang="bg-BG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преобразуване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Тегловен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коеф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коеф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Парцели, бр.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бр.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Площ, ха</a:t>
                      </a:r>
                      <a:endParaRPr lang="bg-BG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</a:tr>
              <a:tr h="27077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Угари (за 1 кв.м.)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кв.м.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72 935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72 935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17 551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164 216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DFCD4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Тераси (за 1 м.)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кв.м.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Елементи на ландшафта:</a:t>
                      </a:r>
                      <a:endParaRPr lang="bg-BG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Жив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плет/залесена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ивица (за 1 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Изолирани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дървета (за 1 дърво)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Редици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дървета (за 1 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дървета (за 1 кв.м.)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Синори (за 1 м.)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Езера (за 1 кв.м.)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Канали и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открити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водни течения (за 1 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Буферни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ивици (за 1 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кв.м.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43839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Ивици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допустими площи на границата между </a:t>
                      </a:r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обработваеми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земи и гори без производство (за 1 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кв.м.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DCD7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кратък цикъл на ротация (за 1 кв.м.)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кв.м.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Площи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междинни култури или зелено покритие (за 1 кв.м.)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кв.м.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Площи с азотфиксиращи култури (за 1 кв.м.)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 </a:t>
                      </a:r>
                      <a:r>
                        <a:rPr lang="bg-BG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55 368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55 368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19 730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89 786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F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42421"/>
              </p:ext>
            </p:extLst>
          </p:nvPr>
        </p:nvGraphicFramePr>
        <p:xfrm>
          <a:off x="320316" y="2414553"/>
          <a:ext cx="8640960" cy="2300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/>
                <a:gridCol w="1268086"/>
                <a:gridCol w="1418185"/>
                <a:gridCol w="1418185"/>
              </a:tblGrid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  <a:endParaRPr lang="bg-BG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Бюджет, </a:t>
                      </a:r>
                      <a:endParaRPr lang="bg-BG" sz="1600" b="1" u="none" strike="noStrike" noProof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bg-BG" sz="1600" b="1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600" b="1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bg-BG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Индикативно</a:t>
                      </a:r>
                      <a:r>
                        <a:rPr lang="bg-BG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подпомагане - нотификация до ЕК, лв./ха</a:t>
                      </a:r>
                      <a:endParaRPr lang="bg-BG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Индикативно </a:t>
                      </a:r>
                      <a:r>
                        <a:rPr lang="bg-BG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подпомагане  -предварителни данни за кампания</a:t>
                      </a:r>
                      <a:r>
                        <a:rPr lang="bg-BG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r>
                        <a:rPr lang="bg-BG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лв./ха</a:t>
                      </a:r>
                      <a:endParaRPr lang="bg-BG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7454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за обвързано подпомагане за плодове (СП)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39 164 447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bg-BG" sz="1600" b="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7454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за обвързано подпомагане за зеленчуци (СЗ)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34 934 214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bg-BG" sz="1600" b="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071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6947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за обвързано подпомагане за зеленчуци - оранжерийно производство (Сзо)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5 182 950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u="none" strike="noStrike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bg-BG" sz="1600" b="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bg-BG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04736" y="406399"/>
            <a:ext cx="7336064" cy="1102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bg-BG" alt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Обвързана </a:t>
            </a:r>
            <a:r>
              <a:rPr lang="bg-BG" altLang="bg-B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подкрепа за  </a:t>
            </a:r>
            <a:r>
              <a:rPr lang="bg-BG" alt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плодове и </a:t>
            </a:r>
            <a:r>
              <a:rPr lang="bg-BG" altLang="bg-B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зеленчуци през 2015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7242" y="5104234"/>
            <a:ext cx="6987108" cy="763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bg-BG" sz="1600" dirty="0" smtClean="0"/>
              <a:t>През м.</a:t>
            </a:r>
            <a:r>
              <a:rPr lang="en-US" sz="1600" dirty="0" smtClean="0"/>
              <a:t> </a:t>
            </a:r>
            <a:r>
              <a:rPr lang="bg-BG" sz="1600" dirty="0" smtClean="0"/>
              <a:t>януари изтече срокът за подаване на документи за доказване на минимални добиви по схемите за плодове и зеленчуци</a:t>
            </a:r>
            <a:endParaRPr lang="bg-BG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168213" y="6019694"/>
            <a:ext cx="3554873" cy="5600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700" dirty="0" smtClean="0"/>
              <a:t>Прогнозен срок за плащане: март 2016</a:t>
            </a:r>
            <a:endParaRPr lang="bg-BG" sz="1700" dirty="0"/>
          </a:p>
        </p:txBody>
      </p:sp>
    </p:spTree>
    <p:extLst>
      <p:ext uri="{BB962C8B-B14F-4D97-AF65-F5344CB8AC3E}">
        <p14:creationId xmlns:p14="http://schemas.microsoft.com/office/powerpoint/2010/main" val="3171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59538"/>
              </p:ext>
            </p:extLst>
          </p:nvPr>
        </p:nvGraphicFramePr>
        <p:xfrm>
          <a:off x="223055" y="2237240"/>
          <a:ext cx="8784976" cy="3609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/>
                <a:gridCol w="1080120"/>
                <a:gridCol w="1224136"/>
                <a:gridCol w="1296144"/>
              </a:tblGrid>
              <a:tr h="775916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i="1" u="none" strike="noStrike" dirty="0">
                          <a:effectLst/>
                        </a:rPr>
                        <a:t>Схема</a:t>
                      </a:r>
                      <a:endParaRPr lang="bg-BG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i="1" u="none" strike="noStrike" dirty="0" smtClean="0">
                          <a:effectLst/>
                        </a:rPr>
                        <a:t>Изплатени средства, </a:t>
                      </a:r>
                    </a:p>
                    <a:p>
                      <a:pPr algn="ctr" fontAlgn="b"/>
                      <a:r>
                        <a:rPr lang="bg-BG" sz="1400" i="1" u="none" strike="noStrike" dirty="0" smtClean="0">
                          <a:effectLst/>
                        </a:rPr>
                        <a:t>лв</a:t>
                      </a:r>
                      <a:r>
                        <a:rPr lang="bg-BG" sz="1400" i="1" u="none" strike="noStrike" dirty="0">
                          <a:effectLst/>
                        </a:rPr>
                        <a:t>.</a:t>
                      </a:r>
                      <a:endParaRPr lang="bg-BG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i="1" u="none" strike="noStrike" dirty="0">
                          <a:effectLst/>
                        </a:rPr>
                        <a:t>Индикативна ставка, лв./глава</a:t>
                      </a:r>
                      <a:endParaRPr lang="bg-BG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</a:rPr>
                        <a:t>Ставка за кампания 2015, </a:t>
                      </a:r>
                      <a:r>
                        <a:rPr lang="ru-RU" sz="1400" i="1" u="none" strike="noStrike" dirty="0" err="1">
                          <a:effectLst/>
                        </a:rPr>
                        <a:t>лв</a:t>
                      </a:r>
                      <a:r>
                        <a:rPr lang="ru-RU" sz="1400" i="1" u="none" strike="noStrike" dirty="0">
                          <a:effectLst/>
                        </a:rPr>
                        <a:t>./глава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Схема 1 за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млечни крави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45 67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</a:t>
                      </a:r>
                      <a:endParaRPr lang="bg-BG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240.00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257.00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Схема 2 за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месодайни крави и юници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24 375 518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220.00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252.00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Схема 3 за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млечни крави и месодайни крави под селекционен контрол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22 303 964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387.00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378.00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Схема 4 за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овце-майки и кози-майки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609 721</a:t>
                      </a:r>
                      <a:endParaRPr lang="bg-BG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45.00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90.00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Схема 5 за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овце-майки и кози-майки под селекционен контрол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12 488 382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61.00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68.00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Схема 6  за обвързано подпомагане за биволи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5 212 948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420.00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>
                          <a:effectLst/>
                        </a:rPr>
                        <a:t>509.00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3097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noProof="0" dirty="0" smtClean="0">
                          <a:effectLst/>
                        </a:rPr>
                        <a:t>Общо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bg-BG" sz="1400" u="none" strike="noStrike" noProof="0" dirty="0" smtClean="0">
                          <a:effectLst/>
                        </a:rPr>
                        <a:t>обвързано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подпомагане за животни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118 66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bg-BG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  <a:endParaRPr lang="bg-BG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799770" y="375636"/>
            <a:ext cx="6772311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 smtClean="0">
                <a:solidFill>
                  <a:schemeClr val="tx1"/>
                </a:solidFill>
                <a:latin typeface="+mj-lt"/>
              </a:rPr>
              <a:t>Схеми за обвързана подкрепа за животни през 2015 г.</a:t>
            </a:r>
            <a:endParaRPr lang="bg-BG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6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5088" y="1614804"/>
            <a:ext cx="8208912" cy="5112568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Пропуск при отбелязването на схеми или отбелязване на грешни схеми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err="1">
                <a:solidFill>
                  <a:schemeClr val="accent4">
                    <a:lumMod val="75000"/>
                  </a:schemeClr>
                </a:solidFill>
              </a:rPr>
              <a:t>Неотбелязване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</a:rPr>
              <a:t> на схемите за обвързана подкрепа за плодове и зеленчуци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err="1">
                <a:solidFill>
                  <a:schemeClr val="accent4">
                    <a:lumMod val="75000"/>
                  </a:schemeClr>
                </a:solidFill>
              </a:rPr>
              <a:t>Незаявяване</a:t>
            </a:r>
            <a:r>
              <a:rPr lang="bg-BG" dirty="0">
                <a:solidFill>
                  <a:schemeClr val="accent4">
                    <a:lumMod val="75000"/>
                  </a:schemeClr>
                </a:solidFill>
              </a:rPr>
              <a:t> едновременно на ПНДЖ3 и обвързана подкрепа за овце майки и кози майки под селекционен контрол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dirty="0" err="1" smtClean="0">
                <a:solidFill>
                  <a:schemeClr val="accent4">
                    <a:lumMod val="75000"/>
                  </a:schemeClr>
                </a:solidFill>
              </a:rPr>
              <a:t>Незаявяване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 на биволи по схемата за обвързана подкрепа, въпреки че са заявени по АЕМ</a:t>
            </a:r>
          </a:p>
          <a:p>
            <a:r>
              <a:rPr lang="bg-BG" dirty="0" err="1" smtClean="0">
                <a:solidFill>
                  <a:schemeClr val="accent4">
                    <a:lumMod val="75000"/>
                  </a:schemeClr>
                </a:solidFill>
              </a:rPr>
              <a:t>Неприключване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 на заявленията</a:t>
            </a:r>
          </a:p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Подаване на заявления преди актуализиране на всички данни във външните регистри към ИСАК</a:t>
            </a:r>
          </a:p>
          <a:p>
            <a:r>
              <a:rPr lang="bg-BG" dirty="0" err="1" smtClean="0">
                <a:solidFill>
                  <a:schemeClr val="accent4">
                    <a:lumMod val="75000"/>
                  </a:schemeClr>
                </a:solidFill>
              </a:rPr>
              <a:t>Неотчитане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 на посочените в заявлението резултати от автоматичните проверки в ИСАК</a:t>
            </a:r>
          </a:p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Липса на схеми за конкретни парцели</a:t>
            </a:r>
          </a:p>
          <a:p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Заявяване на един парцел по няколко схеми, въпреки, че не отговаря на изисквания за всички тях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12685" y="290285"/>
            <a:ext cx="7121737" cy="109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 smtClean="0">
                <a:solidFill>
                  <a:schemeClr val="tx1"/>
                </a:solidFill>
                <a:latin typeface="+mj-lt"/>
              </a:rPr>
              <a:t>Кампания 2015: най-чести пропуски и грешки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5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Ще говорим за: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dirty="0" smtClean="0"/>
              <a:t>2015 г. - първата година от новата ОСП</a:t>
            </a:r>
          </a:p>
          <a:p>
            <a:r>
              <a:rPr lang="bg-BG" sz="2400" dirty="0" smtClean="0"/>
              <a:t>Поглед към прилагането на ОСП в другите държави членки</a:t>
            </a:r>
          </a:p>
          <a:p>
            <a:r>
              <a:rPr lang="bg-BG" sz="2400" dirty="0"/>
              <a:t>Кампания </a:t>
            </a:r>
            <a:r>
              <a:rPr lang="bg-BG" sz="2400" dirty="0" smtClean="0"/>
              <a:t>2015 – резултати, уроци</a:t>
            </a:r>
          </a:p>
          <a:p>
            <a:r>
              <a:rPr lang="bg-BG" sz="2400" dirty="0" smtClean="0"/>
              <a:t>Кампания 2016 – какво да очакваме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63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6629" y="1746605"/>
            <a:ext cx="7876480" cy="4813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altLang="bg-BG" u="sng" dirty="0" smtClean="0">
                <a:solidFill>
                  <a:schemeClr val="accent1">
                    <a:lumMod val="75000"/>
                  </a:schemeClr>
                </a:solidFill>
              </a:rPr>
              <a:t>Срокове:</a:t>
            </a:r>
            <a:r>
              <a:rPr lang="bg-BG" altLang="bg-B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bg-BG" dirty="0"/>
              <a:t>1 март – 16 май 2016 г</a:t>
            </a:r>
            <a:r>
              <a:rPr lang="bg-BG" altLang="bg-BG" dirty="0" smtClean="0"/>
              <a:t>., до </a:t>
            </a:r>
            <a:r>
              <a:rPr lang="bg-BG" altLang="bg-BG" dirty="0" smtClean="0"/>
              <a:t>10 </a:t>
            </a:r>
            <a:r>
              <a:rPr lang="bg-BG" altLang="bg-BG" dirty="0" smtClean="0"/>
              <a:t>юни със санкция за закъснение</a:t>
            </a:r>
          </a:p>
          <a:p>
            <a:pPr marL="0" indent="0">
              <a:buNone/>
            </a:pPr>
            <a:r>
              <a:rPr lang="bg-BG" altLang="bg-BG" u="sng" dirty="0" smtClean="0">
                <a:solidFill>
                  <a:schemeClr val="accent1">
                    <a:lumMod val="75000"/>
                  </a:schemeClr>
                </a:solidFill>
              </a:rPr>
              <a:t>Правни основания:</a:t>
            </a:r>
            <a:r>
              <a:rPr lang="bg-BG" altLang="bg-B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bg-BG" dirty="0"/>
              <a:t>задължителна регистрация до 15 февруари, съгласно ЗПЗП</a:t>
            </a:r>
          </a:p>
          <a:p>
            <a:pPr marL="0" indent="0">
              <a:buNone/>
            </a:pPr>
            <a:r>
              <a:rPr lang="bg-BG" altLang="bg-BG" u="sng" dirty="0" smtClean="0">
                <a:solidFill>
                  <a:schemeClr val="accent1">
                    <a:lumMod val="75000"/>
                  </a:schemeClr>
                </a:solidFill>
              </a:rPr>
              <a:t>Схеми </a:t>
            </a:r>
            <a:r>
              <a:rPr lang="bg-BG" altLang="bg-BG" u="sng" dirty="0">
                <a:solidFill>
                  <a:schemeClr val="accent1">
                    <a:lumMod val="75000"/>
                  </a:schemeClr>
                </a:solidFill>
              </a:rPr>
              <a:t>на площ </a:t>
            </a:r>
          </a:p>
          <a:p>
            <a:r>
              <a:rPr lang="bg-BG" dirty="0" smtClean="0"/>
              <a:t>Запазване на схемите и условията за допустимост</a:t>
            </a:r>
          </a:p>
          <a:p>
            <a:r>
              <a:rPr lang="bg-BG" dirty="0" smtClean="0"/>
              <a:t>Работи се върху уточнения по някои детайли: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4">
                    <a:lumMod val="75000"/>
                  </a:schemeClr>
                </a:solidFill>
              </a:rPr>
              <a:t>сроковете относно междинните култури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4">
                    <a:lumMod val="75000"/>
                  </a:schemeClr>
                </a:solidFill>
              </a:rPr>
              <a:t>период, в който трябва да бъдат издадени документите по обвързана подкрепа за плодове и зеленчуци (1 февруари – 31 януари)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sz="1800" dirty="0" smtClean="0">
                <a:solidFill>
                  <a:schemeClr val="accent4">
                    <a:lumMod val="75000"/>
                  </a:schemeClr>
                </a:solidFill>
              </a:rPr>
              <a:t>видове проверки за целите на изкуствено създаване на условия за подпомагане по СЕПП, СПП, намаление на плащанията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785258" y="521904"/>
            <a:ext cx="6599222" cy="827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 smtClean="0">
                <a:solidFill>
                  <a:schemeClr val="tx1"/>
                </a:solidFill>
                <a:latin typeface="+mj-lt"/>
              </a:rPr>
              <a:t>Кампания 2016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9797" y="1698172"/>
            <a:ext cx="6270171" cy="4920343"/>
          </a:xfrm>
        </p:spPr>
        <p:txBody>
          <a:bodyPr>
            <a:noAutofit/>
          </a:bodyPr>
          <a:lstStyle/>
          <a:p>
            <a:r>
              <a:rPr lang="bg-BG" sz="21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Предназначението да не се променя</a:t>
            </a:r>
            <a:r>
              <a:rPr lang="bg-BG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100" dirty="0" smtClean="0">
                <a:solidFill>
                  <a:schemeClr val="accent6">
                    <a:lumMod val="75000"/>
                  </a:schemeClr>
                </a:solidFill>
              </a:rPr>
              <a:t>през периода на прилагане на схемите – животните стават недопустими!</a:t>
            </a:r>
          </a:p>
          <a:p>
            <a:pPr lvl="0"/>
            <a:r>
              <a:rPr lang="bg-BG" sz="2100" dirty="0" smtClean="0"/>
              <a:t>Данните </a:t>
            </a:r>
            <a:r>
              <a:rPr lang="bg-BG" sz="2100" dirty="0"/>
              <a:t>за животните в регистъра на </a:t>
            </a:r>
            <a:r>
              <a:rPr lang="bg-BG" sz="2100" dirty="0" smtClean="0"/>
              <a:t>БАБХ трябва да се поддържат </a:t>
            </a:r>
            <a:r>
              <a:rPr lang="bg-BG" sz="2100" dirty="0"/>
              <a:t>винаги в </a:t>
            </a:r>
            <a:r>
              <a:rPr lang="bg-BG" sz="2100" i="1" dirty="0"/>
              <a:t>актуално </a:t>
            </a:r>
            <a:r>
              <a:rPr lang="bg-BG" sz="2100" i="1" dirty="0" smtClean="0"/>
              <a:t>състояние</a:t>
            </a:r>
            <a:r>
              <a:rPr lang="bg-BG" sz="2100" dirty="0" smtClean="0"/>
              <a:t>, </a:t>
            </a:r>
            <a:r>
              <a:rPr lang="bg-BG" sz="2100" dirty="0"/>
              <a:t>както и животните да бъдат </a:t>
            </a:r>
            <a:r>
              <a:rPr lang="bg-BG" sz="2100" u="sng" dirty="0"/>
              <a:t>коректно идентифицирани</a:t>
            </a:r>
            <a:r>
              <a:rPr lang="bg-BG" sz="2100" dirty="0"/>
              <a:t>.</a:t>
            </a:r>
          </a:p>
          <a:p>
            <a:r>
              <a:rPr lang="bg-BG" sz="2100" dirty="0" smtClean="0">
                <a:solidFill>
                  <a:srgbClr val="002060"/>
                </a:solidFill>
              </a:rPr>
              <a:t>Животните </a:t>
            </a:r>
            <a:r>
              <a:rPr lang="bg-BG" sz="2100" dirty="0">
                <a:solidFill>
                  <a:srgbClr val="002060"/>
                </a:solidFill>
              </a:rPr>
              <a:t>под селекционен контрол </a:t>
            </a:r>
          </a:p>
          <a:p>
            <a:pPr lvl="1"/>
            <a:r>
              <a:rPr lang="bg-BG" sz="2100" dirty="0" smtClean="0">
                <a:solidFill>
                  <a:srgbClr val="002060"/>
                </a:solidFill>
              </a:rPr>
              <a:t>трябва </a:t>
            </a:r>
            <a:r>
              <a:rPr lang="bg-BG" sz="2100" dirty="0">
                <a:solidFill>
                  <a:srgbClr val="002060"/>
                </a:solidFill>
              </a:rPr>
              <a:t>да бъдат отбелязани като </a:t>
            </a:r>
            <a:r>
              <a:rPr lang="bg-BG" sz="2100" dirty="0" smtClean="0">
                <a:solidFill>
                  <a:srgbClr val="002060"/>
                </a:solidFill>
              </a:rPr>
              <a:t>такива</a:t>
            </a:r>
          </a:p>
          <a:p>
            <a:pPr lvl="1"/>
            <a:r>
              <a:rPr lang="bg-BG" sz="2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трябва да </a:t>
            </a:r>
            <a:r>
              <a:rPr lang="bg-BG" sz="2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имат зоотехнически сертификат</a:t>
            </a:r>
            <a:r>
              <a:rPr lang="bg-BG" sz="2100" dirty="0">
                <a:solidFill>
                  <a:srgbClr val="FF0000"/>
                </a:solidFill>
              </a:rPr>
              <a:t>, </a:t>
            </a:r>
            <a:r>
              <a:rPr lang="bg-BG" sz="2100" dirty="0">
                <a:solidFill>
                  <a:srgbClr val="002060"/>
                </a:solidFill>
              </a:rPr>
              <a:t>който ще се проверява при проверките на място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82057" y="194170"/>
            <a:ext cx="7438572" cy="1108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>
                <a:solidFill>
                  <a:schemeClr val="tx1"/>
                </a:solidFill>
                <a:latin typeface="+mj-lt"/>
              </a:rPr>
              <a:t>Кампания 2016: Обвързана подкрепа за животни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39" y="4331005"/>
            <a:ext cx="2016224" cy="1512168"/>
          </a:xfrm>
          <a:prstGeom prst="rect">
            <a:avLst/>
          </a:prstGeom>
        </p:spPr>
      </p:pic>
      <p:pic>
        <p:nvPicPr>
          <p:cNvPr id="1027" name="Picture 3" descr="C:\Users\Snezhana\Desktop\sheep&amp;g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73" y="1960529"/>
            <a:ext cx="2206356" cy="14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3628" y="5042720"/>
            <a:ext cx="8026004" cy="14398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bg-BG" altLang="en-US" sz="2600" dirty="0" smtClean="0"/>
              <a:t>Изискванията се прилагат за селскостопанската дейност на стопанина и земеделската площ на стопанството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1466" y="580148"/>
            <a:ext cx="6744041" cy="646331"/>
          </a:xfrm>
          <a:prstGeom prst="rect">
            <a:avLst/>
          </a:prstGeom>
          <a:solidFill>
            <a:srgbClr val="D0AA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3600" dirty="0">
                <a:latin typeface="+mj-lt"/>
              </a:rPr>
              <a:t>Кръстосано съответствие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3487" y="2551124"/>
            <a:ext cx="3846145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600" dirty="0" smtClean="0">
                <a:solidFill>
                  <a:srgbClr val="000000"/>
                </a:solidFill>
                <a:latin typeface="+mj-lt"/>
              </a:rPr>
              <a:t>Законоустановени </a:t>
            </a:r>
            <a:r>
              <a:rPr lang="bg-BG" altLang="bg-BG" sz="2600" dirty="0">
                <a:solidFill>
                  <a:srgbClr val="000000"/>
                </a:solidFill>
                <a:latin typeface="+mj-lt"/>
              </a:rPr>
              <a:t>изисквания за управление </a:t>
            </a:r>
            <a:endParaRPr lang="en-US" altLang="bg-BG" sz="2600" dirty="0">
              <a:solidFill>
                <a:srgbClr val="000000"/>
              </a:solidFill>
              <a:latin typeface="+mj-lt"/>
            </a:endParaRPr>
          </a:p>
          <a:p>
            <a:pPr algn="ctr" eaLnBrk="1" hangingPunct="1"/>
            <a:r>
              <a:rPr lang="bg-BG" altLang="bg-BG" sz="2600" dirty="0">
                <a:solidFill>
                  <a:srgbClr val="000000"/>
                </a:solidFill>
                <a:latin typeface="+mj-lt"/>
              </a:rPr>
              <a:t>(ЗИУ)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628" y="2551124"/>
            <a:ext cx="3615609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600" dirty="0">
                <a:solidFill>
                  <a:srgbClr val="000000"/>
                </a:solidFill>
                <a:latin typeface="+mj-lt"/>
              </a:rPr>
              <a:t>Добро земеделско и екологично състояние </a:t>
            </a:r>
            <a:endParaRPr lang="en-US" altLang="bg-BG" sz="2600" dirty="0" smtClean="0">
              <a:solidFill>
                <a:srgbClr val="000000"/>
              </a:solidFill>
              <a:latin typeface="+mj-lt"/>
            </a:endParaRPr>
          </a:p>
          <a:p>
            <a:pPr algn="ctr" eaLnBrk="1" hangingPunct="1"/>
            <a:r>
              <a:rPr lang="bg-BG" altLang="bg-BG" sz="26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bg-BG" altLang="bg-BG" sz="2600" dirty="0">
                <a:solidFill>
                  <a:srgbClr val="000000"/>
                </a:solidFill>
                <a:latin typeface="+mj-lt"/>
              </a:rPr>
              <a:t>ДЗЕС)</a:t>
            </a:r>
          </a:p>
        </p:txBody>
      </p:sp>
      <p:sp>
        <p:nvSpPr>
          <p:cNvPr id="8" name="Down Arrow 7"/>
          <p:cNvSpPr/>
          <p:nvPr/>
        </p:nvSpPr>
        <p:spPr>
          <a:xfrm rot="2478285">
            <a:off x="3593999" y="1337500"/>
            <a:ext cx="349250" cy="1259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bg-BG" altLang="bg-BG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9794109">
            <a:off x="5439929" y="1376085"/>
            <a:ext cx="305187" cy="1177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bg-BG" altLang="bg-BG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54629" y="419742"/>
            <a:ext cx="6959870" cy="854968"/>
          </a:xfr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bg-BG" altLang="en-US" sz="3600" dirty="0"/>
              <a:t>Кръстосано съответствие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54629" y="1727200"/>
            <a:ext cx="7343910" cy="4899181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en-US" sz="2000" dirty="0"/>
              <a:t>Правила в следните области:</a:t>
            </a:r>
            <a:endParaRPr lang="en-US" altLang="en-US" sz="20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en-US" sz="20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altLang="en-US" sz="2000" dirty="0"/>
              <a:t>Околна среда, изменение на климата, добро земеделско състояние на земята;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altLang="en-US" sz="2000" dirty="0"/>
              <a:t>Обществено здраве, здраве на животните и на растенията;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altLang="en-US" sz="2000" dirty="0"/>
              <a:t>Хуманно отношение към животните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bg-BG" altLang="en-US" sz="2000" dirty="0"/>
              <a:t>За улеснение на земеделските стопани в България, МЗХ изготви ръководство и методика за прилагане на кръстосаното съответствие. </a:t>
            </a:r>
            <a:endParaRPr lang="en-US" altLang="en-US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bg-BG" altLang="en-US" sz="2000" dirty="0" smtClean="0"/>
              <a:t>Документите </a:t>
            </a:r>
            <a:r>
              <a:rPr lang="bg-BG" altLang="en-US" sz="2000" dirty="0"/>
              <a:t>са публикувани на интернет страницата на МЗХ в рубрика „Кръстосано съответствие”</a:t>
            </a:r>
          </a:p>
        </p:txBody>
      </p:sp>
    </p:spTree>
    <p:extLst>
      <p:ext uri="{BB962C8B-B14F-4D97-AF65-F5344CB8AC3E}">
        <p14:creationId xmlns:p14="http://schemas.microsoft.com/office/powerpoint/2010/main" val="6878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0457" y="500743"/>
            <a:ext cx="7516440" cy="838200"/>
          </a:xfrm>
          <a:solidFill>
            <a:srgbClr val="E9DCD7"/>
          </a:solidFill>
          <a:extLst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3600" dirty="0"/>
              <a:t>Неспазване на изискванията за КС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409576" y="1758865"/>
            <a:ext cx="7587321" cy="469999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bg-BG" altLang="en-US" sz="2800" dirty="0" smtClean="0">
                <a:latin typeface="+mj-lt"/>
              </a:rPr>
              <a:t>два типа неспазване – по небрежност и умишлено</a:t>
            </a:r>
          </a:p>
          <a:p>
            <a:pPr eaLnBrk="1" hangingPunct="1"/>
            <a:r>
              <a:rPr lang="bg-BG" altLang="en-US" sz="2800" u="sng" dirty="0" smtClean="0">
                <a:latin typeface="+mj-lt"/>
              </a:rPr>
              <a:t>при небрежност</a:t>
            </a:r>
            <a:r>
              <a:rPr lang="bg-BG" altLang="en-US" sz="2800" dirty="0" smtClean="0">
                <a:latin typeface="+mj-lt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bg-BG" altLang="en-US" sz="2800" dirty="0" smtClean="0">
                <a:latin typeface="+mj-lt"/>
              </a:rPr>
              <a:t>намаление на подпомагането с 1%, 3% или 5%, в зависимост от тежестта на неспазването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bg-BG" altLang="en-US" sz="2800" dirty="0" smtClean="0">
                <a:latin typeface="+mj-lt"/>
              </a:rPr>
              <a:t>втора поредна година – намаление до 15%</a:t>
            </a:r>
          </a:p>
          <a:p>
            <a:pPr eaLnBrk="1" hangingPunct="1"/>
            <a:r>
              <a:rPr lang="bg-BG" altLang="en-US" sz="2800" u="sng" dirty="0" smtClean="0">
                <a:latin typeface="+mj-lt"/>
              </a:rPr>
              <a:t>при умишлено неспазване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bg-BG" altLang="en-US" sz="2800" dirty="0" smtClean="0">
                <a:latin typeface="+mj-lt"/>
              </a:rPr>
              <a:t>намаление от 15% до 100% от субсидията</a:t>
            </a:r>
          </a:p>
          <a:p>
            <a:pPr marL="0" indent="0" eaLnBrk="1" hangingPunct="1">
              <a:buNone/>
            </a:pPr>
            <a:endParaRPr lang="bg-B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2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1"/>
            <a:ext cx="6705600" cy="6766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3400" dirty="0" smtClean="0"/>
              <a:t>След Кампания 2016:</a:t>
            </a:r>
            <a:endParaRPr lang="bg-BG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3" y="1459832"/>
            <a:ext cx="7982857" cy="5301576"/>
          </a:xfrm>
        </p:spPr>
        <p:txBody>
          <a:bodyPr>
            <a:normAutofit/>
          </a:bodyPr>
          <a:lstStyle/>
          <a:p>
            <a:r>
              <a:rPr lang="bg-BG" u="sng" dirty="0" smtClean="0"/>
              <a:t>До 1 август </a:t>
            </a:r>
            <a:r>
              <a:rPr lang="bg-BG" u="sng" dirty="0" smtClean="0"/>
              <a:t>2016:</a:t>
            </a:r>
            <a:r>
              <a:rPr lang="bg-BG" dirty="0" smtClean="0"/>
              <a:t> преразглеждане на националните решения за обвързаната подкрепа</a:t>
            </a:r>
          </a:p>
          <a:p>
            <a:pPr lvl="1"/>
            <a:r>
              <a:rPr lang="bg-BG" sz="1700" dirty="0"/>
              <a:t>п</a:t>
            </a:r>
            <a:r>
              <a:rPr lang="bg-BG" sz="1700" dirty="0" smtClean="0"/>
              <a:t>ри запазване на общия бюджет</a:t>
            </a:r>
          </a:p>
          <a:p>
            <a:pPr lvl="1"/>
            <a:r>
              <a:rPr lang="bg-BG" sz="1700" dirty="0"/>
              <a:t>доказана уязвимост на сектора чрез намаление на животните и/или производството, ако се иска увеличение на бюджета или въвеждането на нова </a:t>
            </a:r>
            <a:r>
              <a:rPr lang="bg-BG" sz="1700" dirty="0" smtClean="0"/>
              <a:t>схема</a:t>
            </a:r>
          </a:p>
          <a:p>
            <a:r>
              <a:rPr lang="bg-BG" u="sng" dirty="0" smtClean="0"/>
              <a:t>До 8 март 2016 г.:</a:t>
            </a:r>
            <a:r>
              <a:rPr lang="bg-BG" dirty="0" smtClean="0"/>
              <a:t> обществено обсъждане от ЕК относно прилагането на зелените изисквания</a:t>
            </a:r>
          </a:p>
          <a:p>
            <a:pPr marL="442913" indent="0">
              <a:buNone/>
            </a:pPr>
            <a:r>
              <a:rPr lang="bg-BG" dirty="0" smtClean="0">
                <a:hlinkClick r:id="rId2"/>
              </a:rPr>
              <a:t>	</a:t>
            </a:r>
            <a:r>
              <a:rPr lang="en-US" u="sng" dirty="0" smtClean="0">
                <a:hlinkClick r:id="rId2"/>
              </a:rPr>
              <a:t>http://ec.europa.eu/agriculture/newsroom/245_en.htm</a:t>
            </a:r>
            <a:endParaRPr lang="bg-BG" dirty="0" smtClean="0"/>
          </a:p>
          <a:p>
            <a:r>
              <a:rPr lang="bg-BG" u="sng" dirty="0" smtClean="0"/>
              <a:t>До </a:t>
            </a:r>
            <a:r>
              <a:rPr lang="en-US" u="sng" dirty="0" smtClean="0"/>
              <a:t>31</a:t>
            </a:r>
            <a:r>
              <a:rPr lang="bg-BG" u="sng" dirty="0" smtClean="0"/>
              <a:t> </a:t>
            </a:r>
            <a:r>
              <a:rPr lang="bg-BG" u="sng" dirty="0" smtClean="0"/>
              <a:t>март 2017 г.: </a:t>
            </a:r>
            <a:r>
              <a:rPr lang="bg-BG" dirty="0" smtClean="0"/>
              <a:t>доклад на ЕК относно оценка на изпълнението на ЕНП</a:t>
            </a:r>
          </a:p>
          <a:p>
            <a:pPr marL="0" indent="0">
              <a:buNone/>
            </a:pPr>
            <a:endParaRPr lang="bg-BG" dirty="0" smtClean="0"/>
          </a:p>
          <a:p>
            <a:pPr>
              <a:spcAft>
                <a:spcPts val="1200"/>
              </a:spcAft>
            </a:pPr>
            <a:r>
              <a:rPr lang="bg-BG" dirty="0" smtClean="0"/>
              <a:t>Междинен преглед на ОСП или обсъждане на политиката след 2020 ??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Втората половина на 2018 г.: Българското председателство на ЕС</a:t>
            </a:r>
            <a:endParaRPr lang="bg-BG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8" y="1774108"/>
            <a:ext cx="8444343" cy="47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91" y="586295"/>
            <a:ext cx="7313240" cy="850106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Допълнителна информация:</a:t>
            </a:r>
            <a:endParaRPr lang="bg-BG" sz="3800" dirty="0"/>
          </a:p>
        </p:txBody>
      </p:sp>
      <p:sp>
        <p:nvSpPr>
          <p:cNvPr id="7" name="Oval 6"/>
          <p:cNvSpPr/>
          <p:nvPr/>
        </p:nvSpPr>
        <p:spPr>
          <a:xfrm>
            <a:off x="6373890" y="4540965"/>
            <a:ext cx="151216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ight Arrow 7"/>
          <p:cNvSpPr/>
          <p:nvPr/>
        </p:nvSpPr>
        <p:spPr>
          <a:xfrm rot="1837796">
            <a:off x="4487417" y="3855304"/>
            <a:ext cx="1628189" cy="29120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19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76" y="634678"/>
            <a:ext cx="803951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800" dirty="0" smtClean="0"/>
              <a:t>Рубрики </a:t>
            </a:r>
            <a:r>
              <a:rPr lang="en-US" sz="3800" dirty="0" smtClean="0"/>
              <a:t>&amp; </a:t>
            </a:r>
            <a:r>
              <a:rPr lang="bg-BG" sz="3800" dirty="0" smtClean="0"/>
              <a:t>Актуална информация</a:t>
            </a:r>
            <a:endParaRPr lang="bg-BG" sz="3800" dirty="0"/>
          </a:p>
        </p:txBody>
      </p:sp>
      <p:sp>
        <p:nvSpPr>
          <p:cNvPr id="7" name="Oval 6"/>
          <p:cNvSpPr/>
          <p:nvPr/>
        </p:nvSpPr>
        <p:spPr>
          <a:xfrm>
            <a:off x="6156176" y="4149080"/>
            <a:ext cx="151216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ight Arrow 7"/>
          <p:cNvSpPr/>
          <p:nvPr/>
        </p:nvSpPr>
        <p:spPr>
          <a:xfrm rot="1837796">
            <a:off x="4172557" y="3400894"/>
            <a:ext cx="1628189" cy="29120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2" y="1484784"/>
            <a:ext cx="8399555" cy="47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5" y="1690238"/>
            <a:ext cx="8380545" cy="47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019" y="595624"/>
            <a:ext cx="3969441" cy="850106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Например:</a:t>
            </a:r>
            <a:endParaRPr lang="bg-BG" sz="3800" dirty="0"/>
          </a:p>
        </p:txBody>
      </p:sp>
      <p:sp>
        <p:nvSpPr>
          <p:cNvPr id="7" name="Oval 6"/>
          <p:cNvSpPr/>
          <p:nvPr/>
        </p:nvSpPr>
        <p:spPr>
          <a:xfrm>
            <a:off x="3428202" y="3029361"/>
            <a:ext cx="232225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3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3"/>
            <a:ext cx="9144000" cy="6851337"/>
          </a:xfrm>
          <a:prstGeom prst="rect">
            <a:avLst/>
          </a:prstGeom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730864" y="6137595"/>
            <a:ext cx="4413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bg-BG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ddpp@mzh.government.bg</a:t>
            </a:r>
            <a:endParaRPr lang="en-GB" altLang="bg-BG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716" y="460648"/>
            <a:ext cx="5590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Благодаря за вниманието!</a:t>
            </a:r>
            <a:endParaRPr lang="en-GB" altLang="bg-BG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841316" y="1634611"/>
            <a:ext cx="6356236" cy="4932071"/>
            <a:chOff x="1512887" y="1222044"/>
            <a:chExt cx="6356236" cy="4932071"/>
          </a:xfrm>
        </p:grpSpPr>
        <p:sp>
          <p:nvSpPr>
            <p:cNvPr id="44" name="Freeform 43"/>
            <p:cNvSpPr/>
            <p:nvPr/>
          </p:nvSpPr>
          <p:spPr>
            <a:xfrm>
              <a:off x="3756860" y="1222044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kern="1200" dirty="0" smtClean="0">
                  <a:solidFill>
                    <a:schemeClr val="tx1"/>
                  </a:solidFill>
                  <a:latin typeface="+mj-lt"/>
                </a:rPr>
                <a:t>СЕПП</a:t>
              </a:r>
              <a:endParaRPr lang="bg-BG" sz="2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06941" y="114375"/>
                  </a:moveTo>
                  <a:arcTo wR="2034413" hR="2034413" stAng="173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5701448" y="4258580"/>
              <a:ext cx="193211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A8EAB5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Зелени плащания 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86067" y="1460054"/>
                  </a:moveTo>
                  <a:arcTo wR="2034413" hR="2034413" stAng="206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5833367" y="2258521"/>
              <a:ext cx="2035756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 err="1" smtClean="0">
                  <a:solidFill>
                    <a:schemeClr val="tx1"/>
                  </a:solidFill>
                </a:rPr>
                <a:t>Преразпре</a:t>
              </a:r>
              <a:r>
                <a:rPr lang="en-US" kern="1200" dirty="0" smtClean="0">
                  <a:solidFill>
                    <a:schemeClr val="tx1"/>
                  </a:solidFill>
                </a:rPr>
                <a:t>-</a:t>
              </a:r>
              <a:r>
                <a:rPr lang="bg-BG" kern="1200" dirty="0" err="1" smtClean="0">
                  <a:solidFill>
                    <a:schemeClr val="tx1"/>
                  </a:solidFill>
                </a:rPr>
                <a:t>делително</a:t>
              </a:r>
              <a:r>
                <a:rPr lang="bg-BG" kern="1200" dirty="0" smtClean="0">
                  <a:solidFill>
                    <a:schemeClr val="tx1"/>
                  </a:solidFill>
                </a:rPr>
                <a:t> плащане </a:t>
              </a:r>
              <a:endParaRPr lang="bg-BG" kern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56187" y="3489541"/>
                  </a:moveTo>
                  <a:arcTo wR="2034413" hR="2034413" stAng="27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3907966" y="5290871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млади ЗС 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61885" y="3954451"/>
                  </a:moveTo>
                  <a:arcTo wR="2034413" hR="2034413" stAng="65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1820641" y="4174551"/>
              <a:ext cx="1852485" cy="1031302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дребни ЗС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2760" y="2608772"/>
                  </a:moveTo>
                  <a:arcTo wR="2034413" hR="2034413" stAng="98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1512887" y="2239251"/>
              <a:ext cx="1961293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Схеми за обвързана подкрепа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12639" y="579285"/>
                  </a:moveTo>
                  <a:arcTo wR="2034413" hR="2034413" stAng="135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94972" y="275800"/>
            <a:ext cx="7480154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Схеми за директна подкрепа 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2015-2020 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г.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1568" y="2918093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≈</a:t>
            </a:r>
            <a:r>
              <a:rPr lang="en-US" dirty="0"/>
              <a:t> </a:t>
            </a:r>
            <a:r>
              <a:rPr lang="bg-BG" dirty="0" smtClean="0"/>
              <a:t>7%</a:t>
            </a:r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8141050" y="4918103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30%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6025959" y="5950394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≈</a:t>
            </a:r>
            <a:r>
              <a:rPr lang="en-US" dirty="0"/>
              <a:t> </a:t>
            </a:r>
            <a:r>
              <a:rPr lang="bg-BG" dirty="0" smtClean="0"/>
              <a:t>0,5%</a:t>
            </a:r>
            <a:endParaRPr lang="bg-BG" dirty="0"/>
          </a:p>
        </p:txBody>
      </p:sp>
      <p:sp>
        <p:nvSpPr>
          <p:cNvPr id="20" name="TextBox 19"/>
          <p:cNvSpPr txBox="1"/>
          <p:nvPr/>
        </p:nvSpPr>
        <p:spPr>
          <a:xfrm>
            <a:off x="737282" y="4927781"/>
            <a:ext cx="119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bg-BG" dirty="0" smtClean="0"/>
              <a:t>до 10%</a:t>
            </a:r>
            <a:endParaRPr lang="bg-BG" dirty="0"/>
          </a:p>
        </p:txBody>
      </p:sp>
      <p:sp>
        <p:nvSpPr>
          <p:cNvPr id="21" name="TextBox 20"/>
          <p:cNvSpPr txBox="1"/>
          <p:nvPr/>
        </p:nvSpPr>
        <p:spPr>
          <a:xfrm>
            <a:off x="708720" y="2898774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13+2%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21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644" y="588208"/>
            <a:ext cx="5780856" cy="750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Нови елементи: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328" y="1583283"/>
            <a:ext cx="5483021" cy="4810844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Проверка за </a:t>
            </a:r>
            <a:r>
              <a:rPr lang="bg-BG" sz="2400" u="sng" dirty="0" smtClean="0"/>
              <a:t>активен фермер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sz="2400" dirty="0"/>
              <a:t>Задължителна </a:t>
            </a:r>
            <a:r>
              <a:rPr lang="bg-BG" sz="2400" u="sng" dirty="0"/>
              <a:t>регистрация като ЗС</a:t>
            </a:r>
            <a:r>
              <a:rPr lang="bg-BG" sz="2400" dirty="0"/>
              <a:t> по Наредба 3/1999. 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sz="2400" dirty="0"/>
              <a:t>Площите се заявяват само при наличие на </a:t>
            </a:r>
            <a:r>
              <a:rPr lang="bg-BG" sz="2400" u="sng" dirty="0"/>
              <a:t>правно основание</a:t>
            </a:r>
            <a:r>
              <a:rPr lang="bg-BG" sz="2400" dirty="0"/>
              <a:t>, регистрирано в ОСЗ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Изпълнение </a:t>
            </a:r>
            <a:r>
              <a:rPr lang="bg-BG" sz="2400" dirty="0" smtClean="0"/>
              <a:t>на </a:t>
            </a:r>
            <a:r>
              <a:rPr lang="bg-BG" sz="2400" u="sng" dirty="0" smtClean="0"/>
              <a:t>зелените изисквания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Добавка за млад земеделски стопанин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/>
              <a:t>Специална схема за дребни земеделски стопани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9" y="4493518"/>
            <a:ext cx="2562226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0" y="185417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9" y="1474073"/>
            <a:ext cx="8505371" cy="12917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3400" dirty="0" smtClean="0"/>
              <a:t>Директни плащания 201</a:t>
            </a:r>
            <a:r>
              <a:rPr lang="en-US" sz="3400" dirty="0" smtClean="0"/>
              <a:t>5</a:t>
            </a:r>
            <a:r>
              <a:rPr lang="bg-BG" sz="3400" dirty="0" smtClean="0"/>
              <a:t>: </a:t>
            </a:r>
            <a:br>
              <a:rPr lang="bg-BG" sz="3400" dirty="0" smtClean="0"/>
            </a:br>
            <a:r>
              <a:rPr lang="bg-BG" sz="3400" dirty="0"/>
              <a:t>Прилагане </a:t>
            </a:r>
            <a:r>
              <a:rPr lang="bg-BG" sz="3400" dirty="0" smtClean="0"/>
              <a:t>в </a:t>
            </a:r>
            <a:r>
              <a:rPr lang="bg-BG" sz="3400" dirty="0"/>
              <a:t>другите държави </a:t>
            </a:r>
            <a:r>
              <a:rPr lang="bg-BG" sz="3400" dirty="0" smtClean="0"/>
              <a:t>членки</a:t>
            </a:r>
            <a:endParaRPr lang="bg-BG" sz="3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7" y="3533931"/>
            <a:ext cx="4173354" cy="3130015"/>
          </a:xfrm>
          <a:prstGeom prst="rect">
            <a:avLst/>
          </a:prstGeom>
        </p:spPr>
      </p:pic>
      <p:pic>
        <p:nvPicPr>
          <p:cNvPr id="5" name="Picture 2" descr="C:\Users\Snezhana\Pictures\Agri&amp;PPT pictures\ЕК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36" y="151844"/>
            <a:ext cx="1935485" cy="16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ACFD901-E5DD-4DE9-9EC4-EEA018D8C6DE}" type="slidenum">
              <a:rPr lang="en-GB" sz="10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429" y="677957"/>
            <a:ext cx="769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rgbClr val="002060"/>
                </a:solidFill>
                <a:latin typeface="+mj-lt"/>
              </a:rPr>
              <a:t>Обобщение на основните решения</a:t>
            </a:r>
            <a:endParaRPr lang="en-GB" sz="32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6522"/>
              </p:ext>
            </p:extLst>
          </p:nvPr>
        </p:nvGraphicFramePr>
        <p:xfrm>
          <a:off x="309094" y="1604737"/>
          <a:ext cx="8712968" cy="454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315602"/>
                <a:gridCol w="291835"/>
                <a:gridCol w="218876"/>
                <a:gridCol w="291835"/>
                <a:gridCol w="218876"/>
                <a:gridCol w="218876"/>
                <a:gridCol w="218876"/>
                <a:gridCol w="218876"/>
                <a:gridCol w="218876"/>
                <a:gridCol w="291835"/>
                <a:gridCol w="291835"/>
                <a:gridCol w="227377"/>
                <a:gridCol w="243582"/>
                <a:gridCol w="221147"/>
                <a:gridCol w="205122"/>
                <a:gridCol w="221147"/>
                <a:gridCol w="243582"/>
                <a:gridCol w="306341"/>
                <a:gridCol w="216024"/>
                <a:gridCol w="216024"/>
                <a:gridCol w="216024"/>
                <a:gridCol w="216024"/>
                <a:gridCol w="288032"/>
                <a:gridCol w="144016"/>
                <a:gridCol w="208355"/>
                <a:gridCol w="179482"/>
                <a:gridCol w="243582"/>
                <a:gridCol w="243582"/>
                <a:gridCol w="493151"/>
              </a:tblGrid>
              <a:tr h="731693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CZ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DK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EE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IE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CY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LV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LT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LU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HU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NL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PL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RO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SK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FI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u="none" strike="noStrike" dirty="0">
                          <a:effectLst/>
                          <a:latin typeface="Calibri" panose="020F0502020204030204" pitchFamily="34" charset="0"/>
                        </a:rPr>
                        <a:t>UK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043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СЕПП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043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Преразпредели-</a:t>
                      </a:r>
                      <a:r>
                        <a:rPr lang="bg-BG" sz="14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телно</a:t>
                      </a:r>
                      <a:r>
                        <a:rPr lang="bg-BG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плащане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043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Неприлагане</a:t>
                      </a:r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 на намаление на плащанията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b="1" u="none" strike="noStrike" dirty="0" smtClean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914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Райони с природни ограничения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043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Обвързана подкрепа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3043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Схема за дребни производители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9094" y="6353336"/>
            <a:ext cx="883490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g-BG" sz="1600" u="sng" dirty="0">
                <a:solidFill>
                  <a:schemeClr val="accent2">
                    <a:lumMod val="75000"/>
                  </a:schemeClr>
                </a:solidFill>
              </a:rPr>
              <a:t>Гъвкавост между </a:t>
            </a:r>
            <a:r>
              <a:rPr lang="bg-BG" sz="1600" u="sng" dirty="0" smtClean="0">
                <a:solidFill>
                  <a:schemeClr val="accent2">
                    <a:lumMod val="75000"/>
                  </a:schemeClr>
                </a:solidFill>
              </a:rPr>
              <a:t>стълбовете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</a:rPr>
              <a:t>млрд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1600" dirty="0" smtClean="0">
                <a:solidFill>
                  <a:schemeClr val="accent2">
                    <a:lumMod val="75000"/>
                  </a:schemeClr>
                </a:solidFill>
              </a:rPr>
              <a:t>евро 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</a:rPr>
              <a:t>се прехвърлят за 6 години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</a:rPr>
              <a:t>от І към ІІ стълб</a:t>
            </a:r>
          </a:p>
        </p:txBody>
      </p:sp>
    </p:spTree>
    <p:extLst>
      <p:ext uri="{BB962C8B-B14F-4D97-AF65-F5344CB8AC3E}">
        <p14:creationId xmlns:p14="http://schemas.microsoft.com/office/powerpoint/2010/main" val="5306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ACFD901-E5DD-4DE9-9EC4-EEA018D8C6DE}" type="slidenum">
              <a:rPr lang="en-GB" sz="10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4849" y="6293087"/>
            <a:ext cx="87088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Дял от тавана за ДП, оставен за базово плащане/СЕПП </a:t>
            </a:r>
            <a:r>
              <a:rPr lang="bg-BG" sz="1800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 ниво ЕС </a:t>
            </a:r>
            <a:r>
              <a:rPr lang="fr-BE" sz="1800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-28</a:t>
            </a:r>
            <a:r>
              <a:rPr lang="fr-BE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през </a:t>
            </a:r>
            <a:r>
              <a:rPr lang="fr-BE" sz="1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2015 = </a:t>
            </a:r>
            <a:r>
              <a:rPr lang="fr-BE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55%</a:t>
            </a:r>
            <a:endParaRPr lang="en-GB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4" y="1479940"/>
            <a:ext cx="8312472" cy="46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2428" y="417658"/>
            <a:ext cx="7921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000" dirty="0">
                <a:solidFill>
                  <a:srgbClr val="002060"/>
                </a:solidFill>
                <a:latin typeface="+mj-lt"/>
              </a:rPr>
              <a:t>Обобщение на основните решения (%)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5314" y="1683657"/>
            <a:ext cx="362858" cy="440571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2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63" y="548850"/>
            <a:ext cx="4905423" cy="722035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Зелени изисквания:</a:t>
            </a:r>
            <a:endParaRPr lang="bg-B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5" y="1603231"/>
            <a:ext cx="8167506" cy="450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6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63" y="548850"/>
            <a:ext cx="4905423" cy="722035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Зелени изисквания:</a:t>
            </a:r>
            <a:endParaRPr lang="bg-B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6" y="1658484"/>
            <a:ext cx="8632624" cy="329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0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1579</Words>
  <Application>Microsoft Office PowerPoint</Application>
  <PresentationFormat>On-screen Show (4:3)</PresentationFormat>
  <Paragraphs>570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Constantia</vt:lpstr>
      <vt:lpstr>Times New Roman</vt:lpstr>
      <vt:lpstr>Verdana</vt:lpstr>
      <vt:lpstr>Wingdings</vt:lpstr>
      <vt:lpstr>Wingdings 2</vt:lpstr>
      <vt:lpstr>Wingdings 3</vt:lpstr>
      <vt:lpstr>Wisp</vt:lpstr>
      <vt:lpstr>PowerPoint Presentation</vt:lpstr>
      <vt:lpstr>Ще говорим за:</vt:lpstr>
      <vt:lpstr>Схеми за директна подкрепа 2015-2020 г.</vt:lpstr>
      <vt:lpstr>Нови елементи:</vt:lpstr>
      <vt:lpstr>Директни плащания 2015:  Прилагане в другите държави членки</vt:lpstr>
      <vt:lpstr>PowerPoint Presentation</vt:lpstr>
      <vt:lpstr>PowerPoint Presentation</vt:lpstr>
      <vt:lpstr>Зелени изисквания:</vt:lpstr>
      <vt:lpstr>Зелени изисквания:</vt:lpstr>
      <vt:lpstr>Зелени изисквания:</vt:lpstr>
      <vt:lpstr>Обвързана подкрепа</vt:lpstr>
      <vt:lpstr>Обвързана подкрепа</vt:lpstr>
      <vt:lpstr>Обвързана подкрепа</vt:lpstr>
      <vt:lpstr>Обвързана подкрепа</vt:lpstr>
      <vt:lpstr>PowerPoint Presentation</vt:lpstr>
      <vt:lpstr>Зелени плащания: ЕНП 2015 </vt:lpstr>
      <vt:lpstr>PowerPoint Presentation</vt:lpstr>
      <vt:lpstr>Схеми за обвързана подкрепа за животни през 2015 г.</vt:lpstr>
      <vt:lpstr>Кампания 2015: най-чести пропуски и грешки</vt:lpstr>
      <vt:lpstr>Кампания 2016</vt:lpstr>
      <vt:lpstr>Кампания 2016: Обвързана подкрепа за животни</vt:lpstr>
      <vt:lpstr>PowerPoint Presentation</vt:lpstr>
      <vt:lpstr>Кръстосано съответствие</vt:lpstr>
      <vt:lpstr>Неспазване на изискванията за КС</vt:lpstr>
      <vt:lpstr>След Кампания 2016:</vt:lpstr>
      <vt:lpstr>Допълнителна информация:</vt:lpstr>
      <vt:lpstr>Рубрики &amp; Актуална информация</vt:lpstr>
      <vt:lpstr>Например: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Snezhana</dc:creator>
  <cp:lastModifiedBy>Snezhana</cp:lastModifiedBy>
  <cp:revision>41</cp:revision>
  <dcterms:created xsi:type="dcterms:W3CDTF">2016-02-06T19:39:44Z</dcterms:created>
  <dcterms:modified xsi:type="dcterms:W3CDTF">2016-02-11T07:20:40Z</dcterms:modified>
</cp:coreProperties>
</file>