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3.xml" ContentType="application/vnd.openxmlformats-officedocument.drawingml.chart+xml"/>
  <Override PartName="/ppt/theme/themeOverride8.xml" ContentType="application/vnd.openxmlformats-officedocument.themeOverride+xml"/>
  <Override PartName="/ppt/charts/chart4.xml" ContentType="application/vnd.openxmlformats-officedocument.drawingml.chart+xml"/>
  <Override PartName="/ppt/theme/themeOverride9.xml" ContentType="application/vnd.openxmlformats-officedocument.themeOverride+xml"/>
  <Override PartName="/ppt/charts/chart5.xml" ContentType="application/vnd.openxmlformats-officedocument.drawingml.chart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charts/chart7.xml" ContentType="application/vnd.openxmlformats-officedocument.drawingml.chart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17"/>
  </p:notesMasterIdLst>
  <p:handoutMasterIdLst>
    <p:handoutMasterId r:id="rId18"/>
  </p:handoutMasterIdLst>
  <p:sldIdLst>
    <p:sldId id="334" r:id="rId2"/>
    <p:sldId id="320" r:id="rId3"/>
    <p:sldId id="348" r:id="rId4"/>
    <p:sldId id="349" r:id="rId5"/>
    <p:sldId id="380" r:id="rId6"/>
    <p:sldId id="362" r:id="rId7"/>
    <p:sldId id="363" r:id="rId8"/>
    <p:sldId id="371" r:id="rId9"/>
    <p:sldId id="373" r:id="rId10"/>
    <p:sldId id="377" r:id="rId11"/>
    <p:sldId id="381" r:id="rId12"/>
    <p:sldId id="352" r:id="rId13"/>
    <p:sldId id="355" r:id="rId14"/>
    <p:sldId id="354" r:id="rId15"/>
    <p:sldId id="335" r:id="rId16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A5C6"/>
    <a:srgbClr val="2E38F6"/>
    <a:srgbClr val="03B5DF"/>
    <a:srgbClr val="FFFFFF"/>
    <a:srgbClr val="FFFFCC"/>
    <a:srgbClr val="FFF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70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olait\Desktop\ALL%202007%20-%202014%20short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kolait\Desktop\ALL%202007%20-%202014%20short.xlsx" TargetMode="External"/><Relationship Id="rId1" Type="http://schemas.openxmlformats.org/officeDocument/2006/relationships/themeOverride" Target="../theme/themeOverride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0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004435720044799E-2"/>
          <c:y val="5.2700944135339441E-2"/>
          <c:w val="0.96889360197949903"/>
          <c:h val="0.81000438206275649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rgbClr val="D3A5C6"/>
              </a:solidFill>
            </c:spPr>
            <c:extLst>
              <c:ext xmlns:c16="http://schemas.microsoft.com/office/drawing/2014/chart" uri="{C3380CC4-5D6E-409C-BE32-E72D297353CC}">
                <c16:uniqueId val="{00000000-37D7-44DE-B2FF-635AFD9D979E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37D7-44DE-B2FF-635AFD9D979E}"/>
              </c:ext>
            </c:extLst>
          </c:dPt>
          <c:dLbls>
            <c:dLbl>
              <c:idx val="3"/>
              <c:layout>
                <c:manualLayout>
                  <c:x val="0"/>
                  <c:y val="-3.069053708439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D7-44DE-B2FF-635AFD9D979E}"/>
                </c:ext>
              </c:extLst>
            </c:dLbl>
            <c:dLbl>
              <c:idx val="7"/>
              <c:layout>
                <c:manualLayout>
                  <c:x val="0"/>
                  <c:y val="-2.387041773231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D7-44DE-B2FF-635AFD9D9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Sheet2!$A$1:$I$1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Sheet2!$A$2:$I$2</c:f>
              <c:numCache>
                <c:formatCode>#,##0.0</c:formatCode>
                <c:ptCount val="9"/>
                <c:pt idx="0">
                  <c:v>41.8</c:v>
                </c:pt>
                <c:pt idx="1">
                  <c:v>844.5</c:v>
                </c:pt>
                <c:pt idx="2">
                  <c:v>1123.3</c:v>
                </c:pt>
                <c:pt idx="3">
                  <c:v>1154.2</c:v>
                </c:pt>
                <c:pt idx="4">
                  <c:v>1829.1</c:v>
                </c:pt>
                <c:pt idx="5">
                  <c:v>2142.6</c:v>
                </c:pt>
                <c:pt idx="6">
                  <c:v>2340.8000000000002</c:v>
                </c:pt>
                <c:pt idx="7">
                  <c:v>2461</c:v>
                </c:pt>
                <c:pt idx="8">
                  <c:v>3281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D7-44DE-B2FF-635AFD9D9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58656"/>
        <c:axId val="85960192"/>
      </c:barChart>
      <c:catAx>
        <c:axId val="8595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bg-BG"/>
          </a:p>
        </c:txPr>
        <c:crossAx val="85960192"/>
        <c:crosses val="autoZero"/>
        <c:auto val="1"/>
        <c:lblAlgn val="ctr"/>
        <c:lblOffset val="100"/>
        <c:noMultiLvlLbl val="0"/>
      </c:catAx>
      <c:valAx>
        <c:axId val="859601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85958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Усвояване </a:t>
            </a:r>
            <a:r>
              <a:rPr lang="bg-BG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2015г.
(</a:t>
            </a:r>
            <a:r>
              <a:rPr lang="bg-BG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Публични средства ЕС+НБ)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02676774584319"/>
          <c:y val="0.25764021726709935"/>
          <c:w val="0.73438815185322659"/>
          <c:h val="0.665248897225503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Очаквано усвояване за 2015г.
(Публични средства ЕС+НБ)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019115994118771"/>
                  <c:y val="7.1460043618611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74-43BB-810A-1258531C6A89}"/>
                </c:ext>
              </c:extLst>
            </c:dLbl>
            <c:dLbl>
              <c:idx val="1"/>
              <c:layout>
                <c:manualLayout>
                  <c:x val="0.24831265508684874"/>
                  <c:y val="-0.12759306187459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74-43BB-810A-1258531C6A89}"/>
                </c:ext>
              </c:extLst>
            </c:dLbl>
            <c:dLbl>
              <c:idx val="2"/>
              <c:layout>
                <c:manualLayout>
                  <c:x val="-0.10513054974827936"/>
                  <c:y val="-1.8763564239785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74-43BB-810A-1258531C6A89}"/>
                </c:ext>
              </c:extLst>
            </c:dLbl>
            <c:dLbl>
              <c:idx val="3"/>
              <c:layout>
                <c:manualLayout>
                  <c:x val="-8.9715063532691527E-2"/>
                  <c:y val="-6.7654643162261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D74-43BB-810A-1258531C6A89}"/>
                </c:ext>
              </c:extLst>
            </c:dLbl>
            <c:dLbl>
              <c:idx val="4"/>
              <c:layout>
                <c:manualLayout>
                  <c:x val="0.25289593143288852"/>
                  <c:y val="-5.0928937718662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D74-43BB-810A-1258531C6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baseline="0">
                    <a:latin typeface="Times New Roman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ДПП</c:v>
                </c:pt>
                <c:pt idx="1">
                  <c:v>ПРСР 2007 - 2013</c:v>
                </c:pt>
                <c:pt idx="2">
                  <c:v>ОПРСР 2007 - 2013 (риби)</c:v>
                </c:pt>
                <c:pt idx="3">
                  <c:v>КСП</c:v>
                </c:pt>
                <c:pt idx="4">
                  <c:v>СПМ</c:v>
                </c:pt>
                <c:pt idx="5">
                  <c:v>ДДС</c:v>
                </c:pt>
              </c:strCache>
            </c:strRef>
          </c:cat>
          <c:val>
            <c:numRef>
              <c:f>Sheet1!$B$2:$B$7</c:f>
              <c:numCache>
                <c:formatCode>#,##0.00\ "лв."</c:formatCode>
                <c:ptCount val="6"/>
                <c:pt idx="0">
                  <c:v>1512179603.9100001</c:v>
                </c:pt>
                <c:pt idx="1">
                  <c:v>1345163814.3399999</c:v>
                </c:pt>
                <c:pt idx="2">
                  <c:v>46183963.910000004</c:v>
                </c:pt>
                <c:pt idx="3">
                  <c:v>119606759.79000002</c:v>
                </c:pt>
                <c:pt idx="4">
                  <c:v>100929474.20999999</c:v>
                </c:pt>
                <c:pt idx="5">
                  <c:v>156957947.51999998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74-43BB-810A-1258531C6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 baseline="0">
              <a:latin typeface="Times New Roman" pitchFamily="18" charset="0"/>
            </a:defRPr>
          </a:pPr>
          <a:endParaRPr lang="bg-BG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2800" dirty="0">
                <a:solidFill>
                  <a:schemeClr val="bg1">
                    <a:lumMod val="10000"/>
                  </a:schemeClr>
                </a:solidFill>
              </a:rPr>
              <a:t>Брой подадени заявления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Брой подадени заявления</c:v>
                </c:pt>
              </c:strCache>
            </c:strRef>
          </c:tx>
          <c:spPr>
            <a:solidFill>
              <a:srgbClr val="2E38F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083333333333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1C-48EE-8487-C1918F21AD18}"/>
                </c:ext>
              </c:extLst>
            </c:dLbl>
            <c:dLbl>
              <c:idx val="1"/>
              <c:layout>
                <c:manualLayout>
                  <c:x val="3.1746031746031746E-3"/>
                  <c:y val="-3.2738095238095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1C-48EE-8487-C1918F21AD18}"/>
                </c:ext>
              </c:extLst>
            </c:dLbl>
            <c:dLbl>
              <c:idx val="2"/>
              <c:layout>
                <c:manualLayout>
                  <c:x val="-1.587301587301589E-3"/>
                  <c:y val="-2.976190476190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1C-48EE-8487-C1918F21AD18}"/>
                </c:ext>
              </c:extLst>
            </c:dLbl>
            <c:dLbl>
              <c:idx val="3"/>
              <c:layout>
                <c:manualLayout>
                  <c:x val="-1.587301587301589E-3"/>
                  <c:y val="-1.4880952380952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1C-48EE-8487-C1918F21AD18}"/>
                </c:ext>
              </c:extLst>
            </c:dLbl>
            <c:dLbl>
              <c:idx val="4"/>
              <c:layout>
                <c:manualLayout>
                  <c:x val="0"/>
                  <c:y val="-3.2738095238095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71C-48EE-8487-C1918F21AD18}"/>
                </c:ext>
              </c:extLst>
            </c:dLbl>
            <c:dLbl>
              <c:idx val="5"/>
              <c:layout>
                <c:manualLayout>
                  <c:x val="4.7619047619047701E-3"/>
                  <c:y val="-2.380952380952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1C-48EE-8487-C1918F21AD18}"/>
                </c:ext>
              </c:extLst>
            </c:dLbl>
            <c:dLbl>
              <c:idx val="6"/>
              <c:layout>
                <c:manualLayout>
                  <c:x val="0"/>
                  <c:y val="-3.2738095238095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71C-48EE-8487-C1918F21AD18}"/>
                </c:ext>
              </c:extLst>
            </c:dLbl>
            <c:dLbl>
              <c:idx val="7"/>
              <c:layout>
                <c:manualLayout>
                  <c:x val="-1.587301587301589E-3"/>
                  <c:y val="-3.86904761904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1C-48EE-8487-C1918F21A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>
                        <a:lumMod val="10000"/>
                      </a:schemeClr>
                    </a:solidFill>
                    <a:latin typeface="Times New Roman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Кампания 2007</c:v>
                </c:pt>
                <c:pt idx="1">
                  <c:v>Кампания 2008</c:v>
                </c:pt>
                <c:pt idx="2">
                  <c:v>Кампания 2009</c:v>
                </c:pt>
                <c:pt idx="3">
                  <c:v>Кампания 2010</c:v>
                </c:pt>
                <c:pt idx="4">
                  <c:v>Кампания 2011</c:v>
                </c:pt>
                <c:pt idx="5">
                  <c:v>Кампания 2012</c:v>
                </c:pt>
                <c:pt idx="6">
                  <c:v>Кампания 2013</c:v>
                </c:pt>
                <c:pt idx="7">
                  <c:v>Кампания 2014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79106</c:v>
                </c:pt>
                <c:pt idx="1">
                  <c:v>84203</c:v>
                </c:pt>
                <c:pt idx="2">
                  <c:v>95333</c:v>
                </c:pt>
                <c:pt idx="3">
                  <c:v>120435</c:v>
                </c:pt>
                <c:pt idx="4">
                  <c:v>123573</c:v>
                </c:pt>
                <c:pt idx="5">
                  <c:v>125572</c:v>
                </c:pt>
                <c:pt idx="6">
                  <c:v>130561</c:v>
                </c:pt>
                <c:pt idx="7">
                  <c:v>136978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1C-48EE-8487-C1918F21AD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647168"/>
        <c:axId val="128649088"/>
        <c:axId val="0"/>
      </c:bar3DChart>
      <c:catAx>
        <c:axId val="128647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10000"/>
                  </a:schemeClr>
                </a:solidFill>
              </a:defRPr>
            </a:pPr>
            <a:endParaRPr lang="bg-BG"/>
          </a:p>
        </c:txPr>
        <c:crossAx val="128649088"/>
        <c:crosses val="autoZero"/>
        <c:auto val="1"/>
        <c:lblAlgn val="ctr"/>
        <c:lblOffset val="100"/>
        <c:noMultiLvlLbl val="0"/>
      </c:catAx>
      <c:valAx>
        <c:axId val="1286490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28647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Оторизирани суми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(млн. лв.)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66774709719776E-2"/>
          <c:y val="0.11880569556598976"/>
          <c:w val="0.9674332252902802"/>
          <c:h val="0.792414146966126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Оторизирани суми (хиляди лв)</c:v>
                </c:pt>
              </c:strCache>
            </c:strRef>
          </c:tx>
          <c:spPr>
            <a:solidFill>
              <a:srgbClr val="2E38F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873563218390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394-4E3E-B25C-A4E656B7915B}"/>
                </c:ext>
              </c:extLst>
            </c:dLbl>
            <c:dLbl>
              <c:idx val="1"/>
              <c:layout>
                <c:manualLayout>
                  <c:x val="6.1728395061728392E-3"/>
                  <c:y val="-3.1609195402298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94-4E3E-B25C-A4E656B7915B}"/>
                </c:ext>
              </c:extLst>
            </c:dLbl>
            <c:dLbl>
              <c:idx val="2"/>
              <c:layout>
                <c:manualLayout>
                  <c:x val="0"/>
                  <c:y val="-2.5862068965517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94-4E3E-B25C-A4E656B7915B}"/>
                </c:ext>
              </c:extLst>
            </c:dLbl>
            <c:dLbl>
              <c:idx val="3"/>
              <c:layout>
                <c:manualLayout>
                  <c:x val="0"/>
                  <c:y val="-4.0229885057471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94-4E3E-B25C-A4E656B7915B}"/>
                </c:ext>
              </c:extLst>
            </c:dLbl>
            <c:dLbl>
              <c:idx val="4"/>
              <c:layout>
                <c:manualLayout>
                  <c:x val="0"/>
                  <c:y val="-3.735632183908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394-4E3E-B25C-A4E656B7915B}"/>
                </c:ext>
              </c:extLst>
            </c:dLbl>
            <c:dLbl>
              <c:idx val="5"/>
              <c:layout>
                <c:manualLayout>
                  <c:x val="6.1728395061728392E-3"/>
                  <c:y val="-4.597701149425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94-4E3E-B25C-A4E656B7915B}"/>
                </c:ext>
              </c:extLst>
            </c:dLbl>
            <c:dLbl>
              <c:idx val="6"/>
              <c:layout>
                <c:manualLayout>
                  <c:x val="0"/>
                  <c:y val="-3.448275862068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394-4E3E-B25C-A4E656B7915B}"/>
                </c:ext>
              </c:extLst>
            </c:dLbl>
            <c:dLbl>
              <c:idx val="7"/>
              <c:layout>
                <c:manualLayout>
                  <c:x val="0"/>
                  <c:y val="-3.1609195402298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394-4E3E-B25C-A4E656B79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Sheet1!$A$14:$A$21</c:f>
              <c:strCache>
                <c:ptCount val="8"/>
                <c:pt idx="0">
                  <c:v>Кампания 2007</c:v>
                </c:pt>
                <c:pt idx="1">
                  <c:v>Кампания 2008</c:v>
                </c:pt>
                <c:pt idx="2">
                  <c:v>Кампания 2009</c:v>
                </c:pt>
                <c:pt idx="3">
                  <c:v>Кампания 2010</c:v>
                </c:pt>
                <c:pt idx="4">
                  <c:v>Кампания 2011</c:v>
                </c:pt>
                <c:pt idx="5">
                  <c:v>Кампания 2012</c:v>
                </c:pt>
                <c:pt idx="6">
                  <c:v>Кампания 2013</c:v>
                </c:pt>
                <c:pt idx="7">
                  <c:v>Кампания 2014</c:v>
                </c:pt>
              </c:strCache>
            </c:strRef>
          </c:cat>
          <c:val>
            <c:numRef>
              <c:f>Sheet1!$B$14:$B$21</c:f>
              <c:numCache>
                <c:formatCode>#,##0.00</c:formatCode>
                <c:ptCount val="8"/>
                <c:pt idx="0">
                  <c:v>466.4299999999995</c:v>
                </c:pt>
                <c:pt idx="1">
                  <c:v>706.01</c:v>
                </c:pt>
                <c:pt idx="2">
                  <c:v>865.16</c:v>
                </c:pt>
                <c:pt idx="3">
                  <c:v>1068.6799999999998</c:v>
                </c:pt>
                <c:pt idx="4">
                  <c:v>1082.3</c:v>
                </c:pt>
                <c:pt idx="5">
                  <c:v>1198.23</c:v>
                </c:pt>
                <c:pt idx="6">
                  <c:v>1769.23</c:v>
                </c:pt>
                <c:pt idx="7">
                  <c:v>1880.51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94-4E3E-B25C-A4E656B791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236736"/>
        <c:axId val="85864832"/>
        <c:axId val="0"/>
      </c:bar3DChart>
      <c:catAx>
        <c:axId val="6323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bg-BG"/>
          </a:p>
        </c:txPr>
        <c:crossAx val="85864832"/>
        <c:crosses val="autoZero"/>
        <c:auto val="1"/>
        <c:lblAlgn val="ctr"/>
        <c:lblOffset val="100"/>
        <c:noMultiLvlLbl val="0"/>
      </c:catAx>
      <c:valAx>
        <c:axId val="858648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one"/>
        <c:crossAx val="63236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95632234725242"/>
          <c:y val="6.7220765643823399E-2"/>
          <c:w val="0.8645027368049335"/>
          <c:h val="0.8081185023024194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2E38F6"/>
            </a:solidFill>
            <a:scene3d>
              <a:camera prst="orthographicFront"/>
              <a:lightRig rig="threePt" dir="t"/>
            </a:scene3d>
            <a:sp3d prstMaterial="plastic"/>
          </c:spPr>
          <c:invertIfNegative val="0"/>
          <c:dLbls>
            <c:dLbl>
              <c:idx val="0"/>
              <c:layout>
                <c:manualLayout>
                  <c:x val="1.7749604098807551E-2"/>
                  <c:y val="-0.11786120169264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00-4DFB-8CA2-23F9CB94B995}"/>
                </c:ext>
              </c:extLst>
            </c:dLbl>
            <c:dLbl>
              <c:idx val="1"/>
              <c:layout>
                <c:manualLayout>
                  <c:x val="3.1061807172913253E-2"/>
                  <c:y val="-0.12104663957623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00-4DFB-8CA2-23F9CB94B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Sheet6!$A$24:$A$25</c:f>
              <c:strCache>
                <c:ptCount val="2"/>
                <c:pt idx="0">
                  <c:v>Кампания 2014</c:v>
                </c:pt>
                <c:pt idx="1">
                  <c:v>Кампания 2015</c:v>
                </c:pt>
              </c:strCache>
            </c:strRef>
          </c:cat>
          <c:val>
            <c:numRef>
              <c:f>Sheet6!$B$24:$B$25</c:f>
              <c:numCache>
                <c:formatCode>"лв."#,##0_);[Red]\("лв."#,##0\)</c:formatCode>
                <c:ptCount val="2"/>
                <c:pt idx="0">
                  <c:v>235672709.96000001</c:v>
                </c:pt>
                <c:pt idx="1">
                  <c:v>273526476.03999966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00-4DFB-8CA2-23F9CB94B9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8502400"/>
        <c:axId val="168503936"/>
        <c:axId val="0"/>
      </c:bar3DChart>
      <c:catAx>
        <c:axId val="16850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bg-BG"/>
          </a:p>
        </c:txPr>
        <c:crossAx val="168503936"/>
        <c:crosses val="autoZero"/>
        <c:auto val="1"/>
        <c:lblAlgn val="ctr"/>
        <c:lblOffset val="100"/>
        <c:noMultiLvlLbl val="0"/>
      </c:catAx>
      <c:valAx>
        <c:axId val="168503936"/>
        <c:scaling>
          <c:orientation val="minMax"/>
        </c:scaling>
        <c:delete val="1"/>
        <c:axPos val="l"/>
        <c:numFmt formatCode="&quot;лв.&quot;#,##0_);[Red]\(&quot;лв.&quot;#,##0\)" sourceLinked="1"/>
        <c:majorTickMark val="none"/>
        <c:minorTickMark val="none"/>
        <c:tickLblPos val="none"/>
        <c:crossAx val="1685024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699568321721524E-3"/>
          <c:y val="1.6033572027350503E-2"/>
          <c:w val="0.96669218993844253"/>
          <c:h val="0.90366053603471663"/>
        </c:manualLayout>
      </c:layout>
      <c:barChart>
        <c:barDir val="col"/>
        <c:grouping val="clustered"/>
        <c:varyColors val="1"/>
        <c:ser>
          <c:idx val="1"/>
          <c:order val="0"/>
          <c:invertIfNegative val="0"/>
          <c:dPt>
            <c:idx val="4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0-3B03-48A6-9908-A11F83DE8620}"/>
              </c:ext>
            </c:extLst>
          </c:dPt>
          <c:dPt>
            <c:idx val="7"/>
            <c:invertIfNegative val="0"/>
            <c:bubble3D val="0"/>
            <c:spPr>
              <a:solidFill>
                <a:srgbClr val="D3A5C6"/>
              </a:solidFill>
            </c:spPr>
            <c:extLst>
              <c:ext xmlns:c16="http://schemas.microsoft.com/office/drawing/2014/chart" uri="{C3380CC4-5D6E-409C-BE32-E72D297353CC}">
                <c16:uniqueId val="{00000001-3B03-48A6-9908-A11F83DE8620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2-3B03-48A6-9908-A11F83DE8620}"/>
              </c:ext>
            </c:extLst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838.0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03-48A6-9908-A11F83DE8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Sheet5!$A$1:$I$1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Sheet5!$A$2:$I$2</c:f>
              <c:numCache>
                <c:formatCode>0.0</c:formatCode>
                <c:ptCount val="9"/>
                <c:pt idx="0">
                  <c:v>0</c:v>
                </c:pt>
                <c:pt idx="1">
                  <c:v>200.4</c:v>
                </c:pt>
                <c:pt idx="2">
                  <c:v>277.39999999999969</c:v>
                </c:pt>
                <c:pt idx="3">
                  <c:v>722</c:v>
                </c:pt>
                <c:pt idx="4">
                  <c:v>740.5</c:v>
                </c:pt>
                <c:pt idx="5">
                  <c:v>926.5</c:v>
                </c:pt>
                <c:pt idx="6">
                  <c:v>961.9</c:v>
                </c:pt>
                <c:pt idx="7">
                  <c:v>837.5</c:v>
                </c:pt>
                <c:pt idx="8">
                  <c:v>1345.2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03-48A6-9908-A11F83DE8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235008"/>
        <c:axId val="168236544"/>
      </c:barChart>
      <c:catAx>
        <c:axId val="16823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bg-BG"/>
          </a:p>
        </c:txPr>
        <c:crossAx val="168236544"/>
        <c:crosses val="autoZero"/>
        <c:auto val="1"/>
        <c:lblAlgn val="ctr"/>
        <c:lblOffset val="100"/>
        <c:noMultiLvlLbl val="0"/>
      </c:catAx>
      <c:valAx>
        <c:axId val="1682365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68235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755508647187393E-2"/>
          <c:y val="5.3577578012649126E-2"/>
          <c:w val="0.84776332722290104"/>
          <c:h val="0.68513477577843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ПРСР 2007 - 2013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Sheet1!$B$16:$C$16</c:f>
              <c:strCache>
                <c:ptCount val="2"/>
                <c:pt idx="0">
                  <c:v>Усвояване за 2015г.
(Публични средства ЕС+НБ)</c:v>
                </c:pt>
                <c:pt idx="1">
                  <c:v>Усвояване за 2014г.
(Публични средства ЕС+НБ)</c:v>
                </c:pt>
              </c:strCache>
            </c:strRef>
          </c:cat>
          <c:val>
            <c:numRef>
              <c:f>Sheet1!$B$17:$C$17</c:f>
              <c:numCache>
                <c:formatCode>_("лв."* #,##0.00_);_("лв."* \(#,##0.00\);_("лв."* "-"??_);_(@_)</c:formatCode>
                <c:ptCount val="2"/>
                <c:pt idx="0">
                  <c:v>1355369400</c:v>
                </c:pt>
                <c:pt idx="1">
                  <c:v>837968913.95266426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9-4C5C-8870-80F75F6B526E}"/>
            </c:ext>
          </c:extLst>
        </c:ser>
        <c:ser>
          <c:idx val="2"/>
          <c:order val="1"/>
          <c:tx>
            <c:strRef>
              <c:f>Sheet1!$A$19</c:f>
              <c:strCache>
                <c:ptCount val="1"/>
                <c:pt idx="0">
                  <c:v>Общо за 2015г.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bg-BG" sz="12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Sheet1!$B$16:$C$16</c:f>
              <c:strCache>
                <c:ptCount val="2"/>
                <c:pt idx="0">
                  <c:v>Усвояване за 2015г.
(Публични средства ЕС+НБ)</c:v>
                </c:pt>
                <c:pt idx="1">
                  <c:v>Усвояване за 2014г.
(Публични средства ЕС+НБ)</c:v>
                </c:pt>
              </c:strCache>
            </c:strRef>
          </c:cat>
          <c:val>
            <c:numRef>
              <c:f>Sheet1!$B$19:$C$19</c:f>
              <c:numCache>
                <c:formatCode>_("лв."* #,##0.00_);_("лв."* \(#,##0.00\);_("лв."* "-"??_);_(@_)</c:formatCode>
                <c:ptCount val="2"/>
                <c:pt idx="0">
                  <c:v>3281021563.6799998</c:v>
                </c:pt>
                <c:pt idx="1">
                  <c:v>2460981835.705339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9-4C5C-8870-80F75F6B526E}"/>
            </c:ext>
          </c:extLst>
        </c:ser>
        <c:ser>
          <c:idx val="1"/>
          <c:order val="2"/>
          <c:tx>
            <c:strRef>
              <c:f>Sheet1!$A$18</c:f>
              <c:strCache>
                <c:ptCount val="1"/>
                <c:pt idx="0">
                  <c:v>ДДС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Sheet1!$B$16:$C$16</c:f>
              <c:strCache>
                <c:ptCount val="2"/>
                <c:pt idx="0">
                  <c:v>Усвояване за 2015г.
(Публични средства ЕС+НБ)</c:v>
                </c:pt>
                <c:pt idx="1">
                  <c:v>Усвояване за 2014г.
(Публични средства ЕС+НБ)</c:v>
                </c:pt>
              </c:strCache>
            </c:strRef>
          </c:cat>
          <c:val>
            <c:numRef>
              <c:f>Sheet1!$B$18:$C$18</c:f>
              <c:numCache>
                <c:formatCode>#,##0.00\ "лв."</c:formatCode>
                <c:ptCount val="2"/>
                <c:pt idx="0">
                  <c:v>156957947.51999998</c:v>
                </c:pt>
                <c:pt idx="1">
                  <c:v>58218827.664000012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9-4C5C-8870-80F75F6B5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7"/>
        <c:axId val="168065664"/>
        <c:axId val="168726912"/>
      </c:barChart>
      <c:catAx>
        <c:axId val="16806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bg-BG"/>
          </a:p>
        </c:txPr>
        <c:crossAx val="168726912"/>
        <c:crosses val="autoZero"/>
        <c:auto val="1"/>
        <c:lblAlgn val="ctr"/>
        <c:lblOffset val="100"/>
        <c:noMultiLvlLbl val="0"/>
      </c:catAx>
      <c:valAx>
        <c:axId val="168726912"/>
        <c:scaling>
          <c:orientation val="minMax"/>
        </c:scaling>
        <c:delete val="1"/>
        <c:axPos val="l"/>
        <c:numFmt formatCode="_(&quot;лв.&quot;* #,##0.00_);_(&quot;лв.&quot;* \(#,##0.00\);_(&quot;лв.&quot;* &quot;-&quot;??_);_(@_)" sourceLinked="1"/>
        <c:majorTickMark val="out"/>
        <c:minorTickMark val="none"/>
        <c:tickLblPos val="none"/>
        <c:crossAx val="16806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693965560708049"/>
          <c:y val="0.86413079741381849"/>
          <c:w val="0.68828963783528663"/>
          <c:h val="8.5599912240789069E-2"/>
        </c:manualLayout>
      </c:layout>
      <c:overlay val="0"/>
      <c:txPr>
        <a:bodyPr/>
        <a:lstStyle/>
        <a:p>
          <a:pPr>
            <a:defRPr sz="1200" b="1" baseline="0">
              <a:latin typeface="Times New Roman" pitchFamily="18" charset="0"/>
            </a:defRPr>
          </a:pPr>
          <a:endParaRPr lang="bg-BG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7" y="1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7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B7B50A8-0324-456D-8E6D-AEFAF6CAE19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1731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7" y="1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90" y="3228976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7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819653E-C1ED-44D8-B1DE-D655C813118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02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9653E-C1ED-44D8-B1DE-D655C8131184}" type="slidenum">
              <a:rPr lang="bg-BG" smtClean="0"/>
              <a:pPr>
                <a:defRPr/>
              </a:pPr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30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CE5A8E7-1E27-4FAF-94D7-6D8BACC66FD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DB0B2AE-89B1-4417-90FB-D0155F89E8B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5F4D4F3-26F6-4231-AC0A-3DF7CB2F53F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DE93EE0-EAC4-402C-ABBF-41F06451497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CF72EFB-7B28-45A6-AA6E-ACBE8712A17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D61974E-5510-4D2E-9358-C898727B6C9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99A7D97-C00B-4BCD-9445-72FD34B04E2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705E457-03E8-41D5-9907-4ECCA243FD2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6464F09-623D-4E06-87B1-71E1F31D96D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182FB6-5F8B-4BED-8689-04E409A88E2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ED95C75-1038-4267-BC88-5C08ADFDB57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DEBED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4441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4444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>
                <a:solidFill>
                  <a:srgbClr val="009999"/>
                </a:solidFill>
                <a:cs typeface="+mn-cs"/>
              </a:endParaRPr>
            </a:p>
          </p:txBody>
        </p:sp>
      </p:grpSp>
      <p:sp>
        <p:nvSpPr>
          <p:cNvPr id="4444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4444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444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444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A0B9CF7-ADD6-457C-89D2-ECEE0695A2E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4444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052736"/>
            <a:ext cx="9144000" cy="1152525"/>
          </a:xfrm>
        </p:spPr>
        <p:txBody>
          <a:bodyPr/>
          <a:lstStyle/>
          <a:p>
            <a:pPr algn="ctr">
              <a:defRPr/>
            </a:pPr>
            <a:r>
              <a:rPr lang="bg-BG" sz="1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bg-BG" sz="1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</a:rPr>
              <a:t>ДЪРЖАВЕН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</a:rPr>
              <a:t>ФОНД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</a:rPr>
              <a:t>ЗЕМЕДЕЛИЕ</a:t>
            </a:r>
            <a:r>
              <a:rPr lang="bg-BG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bg-BG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bg-BG" sz="28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395288" y="4149725"/>
            <a:ext cx="79930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endParaRPr lang="bg-BG" sz="4400" b="1" dirty="0">
              <a:solidFill>
                <a:srgbClr val="EAEAEA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cs typeface="Times New Roman" pitchFamily="18"/>
            </a:endParaRPr>
          </a:p>
          <a:p>
            <a:pPr eaLnBrk="0" hangingPunct="0">
              <a:spcBef>
                <a:spcPct val="20000"/>
              </a:spcBef>
              <a:buClr>
                <a:srgbClr val="EEC85E"/>
              </a:buClr>
              <a:buSzPct val="70000"/>
              <a:buFont typeface="Wingdings" pitchFamily="2" charset="2"/>
              <a:buNone/>
              <a:defRPr/>
            </a:pPr>
            <a:r>
              <a:rPr lang="bg-BG" sz="2800" b="1" dirty="0">
                <a:solidFill>
                  <a:srgbClr val="547852">
                    <a:lumMod val="50000"/>
                  </a:srgbClr>
                </a:solidFill>
                <a:latin typeface="Times New Roman"/>
                <a:cs typeface="+mn-cs"/>
              </a:rPr>
              <a:t/>
            </a:r>
            <a:br>
              <a:rPr lang="bg-BG" sz="2800" b="1" dirty="0">
                <a:solidFill>
                  <a:srgbClr val="547852">
                    <a:lumMod val="50000"/>
                  </a:srgbClr>
                </a:solidFill>
                <a:latin typeface="Times New Roman"/>
                <a:cs typeface="+mn-cs"/>
              </a:rPr>
            </a:br>
            <a:endParaRPr lang="bg-BG" sz="2800" b="1" dirty="0">
              <a:solidFill>
                <a:srgbClr val="547852">
                  <a:lumMod val="50000"/>
                </a:srgbClr>
              </a:solidFill>
              <a:latin typeface="Times New Roman"/>
              <a:cs typeface="+mn-cs"/>
            </a:endParaRPr>
          </a:p>
        </p:txBody>
      </p:sp>
      <p:pic>
        <p:nvPicPr>
          <p:cNvPr id="14340" name="Picture 5" descr="C:\Users\minkod\Desktop\kol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blagoih\Desktop\image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C:\Users\blagoih\Desktop\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1"/>
            <a:ext cx="9144000" cy="13748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00506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УСВОЯВАНЕ НА ЕВРОПЕЙСКИТЕ ЗЕМЕДЕЛСКИ ФОНДОВЕ</a:t>
            </a:r>
            <a:endParaRPr lang="bg-BG" sz="4000" b="1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bg-BG" smtClean="0">
              <a:solidFill>
                <a:schemeClr val="tx1"/>
              </a:solidFill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sp useBgFill="1">
        <p:nvSpPr>
          <p:cNvPr id="9" name="Rectangle 8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39825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+mn-lt"/>
              </a:rPr>
              <a:t>Изплатени средства в сектор Животновъдство (в периода 2014 - 2015)</a:t>
            </a:r>
            <a:endParaRPr lang="bg-BG" sz="1800" b="1" dirty="0">
              <a:solidFill>
                <a:schemeClr val="bg1">
                  <a:lumMod val="1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23528" y="1412776"/>
          <a:ext cx="8613534" cy="501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bg-BG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76413" y="3887788"/>
            <a:ext cx="6048375" cy="17573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bg-BG" smtClean="0"/>
          </a:p>
        </p:txBody>
      </p:sp>
      <p:pic>
        <p:nvPicPr>
          <p:cNvPr id="57348" name="Picture 4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4535488" y="474663"/>
            <a:ext cx="4643437" cy="3424237"/>
          </a:xfrm>
          <a:prstGeom prst="rect">
            <a:avLst/>
          </a:prstGeom>
          <a:solidFill>
            <a:srgbClr val="E183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57350" name="Subtitle 7"/>
          <p:cNvSpPr>
            <a:spLocks/>
          </p:cNvSpPr>
          <p:nvPr/>
        </p:nvSpPr>
        <p:spPr bwMode="auto">
          <a:xfrm>
            <a:off x="755650" y="3429000"/>
            <a:ext cx="716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bg-BG" sz="4400" dirty="0">
              <a:solidFill>
                <a:srgbClr val="A13B39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g-BG" sz="3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Програма за развитие на селските райони 2007-2013</a:t>
            </a:r>
          </a:p>
        </p:txBody>
      </p:sp>
      <p:pic>
        <p:nvPicPr>
          <p:cNvPr id="57351" name="Picture 7" descr="Picture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45164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Logo_DFZ_B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341438"/>
            <a:ext cx="42148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DEBED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bg-BG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1680" y="1124744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ПЛАЩАНИЯ ПО ПРОГРАМА ЗА РАЗВИТИЕ НА СЕЛСКИТЕ РАЙОНИ 2007 – 2013</a:t>
            </a:r>
          </a:p>
          <a:p>
            <a:pPr algn="ctr"/>
            <a:r>
              <a:rPr lang="bg-BG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(в млн. лв.)</a:t>
            </a:r>
          </a:p>
        </p:txBody>
      </p:sp>
      <p:sp useBgFill="1">
        <p:nvSpPr>
          <p:cNvPr id="12" name="Rectangle 11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713578281"/>
              </p:ext>
            </p:extLst>
          </p:nvPr>
        </p:nvGraphicFramePr>
        <p:xfrm>
          <a:off x="539552" y="1700808"/>
          <a:ext cx="8388423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DEBED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bg-BG" smtClean="0">
              <a:solidFill>
                <a:schemeClr val="tx1"/>
              </a:solidFill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/>
        </p:nvGraphicFramePr>
        <p:xfrm>
          <a:off x="323528" y="1556792"/>
          <a:ext cx="864096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 useBgFill="1">
        <p:nvSpPr>
          <p:cNvPr id="10" name="Rectangle 9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1043608" y="908720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Плащания по Програма за развитие на селските райони през  2014-2015 г.</a:t>
            </a:r>
          </a:p>
          <a:p>
            <a:pPr algn="ctr"/>
            <a:r>
              <a:rPr lang="bg-BG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(в млн. лв.)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DEBED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bg-BG" smtClean="0">
              <a:solidFill>
                <a:schemeClr val="tx1"/>
              </a:solidFill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7664" y="2060848"/>
          <a:ext cx="6696744" cy="4176462"/>
        </p:xfrm>
        <a:graphic>
          <a:graphicData uri="http://schemas.openxmlformats.org/drawingml/2006/table">
            <a:tbl>
              <a:tblPr/>
              <a:tblGrid>
                <a:gridCol w="452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718">
                <a:tc gridSpan="2"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Изплатена субсидия през 2015г</a:t>
                      </a:r>
                      <a:r>
                        <a:rPr lang="bg-BG" sz="1600" b="1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по линия на ЕС</a:t>
                      </a:r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18">
                <a:tc gridSpan="2"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553 146 983.05 </a:t>
                      </a:r>
                      <a:r>
                        <a:rPr lang="bg-BG" sz="16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18"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b"/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b"/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06">
                <a:tc gridSpan="2"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Общо изплатена субсидия за периода 2007 </a:t>
                      </a:r>
                      <a:r>
                        <a:rPr lang="ru-RU" sz="1600" b="1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– 2015 по линия на ЕС</a:t>
                      </a:r>
                      <a:endParaRPr lang="ru-RU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18">
                <a:tc gridSpan="2"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2 476 222 830.73 €</a:t>
                      </a:r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18"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b"/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b"/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906"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Първоначално одобрен бюджет на ПРСР 2007 </a:t>
                      </a:r>
                      <a:r>
                        <a:rPr lang="ru-RU" sz="1600" b="1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– 2013 по линия на ЕС</a:t>
                      </a:r>
                      <a:endParaRPr lang="ru-RU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- усвояване</a:t>
                      </a:r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18"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2 642 248 596.00 €</a:t>
                      </a:r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18"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b"/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b"/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906"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ПРСР 2007 - 2013, след 16-то </a:t>
                      </a:r>
                      <a:r>
                        <a:rPr lang="ru-RU" sz="1600" b="1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 по линия на ЕС</a:t>
                      </a:r>
                      <a:endParaRPr lang="ru-RU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- усвояване</a:t>
                      </a:r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18"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2 500 837 </a:t>
                      </a:r>
                      <a:r>
                        <a:rPr lang="bg-BG" sz="1600" b="1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171.00 </a:t>
                      </a:r>
                      <a:r>
                        <a:rPr lang="bg-BG" sz="16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bg-BG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99%</a:t>
                      </a:r>
                      <a:endParaRPr lang="bg-BG" sz="1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99592" y="11247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Усвояване на бюджет на Програма за Развитие на Селските Райони</a:t>
            </a:r>
          </a:p>
          <a:p>
            <a:pPr algn="ctr"/>
            <a:r>
              <a:rPr lang="bg-BG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2007 - 2013</a:t>
            </a:r>
            <a:endParaRPr lang="bg-BG" b="1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 useBgFill="1">
        <p:nvSpPr>
          <p:cNvPr id="8" name="Rectangle 7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3140968"/>
            <a:ext cx="9144000" cy="21605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bg-BG" sz="3600" dirty="0" smtClean="0"/>
              <a:t>  </a:t>
            </a:r>
            <a:r>
              <a:rPr lang="bg-BG" sz="36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ВИ ЗА ВНИМАНИЕТО!</a:t>
            </a:r>
          </a:p>
        </p:txBody>
      </p:sp>
      <p:pic>
        <p:nvPicPr>
          <p:cNvPr id="40964" name="Picture 5" descr="C:\Users\blagoih\Desktop\su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C:\Users\blagoih\Desktop\head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pic>
        <p:nvPicPr>
          <p:cNvPr id="9" name="Picture 1" descr="C:\Users\blagoih\Desktop\Untit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1"/>
            <a:ext cx="9143999" cy="1374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DEBED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bg-BG" smtClean="0">
              <a:solidFill>
                <a:schemeClr val="tx1"/>
              </a:solidFill>
            </a:endParaRPr>
          </a:p>
        </p:txBody>
      </p:sp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9592" y="112474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Плащания по схеми и мерки по години </a:t>
            </a:r>
          </a:p>
          <a:p>
            <a:pPr algn="ctr"/>
            <a:r>
              <a:rPr lang="bg-BG" sz="20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(в млн. лв.)</a:t>
            </a:r>
            <a:endParaRPr lang="bg-BG" sz="2000" b="1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539552" y="1196752"/>
          <a:ext cx="8352928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 useBgFill="1">
        <p:nvSpPr>
          <p:cNvPr id="22" name="Rectangle 21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DEBED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bg-BG" smtClean="0">
              <a:solidFill>
                <a:schemeClr val="tx1"/>
              </a:solidFill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31640" y="1988840"/>
          <a:ext cx="7056784" cy="3687091"/>
        </p:xfrm>
        <a:graphic>
          <a:graphicData uri="http://schemas.openxmlformats.org/drawingml/2006/table">
            <a:tbl>
              <a:tblPr/>
              <a:tblGrid>
                <a:gridCol w="211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8407"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Схема/Направление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</a:rPr>
                        <a:t>У</a:t>
                      </a:r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</a:rPr>
                        <a:t>свояване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за 2015г.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(Публични средства ЕС+НБ)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Усвояване за 2014г.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(Публични средства ЕС+НБ)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ДПП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1 512 179 603.91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1 390 298 527.04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ПРСР 2007 - 2013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1 345 163 814.34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837 968 913.95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67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ОПРСР 2007 - 2013 (риби)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46 183 963.91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24 114 670.89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КСП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119 606 759.79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98 447 130.51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СПМ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100 929 474.21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51 933 765.65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ДДС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156 957 947.52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58 218 827.66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102"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Общо за 2015г.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3 281 021 563.68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2 460 981 835.71 лв.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403648" y="134076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Плащания по схеми и мерки през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– 2015</a:t>
            </a:r>
            <a:r>
              <a:rPr lang="bg-BG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</a:t>
            </a:r>
          </a:p>
        </p:txBody>
      </p:sp>
      <p:sp useBgFill="1">
        <p:nvSpPr>
          <p:cNvPr id="12" name="Rectangle 11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DEBED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bg-BG" smtClean="0">
              <a:solidFill>
                <a:schemeClr val="tx1"/>
              </a:solidFill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/>
        </p:nvGraphicFramePr>
        <p:xfrm>
          <a:off x="755576" y="1124744"/>
          <a:ext cx="7992888" cy="542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 useBgFill="1">
        <p:nvSpPr>
          <p:cNvPr id="9" name="Rectangle 8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bg-BG" smtClean="0">
              <a:solidFill>
                <a:schemeClr val="tx1"/>
              </a:solidFill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sp useBgFill="1">
        <p:nvSpPr>
          <p:cNvPr id="9" name="Rectangle 8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26" name="Picture 2" descr="C:\Users\blagoih\Desktop\Untitled2.jpg"/>
          <p:cNvPicPr>
            <a:picLocks noChangeAspect="1" noChangeArrowheads="1"/>
          </p:cNvPicPr>
          <p:nvPr/>
        </p:nvPicPr>
        <p:blipFill>
          <a:blip r:embed="rId3" cstate="print">
            <a:lum bright="1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1988840"/>
            <a:ext cx="5940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ДИРЕКТНИ ПЛАЩАНИЯ НА ПЛОЩ</a:t>
            </a:r>
            <a:endParaRPr lang="bg-BG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DEBED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bg-BG" smtClean="0">
              <a:solidFill>
                <a:schemeClr val="tx1"/>
              </a:solidFill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1981203"/>
          <a:ext cx="8363272" cy="4472131"/>
        </p:xfrm>
        <a:graphic>
          <a:graphicData uri="http://schemas.openxmlformats.org/drawingml/2006/table">
            <a:tbl>
              <a:tblPr/>
              <a:tblGrid>
                <a:gridCol w="343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209"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Кампания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Брой подадени заявления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Оторизирана сума (лв)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Кампания 2007</a:t>
                      </a:r>
                    </a:p>
                  </a:txBody>
                  <a:tcPr marL="8294" marR="8294" marT="8294" marB="0" anchor="b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79 106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466 432 551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Кампания 2008</a:t>
                      </a:r>
                    </a:p>
                  </a:txBody>
                  <a:tcPr marL="8294" marR="8294" marT="8294" marB="0" anchor="b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84 203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706 010 086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5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Кампания 2009</a:t>
                      </a:r>
                    </a:p>
                  </a:txBody>
                  <a:tcPr marL="8294" marR="8294" marT="8294" marB="0" anchor="b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95 333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865 160 704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65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Кампания 2010</a:t>
                      </a:r>
                    </a:p>
                  </a:txBody>
                  <a:tcPr marL="8294" marR="8294" marT="8294" marB="0" anchor="b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120 435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1 068 676 145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65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Кампания 2011</a:t>
                      </a:r>
                    </a:p>
                  </a:txBody>
                  <a:tcPr marL="8294" marR="8294" marT="8294" marB="0" anchor="b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123 573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1 082 301 368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65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Кампания 2012</a:t>
                      </a:r>
                    </a:p>
                  </a:txBody>
                  <a:tcPr marL="8294" marR="8294" marT="8294" marB="0" anchor="b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125 572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1 198 226 318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65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Кампания 2013</a:t>
                      </a:r>
                    </a:p>
                  </a:txBody>
                  <a:tcPr marL="8294" marR="8294" marT="8294" marB="0" anchor="b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130 561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1 769 232 662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65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Кампания 2014</a:t>
                      </a:r>
                    </a:p>
                  </a:txBody>
                  <a:tcPr marL="8294" marR="8294" marT="8294" marB="0" anchor="b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136 978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1 880 509 207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658">
                <a:tc>
                  <a:txBody>
                    <a:bodyPr/>
                    <a:lstStyle/>
                    <a:p>
                      <a:pPr algn="ctr" fontAlgn="b"/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4" marR="8294" marT="8294" marB="0" anchor="b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</a:rPr>
                        <a:t>О</a:t>
                      </a:r>
                      <a:r>
                        <a:rPr lang="bg-BG" sz="18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</a:rPr>
                        <a:t>бщо</a:t>
                      </a:r>
                      <a:r>
                        <a:rPr lang="bg-BG" sz="18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</a:rPr>
                        <a:t>: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</a:rPr>
                        <a:t>9 036 549 041</a:t>
                      </a:r>
                    </a:p>
                  </a:txBody>
                  <a:tcPr marL="8294" marR="8294" marT="8294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 useBgFill="1">
        <p:nvSpPr>
          <p:cNvPr id="13" name="Rectangle 12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+mn-lt"/>
              </a:rPr>
              <a:t>Подадени заявления и оторизирани суми за периода 2007 – 2014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bg-BG" sz="20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+mn-lt"/>
              </a:rPr>
              <a:t>г.</a:t>
            </a:r>
            <a:endParaRPr lang="bg-BG" sz="2000" b="1" dirty="0">
              <a:solidFill>
                <a:schemeClr val="bg1">
                  <a:lumMod val="10000"/>
                </a:schemeClr>
              </a:solidFill>
              <a:effectLst/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DEBED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bg-BG" smtClean="0">
              <a:solidFill>
                <a:schemeClr val="tx1"/>
              </a:solidFill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8" name="Chart 7"/>
          <p:cNvGraphicFramePr/>
          <p:nvPr/>
        </p:nvGraphicFramePr>
        <p:xfrm>
          <a:off x="457200" y="1340768"/>
          <a:ext cx="8001000" cy="498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DEBED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bg-BG" smtClean="0">
              <a:solidFill>
                <a:schemeClr val="tx1"/>
              </a:solidFill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sp useBgFill="1">
        <p:nvSpPr>
          <p:cNvPr id="8" name="Rectangle 7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10" name="Chart 9"/>
          <p:cNvGraphicFramePr/>
          <p:nvPr/>
        </p:nvGraphicFramePr>
        <p:xfrm>
          <a:off x="564704" y="980728"/>
          <a:ext cx="85792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400800"/>
            <a:ext cx="2133600" cy="457200"/>
          </a:xfrm>
        </p:spPr>
        <p:txBody>
          <a:bodyPr/>
          <a:lstStyle/>
          <a:p>
            <a:pPr>
              <a:defRPr/>
            </a:pPr>
            <a:fld id="{E6ABF2E6-DCB2-4AB8-BEE6-BD0778164A2D}" type="slidenum">
              <a:rPr lang="bg-BG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bg-BG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0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05273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Плащания през 2015г.  в сектор Животновъдство</a:t>
            </a:r>
            <a:endParaRPr lang="bg-BG" b="1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 useBgFill="1">
        <p:nvSpPr>
          <p:cNvPr id="8" name="Rectangle 7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99203"/>
              </p:ext>
            </p:extLst>
          </p:nvPr>
        </p:nvGraphicFramePr>
        <p:xfrm>
          <a:off x="251520" y="1484784"/>
          <a:ext cx="8712968" cy="5304565"/>
        </p:xfrm>
        <a:graphic>
          <a:graphicData uri="http://schemas.openxmlformats.org/drawingml/2006/table">
            <a:tbl>
              <a:tblPr/>
              <a:tblGrid>
                <a:gridCol w="435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645"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Направление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Оторизирана помощ 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Източник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45"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Подпомагане на млечни крави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45 675 765.00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ЕС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Подпомагане на месодайни крави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24 375 518.00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ЕС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3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Подпомагане на млечни и месодайни крави под селекционен контрол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22 310 882.00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ЕС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3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Подпомагане на овце-майки и кози-майки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8 609 721.00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ЕС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93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Подпомагане на овце-майки и кози-майки под селекционен контрол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12 488 382.00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ЕС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Подпомагане на биволи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5 212 948.00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ЕС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Национална помощ за овце-майки и кози-майки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40 028 625.00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НБ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Национална помощ за говеда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18 530 143.00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НБ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5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Държавна помощ de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minimis за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земеделски стопани, отглеждащи едри преживни животни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20 564 900.00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 НБ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58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Държавна помощ de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minimis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земеделски стопани, отглеждащи дребни преживни животни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6 248 291.00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 НБ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93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Държавна помощ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за загинали животни от наводнения и други природни бедствия и Помощ de minimis за унищожени животни-бедствие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1 200 708.87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 НБ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Държавна помощ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хуманно отношение  -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свине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27 733 134.63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 НБ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Държавна помощ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хуманно отношение  -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птици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27 265 848.54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 НБ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Временна извънредна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помощ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сектор мляко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13 281 609.00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Финансирани от ЕС и НБ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293">
                <a:tc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ОБЩО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273 526 476.04 лв.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B5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iff 5">
    <a:dk1>
      <a:srgbClr val="009999"/>
    </a:dk1>
    <a:lt1>
      <a:srgbClr val="EAEAEA"/>
    </a:lt1>
    <a:dk2>
      <a:srgbClr val="006666"/>
    </a:dk2>
    <a:lt2>
      <a:srgbClr val="FFFFCC"/>
    </a:lt2>
    <a:accent1>
      <a:srgbClr val="339966"/>
    </a:accent1>
    <a:accent2>
      <a:srgbClr val="5E855B"/>
    </a:accent2>
    <a:accent3>
      <a:srgbClr val="AAB8B8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liff 5">
    <a:dk1>
      <a:srgbClr val="009999"/>
    </a:dk1>
    <a:lt1>
      <a:srgbClr val="EAEAEA"/>
    </a:lt1>
    <a:dk2>
      <a:srgbClr val="006666"/>
    </a:dk2>
    <a:lt2>
      <a:srgbClr val="FFFFCC"/>
    </a:lt2>
    <a:accent1>
      <a:srgbClr val="339966"/>
    </a:accent1>
    <a:accent2>
      <a:srgbClr val="5E855B"/>
    </a:accent2>
    <a:accent3>
      <a:srgbClr val="AAB8B8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liff 5">
    <a:dk1>
      <a:srgbClr val="009999"/>
    </a:dk1>
    <a:lt1>
      <a:srgbClr val="EAEAEA"/>
    </a:lt1>
    <a:dk2>
      <a:srgbClr val="006666"/>
    </a:dk2>
    <a:lt2>
      <a:srgbClr val="FFFFCC"/>
    </a:lt2>
    <a:accent1>
      <a:srgbClr val="339966"/>
    </a:accent1>
    <a:accent2>
      <a:srgbClr val="5E855B"/>
    </a:accent2>
    <a:accent3>
      <a:srgbClr val="AAB8B8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liff 5">
    <a:dk1>
      <a:srgbClr val="009999"/>
    </a:dk1>
    <a:lt1>
      <a:srgbClr val="EAEAEA"/>
    </a:lt1>
    <a:dk2>
      <a:srgbClr val="006666"/>
    </a:dk2>
    <a:lt2>
      <a:srgbClr val="FFFFCC"/>
    </a:lt2>
    <a:accent1>
      <a:srgbClr val="339966"/>
    </a:accent1>
    <a:accent2>
      <a:srgbClr val="5E855B"/>
    </a:accent2>
    <a:accent3>
      <a:srgbClr val="AAB8B8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liff 5">
    <a:dk1>
      <a:srgbClr val="009999"/>
    </a:dk1>
    <a:lt1>
      <a:srgbClr val="EAEAEA"/>
    </a:lt1>
    <a:dk2>
      <a:srgbClr val="006666"/>
    </a:dk2>
    <a:lt2>
      <a:srgbClr val="FFFFCC"/>
    </a:lt2>
    <a:accent1>
      <a:srgbClr val="339966"/>
    </a:accent1>
    <a:accent2>
      <a:srgbClr val="5E855B"/>
    </a:accent2>
    <a:accent3>
      <a:srgbClr val="AAB8B8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4.xml><?xml version="1.0" encoding="utf-8"?>
<a:themeOverride xmlns:a="http://schemas.openxmlformats.org/drawingml/2006/main">
  <a:clrScheme name="Cliff 5">
    <a:dk1>
      <a:srgbClr val="009999"/>
    </a:dk1>
    <a:lt1>
      <a:srgbClr val="EAEAEA"/>
    </a:lt1>
    <a:dk2>
      <a:srgbClr val="006666"/>
    </a:dk2>
    <a:lt2>
      <a:srgbClr val="FFFFCC"/>
    </a:lt2>
    <a:accent1>
      <a:srgbClr val="339966"/>
    </a:accent1>
    <a:accent2>
      <a:srgbClr val="5E855B"/>
    </a:accent2>
    <a:accent3>
      <a:srgbClr val="AAB8B8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liff 5">
    <a:dk1>
      <a:srgbClr val="009999"/>
    </a:dk1>
    <a:lt1>
      <a:srgbClr val="EAEAEA"/>
    </a:lt1>
    <a:dk2>
      <a:srgbClr val="006666"/>
    </a:dk2>
    <a:lt2>
      <a:srgbClr val="FFFFCC"/>
    </a:lt2>
    <a:accent1>
      <a:srgbClr val="339966"/>
    </a:accent1>
    <a:accent2>
      <a:srgbClr val="5E855B"/>
    </a:accent2>
    <a:accent3>
      <a:srgbClr val="AAB8B8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7.xml><?xml version="1.0" encoding="utf-8"?>
<a:themeOverride xmlns:a="http://schemas.openxmlformats.org/drawingml/2006/main">
  <a:clrScheme name="Cliff 5">
    <a:dk1>
      <a:srgbClr val="009999"/>
    </a:dk1>
    <a:lt1>
      <a:srgbClr val="EAEAEA"/>
    </a:lt1>
    <a:dk2>
      <a:srgbClr val="006666"/>
    </a:dk2>
    <a:lt2>
      <a:srgbClr val="FFFFCC"/>
    </a:lt2>
    <a:accent1>
      <a:srgbClr val="339966"/>
    </a:accent1>
    <a:accent2>
      <a:srgbClr val="5E855B"/>
    </a:accent2>
    <a:accent3>
      <a:srgbClr val="AAB8B8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8.xml><?xml version="1.0" encoding="utf-8"?>
<a:themeOverride xmlns:a="http://schemas.openxmlformats.org/drawingml/2006/main">
  <a:clrScheme name="Cliff 5">
    <a:dk1>
      <a:srgbClr val="009999"/>
    </a:dk1>
    <a:lt1>
      <a:srgbClr val="EAEAEA"/>
    </a:lt1>
    <a:dk2>
      <a:srgbClr val="006666"/>
    </a:dk2>
    <a:lt2>
      <a:srgbClr val="FFFFCC"/>
    </a:lt2>
    <a:accent1>
      <a:srgbClr val="339966"/>
    </a:accent1>
    <a:accent2>
      <a:srgbClr val="5E855B"/>
    </a:accent2>
    <a:accent3>
      <a:srgbClr val="AAB8B8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659</Words>
  <Application>Microsoft Office PowerPoint</Application>
  <PresentationFormat>On-screen Show (4:3)</PresentationFormat>
  <Paragraphs>172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Lucida Sans</vt:lpstr>
      <vt:lpstr>Times New Roman</vt:lpstr>
      <vt:lpstr>Verdana</vt:lpstr>
      <vt:lpstr>Wingdings</vt:lpstr>
      <vt:lpstr>Cliff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Подадени заявления и оторизирани суми за периода 2007 – 2014 г.</vt:lpstr>
      <vt:lpstr>PowerPoint Presentation</vt:lpstr>
      <vt:lpstr>PowerPoint Presentation</vt:lpstr>
      <vt:lpstr>PowerPoint Presentation</vt:lpstr>
      <vt:lpstr>Изплатени средства в сектор Животновъдство (в периода 2014 - 2015)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Hristova Stamenova</dc:creator>
  <cp:lastModifiedBy>Antoaneta Angelova Puncheva</cp:lastModifiedBy>
  <cp:revision>553</cp:revision>
  <cp:lastPrinted>2016-01-06T07:27:57Z</cp:lastPrinted>
  <dcterms:created xsi:type="dcterms:W3CDTF">1601-01-01T00:00:00Z</dcterms:created>
  <dcterms:modified xsi:type="dcterms:W3CDTF">2016-01-06T07:43:00Z</dcterms:modified>
</cp:coreProperties>
</file>