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1" r:id="rId2"/>
    <p:sldId id="260" r:id="rId3"/>
    <p:sldId id="283" r:id="rId4"/>
    <p:sldId id="273" r:id="rId5"/>
    <p:sldId id="284" r:id="rId6"/>
    <p:sldId id="286" r:id="rId7"/>
    <p:sldId id="287" r:id="rId8"/>
    <p:sldId id="295" r:id="rId9"/>
    <p:sldId id="288" r:id="rId10"/>
    <p:sldId id="289" r:id="rId11"/>
    <p:sldId id="290" r:id="rId12"/>
    <p:sldId id="309" r:id="rId13"/>
    <p:sldId id="293" r:id="rId14"/>
    <p:sldId id="297" r:id="rId15"/>
    <p:sldId id="298" r:id="rId16"/>
    <p:sldId id="274" r:id="rId17"/>
    <p:sldId id="306" r:id="rId18"/>
    <p:sldId id="304" r:id="rId19"/>
    <p:sldId id="305" r:id="rId20"/>
    <p:sldId id="307" r:id="rId21"/>
    <p:sldId id="302" r:id="rId22"/>
    <p:sldId id="31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4F81BD"/>
    <a:srgbClr val="F6C4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 showGuides="1">
      <p:cViewPr varScale="1">
        <p:scale>
          <a:sx n="66" d="100"/>
          <a:sy n="66" d="100"/>
        </p:scale>
        <p:origin x="128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71EC4-7DD5-4524-876B-09F3DFF9CFD2}" type="datetimeFigureOut">
              <a:rPr lang="bg-BG" smtClean="0"/>
              <a:pPr/>
              <a:t>30.11.2015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37716-00B7-4D9E-B7B5-4D3F1D74E2B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4266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9B3914-B404-4693-B690-627A5E27BC3B}" type="slidenum">
              <a:rPr lang="de-DE" smtClean="0"/>
              <a:pPr/>
              <a:t>3</a:t>
            </a:fld>
            <a:endParaRPr lang="de-DE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bg-BG" smtClean="0">
                <a:latin typeface="Arial" charset="0"/>
              </a:rPr>
              <a:t>Месеци в годината</a:t>
            </a:r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3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istrator\Desktop\farming TITL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717032"/>
            <a:ext cx="7776864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5181-43FD-448C-8BC5-A6856F15CCFA}" type="datetimeFigureOut">
              <a:rPr lang="en-GB" smtClean="0"/>
              <a:pPr/>
              <a:t>30/11/2015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B0C4-8961-4A2B-B583-E85E1E419BD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5181-43FD-448C-8BC5-A6856F15CCFA}" type="datetimeFigureOut">
              <a:rPr lang="en-GB" smtClean="0"/>
              <a:pPr/>
              <a:t>30/11/2015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B0C4-8961-4A2B-B583-E85E1E419BD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5181-43FD-448C-8BC5-A6856F15CCFA}" type="datetimeFigureOut">
              <a:rPr lang="en-GB" smtClean="0"/>
              <a:pPr/>
              <a:t>30/11/2015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B0C4-8961-4A2B-B583-E85E1E419BD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5181-43FD-448C-8BC5-A6856F15CCFA}" type="datetimeFigureOut">
              <a:rPr lang="en-GB" smtClean="0"/>
              <a:pPr/>
              <a:t>30/11/2015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B0C4-8961-4A2B-B583-E85E1E419BD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5181-43FD-448C-8BC5-A6856F15CCFA}" type="datetimeFigureOut">
              <a:rPr lang="en-GB" smtClean="0"/>
              <a:pPr/>
              <a:t>30/11/2015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B0C4-8961-4A2B-B583-E85E1E419BD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5181-43FD-448C-8BC5-A6856F15CCFA}" type="datetimeFigureOut">
              <a:rPr lang="en-GB" smtClean="0"/>
              <a:pPr/>
              <a:t>30/11/2015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B0C4-8961-4A2B-B583-E85E1E419BD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5181-43FD-448C-8BC5-A6856F15CCFA}" type="datetimeFigureOut">
              <a:rPr lang="en-GB" smtClean="0"/>
              <a:pPr/>
              <a:t>30/11/2015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B0C4-8961-4A2B-B583-E85E1E419BD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5181-43FD-448C-8BC5-A6856F15CCFA}" type="datetimeFigureOut">
              <a:rPr lang="en-GB" smtClean="0"/>
              <a:pPr/>
              <a:t>30/11/2015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B0C4-8961-4A2B-B583-E85E1E419BD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5181-43FD-448C-8BC5-A6856F15CCFA}" type="datetimeFigureOut">
              <a:rPr lang="en-GB" smtClean="0"/>
              <a:pPr/>
              <a:t>30/11/2015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B0C4-8961-4A2B-B583-E85E1E419BD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5181-43FD-448C-8BC5-A6856F15CCFA}" type="datetimeFigureOut">
              <a:rPr lang="en-GB" smtClean="0"/>
              <a:pPr/>
              <a:t>30/11/2015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B0C4-8961-4A2B-B583-E85E1E419BD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5181-43FD-448C-8BC5-A6856F15CCFA}" type="datetimeFigureOut">
              <a:rPr lang="en-GB" smtClean="0"/>
              <a:pPr/>
              <a:t>30/11/2015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CB0C4-8961-4A2B-B583-E85E1E419BD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8000">
              <a:srgbClr val="00B0F0">
                <a:alpha val="71000"/>
              </a:srgbClr>
            </a:gs>
            <a:gs pos="38000">
              <a:srgbClr val="00B0F0">
                <a:alpha val="71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Desktop\farming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608" y="918932"/>
            <a:ext cx="8729331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6285181-43FD-448C-8BC5-A6856F15CCFA}" type="datetimeFigureOut">
              <a:rPr lang="en-GB" smtClean="0"/>
              <a:pPr/>
              <a:t>30/11/2015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11CB0C4-8961-4A2B-B583-E85E1E419BD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595" y="148856"/>
            <a:ext cx="7368876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5" Type="http://schemas.openxmlformats.org/officeDocument/2006/relationships/image" Target="../media/image5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39552" y="764704"/>
            <a:ext cx="7920038" cy="2952750"/>
          </a:xfrm>
        </p:spPr>
        <p:txBody>
          <a:bodyPr>
            <a:noAutofit/>
          </a:bodyPr>
          <a:lstStyle/>
          <a:p>
            <a:r>
              <a:rPr lang="bg-BG" sz="3200" dirty="0" smtClean="0">
                <a:solidFill>
                  <a:srgbClr val="C00000"/>
                </a:solidFill>
                <a:latin typeface="Arial Black" pitchFamily="34" charset="0"/>
              </a:rPr>
              <a:t>Оптимизиране на разходите в животновъдните стопанства чрез работа с високо технологични машини</a:t>
            </a:r>
            <a:endParaRPr lang="bg-BG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00430" y="4214818"/>
            <a:ext cx="5404123" cy="1001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1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200" b="0" dirty="0" smtClean="0">
                <a:latin typeface="+mj-lt"/>
              </a:rPr>
              <a:t> </a:t>
            </a:r>
          </a:p>
          <a:p>
            <a:pPr algn="r"/>
            <a:r>
              <a:rPr lang="bg-BG" sz="2200" b="0" dirty="0" smtClean="0">
                <a:solidFill>
                  <a:srgbClr val="C00000"/>
                </a:solidFill>
                <a:latin typeface="Arial Black" pitchFamily="34" charset="0"/>
              </a:rPr>
              <a:t>доц. д-р инж. Неделчо  Делчев</a:t>
            </a:r>
            <a:endParaRPr lang="bg-BG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en-GB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576153" cy="4110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428736"/>
            <a:ext cx="848886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g-BG" b="1" dirty="0" smtClean="0"/>
              <a:t>Сравняване работата на два трактора </a:t>
            </a:r>
            <a:r>
              <a:rPr lang="en-US" b="1" dirty="0" err="1" smtClean="0"/>
              <a:t>Fastrac</a:t>
            </a:r>
            <a:r>
              <a:rPr lang="en-US" b="1" dirty="0" smtClean="0"/>
              <a:t> 8310</a:t>
            </a:r>
            <a:r>
              <a:rPr lang="bg-BG" b="1" dirty="0" smtClean="0"/>
              <a:t>, работещи на българските поля.</a:t>
            </a:r>
            <a:endParaRPr lang="bg-BG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4" y="2132856"/>
            <a:ext cx="4410241" cy="42292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861" y="2132856"/>
            <a:ext cx="4407388" cy="421935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715" y="248341"/>
            <a:ext cx="890453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/>
              <a:t>Високо </a:t>
            </a:r>
            <a:r>
              <a:rPr lang="bg-BG" b="1" dirty="0"/>
              <a:t>технологичните машини </a:t>
            </a:r>
            <a:r>
              <a:rPr lang="en-US" b="1" dirty="0" smtClean="0"/>
              <a:t>JCB -  </a:t>
            </a:r>
            <a:r>
              <a:rPr lang="bg-BG" b="1" dirty="0" smtClean="0"/>
              <a:t>информацията е в основата на ефективното използване на </a:t>
            </a:r>
            <a:r>
              <a:rPr lang="bg-BG" b="1" dirty="0"/>
              <a:t>техниката </a:t>
            </a:r>
            <a:r>
              <a:rPr lang="bg-BG" b="1" dirty="0" smtClean="0"/>
              <a:t>и оптимизиране на разходите.  </a:t>
            </a:r>
            <a:endParaRPr lang="bg-BG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6" y="1122351"/>
            <a:ext cx="4403586" cy="514880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363016" cy="514880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1" y="228877"/>
            <a:ext cx="8755504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/>
              <a:t>Всяки притежател на машините </a:t>
            </a:r>
            <a:r>
              <a:rPr lang="en-US" b="1" dirty="0" smtClean="0"/>
              <a:t>JCB</a:t>
            </a:r>
            <a:r>
              <a:rPr lang="bg-BG" b="1" dirty="0" smtClean="0"/>
              <a:t> има пълна информация за целия жизнен цикъл на машината </a:t>
            </a:r>
            <a:endParaRPr lang="bg-BG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Title 1"/>
          <p:cNvSpPr>
            <a:spLocks noGrp="1"/>
          </p:cNvSpPr>
          <p:nvPr>
            <p:ph type="title"/>
          </p:nvPr>
        </p:nvSpPr>
        <p:spPr>
          <a:xfrm>
            <a:off x="887562" y="332656"/>
            <a:ext cx="7368876" cy="432048"/>
          </a:xfr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bg-BG" altLang="bg-BG" sz="2400" b="1" dirty="0" smtClean="0"/>
              <a:t>     </a:t>
            </a:r>
            <a:r>
              <a:rPr lang="en-US" altLang="bg-BG" sz="2400" b="1" dirty="0" smtClean="0"/>
              <a:t>LIVELINK</a:t>
            </a:r>
            <a:r>
              <a:rPr lang="bg-BG" altLang="bg-BG" sz="2400" b="1" dirty="0" smtClean="0"/>
              <a:t> </a:t>
            </a:r>
            <a:r>
              <a:rPr lang="bg-BG" altLang="bg-BG" sz="2700" b="1" dirty="0" smtClean="0"/>
              <a:t>- </a:t>
            </a:r>
            <a:r>
              <a:rPr lang="bg-BG" altLang="bg-BG" sz="2700" b="1" dirty="0">
                <a:solidFill>
                  <a:prstClr val="black"/>
                </a:solidFill>
                <a:ea typeface="+mn-ea"/>
              </a:rPr>
              <a:t>Фундаментални </a:t>
            </a:r>
            <a:r>
              <a:rPr lang="bg-BG" altLang="bg-BG" sz="2700" b="1" dirty="0" smtClean="0">
                <a:solidFill>
                  <a:prstClr val="black"/>
                </a:solidFill>
                <a:ea typeface="+mn-ea"/>
              </a:rPr>
              <a:t>предимства</a:t>
            </a:r>
            <a:endParaRPr lang="bg-BG" altLang="bg-BG" sz="2700" dirty="0" smtClean="0"/>
          </a:p>
        </p:txBody>
      </p:sp>
      <p:sp>
        <p:nvSpPr>
          <p:cNvPr id="55302" name="TextBox 9"/>
          <p:cNvSpPr txBox="1">
            <a:spLocks noChangeArrowheads="1"/>
          </p:cNvSpPr>
          <p:nvPr/>
        </p:nvSpPr>
        <p:spPr bwMode="auto">
          <a:xfrm>
            <a:off x="395537" y="908720"/>
            <a:ext cx="8424936" cy="1323439"/>
          </a:xfrm>
          <a:prstGeom prst="rect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JCBEuro Roman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JCBEuro Roman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JCBEuro Roman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JCBEuro Roman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JCBEuro Rom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JCBEuro Rom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JCBEuro Rom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JCBEuro Rom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JCBEuro Roman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bg-BG" altLang="bg-BG" sz="2000" b="1" dirty="0" smtClean="0">
                <a:latin typeface="Arial" pitchFamily="34" charset="0"/>
                <a:cs typeface="Arial" pitchFamily="34" charset="0"/>
              </a:rPr>
              <a:t>ефективно използване </a:t>
            </a:r>
            <a:r>
              <a:rPr lang="bg-BG" altLang="bg-BG" sz="2000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bg-BG" altLang="bg-BG" sz="2000" b="1" dirty="0" smtClean="0">
                <a:latin typeface="Arial" pitchFamily="34" charset="0"/>
                <a:cs typeface="Arial" pitchFamily="34" charset="0"/>
              </a:rPr>
              <a:t>машината</a:t>
            </a:r>
            <a:endParaRPr lang="bg-BG" altLang="bg-BG" sz="20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bg-BG" altLang="bg-BG" sz="2000" b="1" dirty="0">
                <a:latin typeface="Arial" pitchFamily="34" charset="0"/>
                <a:cs typeface="Arial" pitchFamily="34" charset="0"/>
              </a:rPr>
              <a:t>  ефективна техническа поддръжка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bg-BG" altLang="bg-BG" sz="2000" b="1" dirty="0">
                <a:latin typeface="Arial" pitchFamily="34" charset="0"/>
                <a:cs typeface="Arial" pitchFamily="34" charset="0"/>
              </a:rPr>
              <a:t>  сигурност -  при </a:t>
            </a:r>
            <a:r>
              <a:rPr lang="bg-BG" altLang="bg-BG" sz="2000" b="1" dirty="0" smtClean="0">
                <a:latin typeface="Arial" pitchFamily="34" charset="0"/>
                <a:cs typeface="Arial" pitchFamily="34" charset="0"/>
              </a:rPr>
              <a:t>кражба и нереглам</a:t>
            </a:r>
            <a:r>
              <a:rPr lang="en-US" altLang="bg-BG" sz="2000" b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bg-BG" altLang="bg-BG" sz="2000" b="1" dirty="0" smtClean="0">
                <a:latin typeface="Arial" pitchFamily="34" charset="0"/>
                <a:cs typeface="Arial" pitchFamily="34" charset="0"/>
              </a:rPr>
              <a:t>нтирано </a:t>
            </a:r>
            <a:r>
              <a:rPr lang="bg-BG" altLang="bg-BG" sz="2000" b="1" dirty="0">
                <a:latin typeface="Arial" pitchFamily="34" charset="0"/>
                <a:cs typeface="Arial" pitchFamily="34" charset="0"/>
              </a:rPr>
              <a:t>използване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bg-BG" altLang="bg-BG" sz="2000" b="1" dirty="0">
                <a:latin typeface="Arial" pitchFamily="34" charset="0"/>
                <a:cs typeface="Arial" pitchFamily="34" charset="0"/>
              </a:rPr>
              <a:t>   пълна информираност</a:t>
            </a:r>
            <a:endParaRPr lang="en-US" altLang="bg-BG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6245456" cy="2859421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25" y="3299965"/>
            <a:ext cx="3797300" cy="278606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72" y="3068960"/>
            <a:ext cx="1800200" cy="351816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49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45" y="273758"/>
            <a:ext cx="2532966" cy="87894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4312" y="1241677"/>
            <a:ext cx="4572032" cy="58477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sz="3200" b="1" dirty="0" smtClean="0"/>
              <a:t>Телескопични товарачи</a:t>
            </a:r>
            <a:endParaRPr lang="bg-BG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74030" y="2204864"/>
            <a:ext cx="77748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g-BG" b="1" dirty="0" smtClean="0"/>
              <a:t> Проектирани за условията в които ще работят – земеделието и най-тежкия сектор – животновъдство. </a:t>
            </a:r>
            <a:r>
              <a:rPr lang="bg-BG" b="1" dirty="0" smtClean="0">
                <a:solidFill>
                  <a:srgbClr val="0070C0"/>
                </a:solidFill>
              </a:rPr>
              <a:t>ВСИЧКО СЕ ПРОИЗВЕЖДА ОТ </a:t>
            </a:r>
            <a:r>
              <a:rPr lang="en-US" b="1" dirty="0" smtClean="0">
                <a:solidFill>
                  <a:srgbClr val="0070C0"/>
                </a:solidFill>
              </a:rPr>
              <a:t>JCB.</a:t>
            </a:r>
            <a:endParaRPr lang="bg-BG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853" y="4033227"/>
            <a:ext cx="4271139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 </a:t>
            </a:r>
            <a:r>
              <a:rPr lang="ru-RU" sz="1600" dirty="0" smtClean="0"/>
              <a:t>Двигател </a:t>
            </a:r>
            <a:r>
              <a:rPr lang="ru-RU" sz="1600" dirty="0"/>
              <a:t>- </a:t>
            </a:r>
            <a:r>
              <a:rPr lang="ru-RU" sz="1600" b="1" dirty="0"/>
              <a:t>от 15% до </a:t>
            </a:r>
            <a:r>
              <a:rPr lang="ru-RU" sz="1600" b="1" dirty="0" smtClean="0"/>
              <a:t>40% по-мощен</a:t>
            </a:r>
            <a:r>
              <a:rPr lang="ru-RU" sz="1600" dirty="0" smtClean="0"/>
              <a:t>, заради динамиката на работа – 109, 125 и 145 к.с.</a:t>
            </a:r>
          </a:p>
        </p:txBody>
      </p:sp>
      <p:pic>
        <p:nvPicPr>
          <p:cNvPr id="54274" name="Picture 2" descr="http://www.jcbpowersystems.com/~/asset/4/7397.ashx?format=30009|10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764023"/>
            <a:ext cx="4979725" cy="16474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2" name="Текстово поле 11"/>
          <p:cNvSpPr txBox="1"/>
          <p:nvPr/>
        </p:nvSpPr>
        <p:spPr>
          <a:xfrm>
            <a:off x="4861470" y="3863950"/>
            <a:ext cx="3997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Най-бързия дизел в света - </a:t>
            </a:r>
            <a:r>
              <a:rPr lang="en-US" b="1" dirty="0" smtClean="0"/>
              <a:t>563.418</a:t>
            </a:r>
            <a:r>
              <a:rPr lang="bg-BG" b="1" dirty="0" smtClean="0"/>
              <a:t> км/ч, август 2006 г., Соленото езеро, САЩ .</a:t>
            </a:r>
            <a:endParaRPr lang="bg-BG" b="1" dirty="0"/>
          </a:p>
        </p:txBody>
      </p:sp>
      <p:pic>
        <p:nvPicPr>
          <p:cNvPr id="54276" name="Picture 4" descr="http://www.jcbpowersystems.com/~/asset/4/7342.ashx?format=20|10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494" y="4827696"/>
            <a:ext cx="3017541" cy="17145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4" name="Текстово поле 13"/>
          <p:cNvSpPr txBox="1"/>
          <p:nvPr/>
        </p:nvSpPr>
        <p:spPr>
          <a:xfrm>
            <a:off x="2915816" y="3000424"/>
            <a:ext cx="5370960" cy="7078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/>
              <a:t>Разликата</a:t>
            </a:r>
            <a:r>
              <a:rPr lang="ru-RU" sz="2000" b="1" dirty="0" smtClean="0"/>
              <a:t> между </a:t>
            </a:r>
            <a:r>
              <a:rPr lang="ru-RU" sz="2000" b="1" dirty="0" err="1" smtClean="0"/>
              <a:t>индустриалните</a:t>
            </a:r>
            <a:r>
              <a:rPr lang="ru-RU" sz="2000" b="1" dirty="0" smtClean="0"/>
              <a:t> и </a:t>
            </a:r>
            <a:r>
              <a:rPr lang="ru-RU" sz="2000" b="1" dirty="0" err="1" smtClean="0"/>
              <a:t>аграрни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телескопични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товарачи</a:t>
            </a:r>
            <a:endParaRPr lang="bg-BG" sz="2000" b="1" dirty="0"/>
          </a:p>
        </p:txBody>
      </p:sp>
      <p:sp>
        <p:nvSpPr>
          <p:cNvPr id="54278" name="AutoShape 6" descr="Резултат с изображение за jcb dieselmax tier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4280" name="AutoShape 8" descr="Резултат с изображение за jcb dieselmax tier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3074" name="Picture 2" descr="S:\DELCHEV\РАБОТНА\Разликата между индустриалните и аграрни товарачи\2JC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8" y="2986461"/>
            <a:ext cx="2339752" cy="82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8" y="172544"/>
            <a:ext cx="3544995" cy="196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17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59" y="320043"/>
            <a:ext cx="410047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2.</a:t>
            </a:r>
            <a:r>
              <a:rPr lang="ru-RU" sz="1600" dirty="0" smtClean="0"/>
              <a:t>Трансмисия </a:t>
            </a:r>
            <a:r>
              <a:rPr lang="ru-RU" sz="1600" dirty="0"/>
              <a:t>– с </a:t>
            </a:r>
            <a:r>
              <a:rPr lang="en-US" sz="1600" dirty="0"/>
              <a:t>„Torque Lock</a:t>
            </a:r>
            <a:r>
              <a:rPr lang="bg-BG" sz="1600" dirty="0"/>
              <a:t>“ - </a:t>
            </a:r>
            <a:r>
              <a:rPr lang="bg-BG" sz="1600" b="1" dirty="0"/>
              <a:t>икономия на гориво до 5</a:t>
            </a:r>
            <a:r>
              <a:rPr lang="bg-BG" sz="1600" b="1" dirty="0" smtClean="0"/>
              <a:t>%. Подходящ за транспорт.</a:t>
            </a:r>
            <a:endParaRPr lang="bg-BG" sz="16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14" y="1065938"/>
            <a:ext cx="2080460" cy="17817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320043"/>
            <a:ext cx="410445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.</a:t>
            </a:r>
            <a:r>
              <a:rPr lang="bg-BG" sz="1600" dirty="0"/>
              <a:t> Задвижване – 2К4/4К4 – </a:t>
            </a:r>
            <a:r>
              <a:rPr lang="bg-BG" sz="1600" b="1" dirty="0"/>
              <a:t>икономия на гориво и </a:t>
            </a:r>
            <a:r>
              <a:rPr lang="bg-BG" sz="1600" b="1" dirty="0" smtClean="0"/>
              <a:t>гуми. </a:t>
            </a:r>
            <a:r>
              <a:rPr lang="bg-BG" sz="1600" b="1" dirty="0"/>
              <a:t>Подходящ за </a:t>
            </a:r>
            <a:r>
              <a:rPr lang="bg-BG" sz="1600" b="1" dirty="0" smtClean="0"/>
              <a:t>транспорт.</a:t>
            </a:r>
            <a:endParaRPr lang="en-US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65938"/>
            <a:ext cx="3688112" cy="18440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459" y="3284984"/>
            <a:ext cx="410047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bg-BG" sz="1600" dirty="0"/>
              <a:t>4</a:t>
            </a:r>
            <a:r>
              <a:rPr lang="en-US" sz="1600" dirty="0" smtClean="0"/>
              <a:t>.</a:t>
            </a:r>
            <a:r>
              <a:rPr lang="en-US" sz="1600" dirty="0"/>
              <a:t> „limit slip”  - </a:t>
            </a:r>
            <a:r>
              <a:rPr lang="bg-BG" sz="1600" dirty="0"/>
              <a:t> блокаж само когато трябва – </a:t>
            </a:r>
            <a:r>
              <a:rPr lang="bg-BG" sz="1600" b="1" dirty="0"/>
              <a:t>производителност и икономия на </a:t>
            </a:r>
            <a:r>
              <a:rPr lang="bg-BG" sz="1600" b="1" dirty="0" smtClean="0"/>
              <a:t>гориво.</a:t>
            </a:r>
            <a:endParaRPr lang="bg-BG" sz="1600" b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954" y="1065938"/>
            <a:ext cx="2127510" cy="1855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79"/>
            <a:ext cx="2667000" cy="2085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2000" y="3304449"/>
            <a:ext cx="4392488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bg-BG" sz="1600" dirty="0" smtClean="0"/>
              <a:t>5. Хидравлични </a:t>
            </a:r>
            <a:r>
              <a:rPr lang="bg-BG" sz="1600" dirty="0"/>
              <a:t>помпи - </a:t>
            </a:r>
            <a:r>
              <a:rPr lang="ru-RU" sz="1600" dirty="0"/>
              <a:t>зъбни помпи с общ дебит 82 l/min срещу бутално-аксиална помпа с дебит 140 l/min- </a:t>
            </a:r>
            <a:r>
              <a:rPr lang="ru-RU" sz="1600" b="1" dirty="0"/>
              <a:t>производителност и икономия на </a:t>
            </a:r>
            <a:r>
              <a:rPr lang="ru-RU" sz="1600" b="1" dirty="0" smtClean="0"/>
              <a:t>гориво.</a:t>
            </a:r>
            <a:endParaRPr lang="ru-RU" sz="1600" b="1" dirty="0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97" y="4797152"/>
            <a:ext cx="1609006" cy="12961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85" y="4770164"/>
            <a:ext cx="2303701" cy="13231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01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59" y="320043"/>
            <a:ext cx="410047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bg-BG" sz="1600" dirty="0"/>
              <a:t>6</a:t>
            </a:r>
            <a:r>
              <a:rPr lang="en-US" sz="1600" dirty="0" smtClean="0"/>
              <a:t>.</a:t>
            </a:r>
            <a:r>
              <a:rPr lang="ru-RU" sz="1600" dirty="0" smtClean="0"/>
              <a:t> </a:t>
            </a:r>
            <a:r>
              <a:rPr lang="ru-RU" sz="1600" dirty="0"/>
              <a:t>Време за един цикъл – </a:t>
            </a:r>
            <a:r>
              <a:rPr lang="ru-RU" sz="1600" dirty="0" smtClean="0"/>
              <a:t>30,8</a:t>
            </a:r>
            <a:r>
              <a:rPr lang="en-US" sz="1600" dirty="0" smtClean="0"/>
              <a:t>s</a:t>
            </a:r>
            <a:r>
              <a:rPr lang="ru-RU" sz="1600" dirty="0" smtClean="0"/>
              <a:t> </a:t>
            </a:r>
            <a:r>
              <a:rPr lang="ru-RU" sz="1600" dirty="0"/>
              <a:t>срещу </a:t>
            </a:r>
            <a:r>
              <a:rPr lang="ru-RU" sz="1600" dirty="0" smtClean="0"/>
              <a:t>20,9</a:t>
            </a:r>
            <a:r>
              <a:rPr lang="en-US" sz="1600" dirty="0" smtClean="0"/>
              <a:t>s </a:t>
            </a:r>
            <a:r>
              <a:rPr lang="ru-RU" sz="1600" dirty="0" smtClean="0"/>
              <a:t>- </a:t>
            </a:r>
            <a:r>
              <a:rPr lang="ru-RU" sz="1600" b="1" dirty="0"/>
              <a:t>до 32% по- висока </a:t>
            </a:r>
            <a:r>
              <a:rPr lang="ru-RU" sz="1600" b="1" dirty="0" smtClean="0"/>
              <a:t>производителност.</a:t>
            </a:r>
            <a:endParaRPr lang="bg-BG" sz="1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0" y="307311"/>
            <a:ext cx="4248472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7.</a:t>
            </a:r>
            <a:r>
              <a:rPr lang="ru-RU" sz="1600" dirty="0" smtClean="0"/>
              <a:t> </a:t>
            </a:r>
            <a:r>
              <a:rPr lang="ru-RU" sz="1600" dirty="0"/>
              <a:t>Охлаждане – охладителен пакет с широки процепи на радиаторите – </a:t>
            </a:r>
            <a:r>
              <a:rPr lang="ru-RU" sz="1600" b="1" dirty="0"/>
              <a:t>за работа в запрашени среди </a:t>
            </a:r>
            <a:r>
              <a:rPr lang="en-US" sz="1600" b="1" dirty="0" smtClean="0"/>
              <a:t> </a:t>
            </a:r>
            <a:r>
              <a:rPr lang="bg-BG" sz="1600" b="1" dirty="0" smtClean="0"/>
              <a:t>+ самопочистване.</a:t>
            </a:r>
            <a:endParaRPr lang="ru-RU" sz="16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4874"/>
            <a:ext cx="238261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782" y="1294874"/>
            <a:ext cx="174662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3400" y="3284984"/>
            <a:ext cx="410047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bg-BG" sz="1600" dirty="0" smtClean="0"/>
              <a:t>8</a:t>
            </a:r>
            <a:r>
              <a:rPr lang="en-US" sz="1600" dirty="0" smtClean="0"/>
              <a:t>.</a:t>
            </a:r>
            <a:r>
              <a:rPr lang="ru-RU" sz="1600" dirty="0" smtClean="0"/>
              <a:t> </a:t>
            </a:r>
            <a:r>
              <a:rPr lang="ru-RU" sz="1600" dirty="0"/>
              <a:t>Стабилизираща система на стрелата (SRS) </a:t>
            </a:r>
            <a:r>
              <a:rPr lang="ru-RU" sz="1600" b="1" dirty="0"/>
              <a:t>- </a:t>
            </a:r>
            <a:r>
              <a:rPr lang="en-US" sz="1600" dirty="0" err="1"/>
              <a:t>манипулира</a:t>
            </a:r>
            <a:r>
              <a:rPr lang="bg-BG" sz="1600" dirty="0"/>
              <a:t>не</a:t>
            </a:r>
            <a:r>
              <a:rPr lang="en-US" sz="1600" dirty="0"/>
              <a:t> </a:t>
            </a:r>
            <a:r>
              <a:rPr lang="en-US" sz="1600" dirty="0" err="1"/>
              <a:t>насипни</a:t>
            </a:r>
            <a:r>
              <a:rPr lang="en-US" sz="1600" dirty="0"/>
              <a:t> </a:t>
            </a:r>
            <a:r>
              <a:rPr lang="en-US" sz="1600" dirty="0" err="1"/>
              <a:t>товари</a:t>
            </a:r>
            <a:r>
              <a:rPr lang="en-US" sz="1600" dirty="0"/>
              <a:t> с </a:t>
            </a:r>
            <a:r>
              <a:rPr lang="en-US" sz="1600" dirty="0" err="1"/>
              <a:t>висока</a:t>
            </a:r>
            <a:r>
              <a:rPr lang="en-US" sz="1600" dirty="0"/>
              <a:t> </a:t>
            </a:r>
            <a:r>
              <a:rPr lang="en-US" sz="1600" dirty="0" err="1"/>
              <a:t>скорост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неравни</a:t>
            </a:r>
            <a:r>
              <a:rPr lang="en-US" sz="1600" dirty="0"/>
              <a:t> </a:t>
            </a:r>
            <a:r>
              <a:rPr lang="en-US" sz="1600" dirty="0" err="1"/>
              <a:t>терени</a:t>
            </a:r>
            <a:r>
              <a:rPr lang="bg-BG" sz="1600" dirty="0"/>
              <a:t> – </a:t>
            </a:r>
            <a:r>
              <a:rPr lang="bg-BG" sz="1600" b="1" dirty="0"/>
              <a:t>производителност и </a:t>
            </a:r>
            <a:r>
              <a:rPr lang="bg-BG" sz="1600" b="1" dirty="0" smtClean="0"/>
              <a:t>прецизност.</a:t>
            </a:r>
            <a:endParaRPr lang="bg-BG" sz="1600" b="1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0" y="4725144"/>
            <a:ext cx="4631803" cy="165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0" y="3284984"/>
            <a:ext cx="4248472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bg-BG" sz="1600" dirty="0"/>
              <a:t>9</a:t>
            </a:r>
            <a:r>
              <a:rPr lang="en-US" sz="1600" dirty="0" smtClean="0"/>
              <a:t>.</a:t>
            </a:r>
            <a:r>
              <a:rPr lang="ru-RU" sz="1600" dirty="0" smtClean="0"/>
              <a:t> Трансмисия </a:t>
            </a:r>
            <a:r>
              <a:rPr lang="ru-RU" sz="1600" dirty="0"/>
              <a:t>– </a:t>
            </a:r>
            <a:r>
              <a:rPr lang="ru-RU" sz="1600" dirty="0" smtClean="0"/>
              <a:t>дублирано управление – </a:t>
            </a:r>
            <a:r>
              <a:rPr lang="ru-RU" sz="1600" b="1" dirty="0" smtClean="0"/>
              <a:t>всичко с една ръка, втората на волана. Проектиран за висока производителност.</a:t>
            </a:r>
            <a:endParaRPr lang="ru-RU" sz="1600" b="1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96" y="4362202"/>
            <a:ext cx="1548172" cy="172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961" y="4389947"/>
            <a:ext cx="2048361" cy="191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69" y="956749"/>
            <a:ext cx="2766365" cy="21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30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42852"/>
            <a:ext cx="2532966" cy="87894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3428992" y="142852"/>
            <a:ext cx="5429288" cy="83099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FASTRAC </a:t>
            </a:r>
            <a:r>
              <a:rPr lang="bg-BG" sz="2400" b="1" dirty="0" smtClean="0"/>
              <a:t>-високотехнологични и високоскоростни трактори</a:t>
            </a:r>
            <a:endParaRPr lang="bg-BG" sz="2400" b="1" dirty="0"/>
          </a:p>
        </p:txBody>
      </p:sp>
      <p:pic>
        <p:nvPicPr>
          <p:cNvPr id="4" name="Picture 6" descr="D:\Временен\JCB- INFO\8310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2123"/>
            <a:ext cx="3409312" cy="22865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114" y="1118795"/>
            <a:ext cx="3126317" cy="234241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31640" y="3789040"/>
            <a:ext cx="6624736" cy="23928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FF505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Arial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целораменен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-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             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        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предпазване на възлите</a:t>
            </a: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еластично окачване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-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      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                                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комфорт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charset="0"/>
              <a:ea typeface="+mn-ea"/>
              <a:cs typeface="Arial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спирачна система -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ABS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-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  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                           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сигурност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charset="0"/>
              <a:ea typeface="+mn-ea"/>
              <a:cs typeface="Arial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оптимално разпределение на теглото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-        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сцепление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charset="0"/>
              <a:ea typeface="+mn-ea"/>
              <a:cs typeface="Arial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просторна луксозна кабина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-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   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          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грижа за водача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charset="0"/>
              <a:ea typeface="+mn-ea"/>
              <a:cs typeface="Arial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висока работна скорост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-    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време и производителност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charset="0"/>
              <a:ea typeface="+mn-ea"/>
              <a:cs typeface="Arial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отделна хидравлична система -                     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r>
              <a:rPr kumimoji="0" lang="bg-BG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биомасла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charset="0"/>
              <a:ea typeface="+mn-ea"/>
              <a:cs typeface="Arial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3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места за </a:t>
            </a:r>
            <a:r>
              <a:rPr kumimoji="0" lang="bg-BG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агрегатиране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-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                   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  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универсалност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charset="0"/>
              <a:ea typeface="+mn-ea"/>
              <a:cs typeface="Arial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движение по магистрали, без винетка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-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 </a:t>
            </a:r>
            <a:r>
              <a:rPr kumimoji="0" lang="bg-BG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rPr>
              <a:t>време,разходи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327791" y="3284984"/>
            <a:ext cx="4497388" cy="6236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bg-BG" sz="2800" b="1" dirty="0" smtClean="0">
                <a:latin typeface="Arial" charset="0"/>
              </a:rPr>
              <a:t> Концепцията</a:t>
            </a:r>
            <a:r>
              <a:rPr lang="en-GB" sz="2800" b="1" dirty="0" smtClean="0">
                <a:latin typeface="Arial" charset="0"/>
              </a:rPr>
              <a:t> </a:t>
            </a:r>
            <a:r>
              <a:rPr lang="en-GB" sz="2800" b="1" dirty="0" err="1" smtClean="0">
                <a:latin typeface="Arial" charset="0"/>
              </a:rPr>
              <a:t>Fastrac</a:t>
            </a:r>
            <a:r>
              <a:rPr lang="en-GB" sz="3200" b="1" dirty="0" smtClean="0">
                <a:latin typeface="Arial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619672" y="260648"/>
            <a:ext cx="5429288" cy="46166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FASTRAC </a:t>
            </a:r>
            <a:r>
              <a:rPr lang="bg-BG" sz="2400" b="1" dirty="0" smtClean="0"/>
              <a:t>– еластичното окачване</a:t>
            </a:r>
            <a:endParaRPr lang="bg-BG" sz="2400" b="1" dirty="0"/>
          </a:p>
        </p:txBody>
      </p:sp>
      <p:pic>
        <p:nvPicPr>
          <p:cNvPr id="3" name="Fastrac8000_Suspens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666"/>
          <a:stretch/>
        </p:blipFill>
        <p:spPr>
          <a:xfrm>
            <a:off x="1043608" y="980728"/>
            <a:ext cx="7108202" cy="36518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87624" y="5202257"/>
            <a:ext cx="7128792" cy="58477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bg-BG" sz="3200" b="1" dirty="0">
                <a:solidFill>
                  <a:srgbClr val="C00000"/>
                </a:solidFill>
              </a:rPr>
              <a:t>Да забравим, че тракторите друсат 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79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spension_selfLevellingHDHD_1080_Hi_Cop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068" y="1196752"/>
            <a:ext cx="6725186" cy="37829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3"/>
          <p:cNvSpPr txBox="1"/>
          <p:nvPr/>
        </p:nvSpPr>
        <p:spPr>
          <a:xfrm>
            <a:off x="467544" y="142851"/>
            <a:ext cx="8280920" cy="46166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FASTRAC </a:t>
            </a:r>
            <a:r>
              <a:rPr lang="bg-BG" sz="2400" b="1" dirty="0" smtClean="0"/>
              <a:t>– самонивелиране, скорост, производителност </a:t>
            </a:r>
            <a:endParaRPr lang="bg-BG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9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819430" y="149224"/>
            <a:ext cx="3456384" cy="46166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FASTRAC </a:t>
            </a:r>
            <a:r>
              <a:rPr lang="bg-BG" sz="2400" b="1" dirty="0" smtClean="0"/>
              <a:t>– серия 8000 </a:t>
            </a:r>
            <a:endParaRPr lang="bg-BG" sz="2400" b="1" dirty="0"/>
          </a:p>
        </p:txBody>
      </p:sp>
      <p:pic>
        <p:nvPicPr>
          <p:cNvPr id="3" name="Fastrac8000_36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764704"/>
            <a:ext cx="5855900" cy="32939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00166" y="4578947"/>
            <a:ext cx="4976875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b="1" dirty="0" smtClean="0"/>
              <a:t>2 модела: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b="1" dirty="0" smtClean="0"/>
              <a:t>8280  –  280 к.с. </a:t>
            </a:r>
            <a:r>
              <a:rPr lang="bg-BG" b="1" dirty="0"/>
              <a:t>и</a:t>
            </a:r>
            <a:r>
              <a:rPr lang="bg-BG" b="1" dirty="0" smtClean="0"/>
              <a:t> 1195 </a:t>
            </a:r>
            <a:r>
              <a:rPr lang="en-US" b="1" dirty="0" smtClean="0"/>
              <a:t>Nm</a:t>
            </a:r>
            <a:r>
              <a:rPr lang="bg-BG" b="1" dirty="0" smtClean="0"/>
              <a:t> въртящ момент</a:t>
            </a:r>
            <a:r>
              <a:rPr lang="en-US" b="1" dirty="0" smtClean="0"/>
              <a:t> </a:t>
            </a:r>
            <a:endParaRPr lang="bg-BG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b="1" dirty="0" smtClean="0"/>
              <a:t>8310  </a:t>
            </a:r>
            <a:r>
              <a:rPr lang="bg-BG" b="1" dirty="0"/>
              <a:t>–  </a:t>
            </a:r>
            <a:r>
              <a:rPr lang="bg-BG" b="1" dirty="0" smtClean="0"/>
              <a:t>306 </a:t>
            </a:r>
            <a:r>
              <a:rPr lang="bg-BG" b="1" dirty="0"/>
              <a:t>к.с. и </a:t>
            </a:r>
            <a:r>
              <a:rPr lang="bg-BG" b="1" dirty="0" smtClean="0"/>
              <a:t>1310 </a:t>
            </a:r>
            <a:r>
              <a:rPr lang="en-US" b="1" dirty="0"/>
              <a:t>Nm</a:t>
            </a:r>
            <a:r>
              <a:rPr lang="bg-BG" b="1" dirty="0"/>
              <a:t> въртящ момент</a:t>
            </a:r>
            <a:r>
              <a:rPr lang="en-US" b="1" dirty="0"/>
              <a:t> </a:t>
            </a:r>
            <a:endParaRPr lang="bg-BG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b="1" dirty="0" smtClean="0"/>
              <a:t>Двигател – </a:t>
            </a:r>
            <a:r>
              <a:rPr lang="en-US" b="1" dirty="0" smtClean="0"/>
              <a:t>SISU 8,4 </a:t>
            </a:r>
            <a:r>
              <a:rPr lang="bg-BG" b="1" dirty="0" smtClean="0"/>
              <a:t>литра</a:t>
            </a:r>
            <a:endParaRPr lang="bg-BG" b="1" dirty="0"/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bg-BG" b="1" dirty="0" smtClean="0"/>
              <a:t>Нова безстепенна трансмисия </a:t>
            </a:r>
            <a:r>
              <a:rPr lang="en-GB" sz="1600" b="1" dirty="0"/>
              <a:t>(uprated ML280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14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8637"/>
            <a:ext cx="4176464" cy="166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19" y="511893"/>
            <a:ext cx="4392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b="1" dirty="0" smtClean="0"/>
              <a:t>За да </a:t>
            </a:r>
            <a:r>
              <a:rPr lang="ru-RU" sz="2000" b="1" dirty="0" smtClean="0"/>
              <a:t>оптимизираме </a:t>
            </a:r>
            <a:r>
              <a:rPr lang="ru-RU" sz="2000" b="1" dirty="0"/>
              <a:t>разходите в животновъдните </a:t>
            </a:r>
            <a:r>
              <a:rPr lang="ru-RU" sz="2000" b="1" dirty="0" smtClean="0"/>
              <a:t>стопанства, трябва да имаме отговори</a:t>
            </a:r>
            <a:r>
              <a:rPr lang="bg-BG" sz="2000" b="1" dirty="0" smtClean="0"/>
              <a:t> на следните въпроси:</a:t>
            </a:r>
            <a:endParaRPr lang="bg-BG" sz="2000" b="1" dirty="0"/>
          </a:p>
        </p:txBody>
      </p:sp>
      <p:sp>
        <p:nvSpPr>
          <p:cNvPr id="4" name="Текстово поле 1"/>
          <p:cNvSpPr txBox="1"/>
          <p:nvPr/>
        </p:nvSpPr>
        <p:spPr>
          <a:xfrm>
            <a:off x="324611" y="2132856"/>
            <a:ext cx="4438523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g-BG" sz="1600" b="1" dirty="0" smtClean="0"/>
              <a:t>Как да бъдем успешни на конкурентния пазар?</a:t>
            </a:r>
          </a:p>
          <a:p>
            <a:pPr>
              <a:buFont typeface="Wingdings" pitchFamily="2" charset="2"/>
              <a:buChar char="ü"/>
            </a:pPr>
            <a:r>
              <a:rPr lang="bg-BG" sz="1600" dirty="0" smtClean="0"/>
              <a:t> висока производителност</a:t>
            </a:r>
          </a:p>
          <a:p>
            <a:pPr>
              <a:buFont typeface="Wingdings" pitchFamily="2" charset="2"/>
              <a:buChar char="ü"/>
            </a:pPr>
            <a:r>
              <a:rPr lang="bg-BG" sz="1600" dirty="0" smtClean="0"/>
              <a:t> ниска себестойност</a:t>
            </a:r>
            <a:endParaRPr lang="bg-BG" sz="1600" dirty="0"/>
          </a:p>
        </p:txBody>
      </p:sp>
      <p:sp>
        <p:nvSpPr>
          <p:cNvPr id="6" name="Текстово поле 2"/>
          <p:cNvSpPr txBox="1"/>
          <p:nvPr/>
        </p:nvSpPr>
        <p:spPr>
          <a:xfrm>
            <a:off x="286277" y="3178107"/>
            <a:ext cx="5813515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g-BG" sz="1600" b="1" dirty="0" smtClean="0"/>
              <a:t>Как се постига висока производителност?</a:t>
            </a:r>
          </a:p>
          <a:p>
            <a:pPr>
              <a:buFont typeface="Wingdings" pitchFamily="2" charset="2"/>
              <a:buChar char="ü"/>
            </a:pPr>
            <a:r>
              <a:rPr lang="bg-BG" sz="1600" dirty="0" smtClean="0"/>
              <a:t> с механизация и автоматизация на производствените процеси</a:t>
            </a:r>
          </a:p>
          <a:p>
            <a:pPr>
              <a:buFont typeface="Wingdings" pitchFamily="2" charset="2"/>
              <a:buChar char="ü"/>
            </a:pPr>
            <a:r>
              <a:rPr lang="bg-BG" sz="1600" dirty="0" smtClean="0"/>
              <a:t> с организация на производствените процеси</a:t>
            </a:r>
            <a:endParaRPr lang="bg-BG" sz="1600" dirty="0"/>
          </a:p>
        </p:txBody>
      </p:sp>
      <p:sp>
        <p:nvSpPr>
          <p:cNvPr id="7" name="Текстово поле 3"/>
          <p:cNvSpPr txBox="1"/>
          <p:nvPr/>
        </p:nvSpPr>
        <p:spPr>
          <a:xfrm>
            <a:off x="268898" y="4238666"/>
            <a:ext cx="8572560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sz="1600" b="1" dirty="0" smtClean="0"/>
              <a:t>Как влияе високата производителност на себестойността на продукцията?</a:t>
            </a:r>
          </a:p>
          <a:p>
            <a:pPr>
              <a:buFont typeface="Wingdings" pitchFamily="2" charset="2"/>
              <a:buChar char="ü"/>
            </a:pPr>
            <a:r>
              <a:rPr lang="bg-BG" sz="1600" dirty="0" smtClean="0"/>
              <a:t> използването на техника с ненужно висока производителност, води до неоправдани разходи за закупуването и особено за нейната поддръжка</a:t>
            </a:r>
          </a:p>
          <a:p>
            <a:pPr>
              <a:buFont typeface="Wingdings" pitchFamily="2" charset="2"/>
              <a:buChar char="ü"/>
            </a:pPr>
            <a:r>
              <a:rPr lang="bg-BG" sz="1600" dirty="0" smtClean="0"/>
              <a:t> оптимална техника – икономически ефективно производство.  Трябва да се смята!</a:t>
            </a:r>
            <a:endParaRPr lang="bg-BG" sz="1600" dirty="0"/>
          </a:p>
        </p:txBody>
      </p:sp>
      <p:sp>
        <p:nvSpPr>
          <p:cNvPr id="8" name="Текстово поле 4"/>
          <p:cNvSpPr txBox="1"/>
          <p:nvPr/>
        </p:nvSpPr>
        <p:spPr>
          <a:xfrm>
            <a:off x="324611" y="5580491"/>
            <a:ext cx="6720366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g-BG" sz="1600" b="1" dirty="0" smtClean="0"/>
              <a:t>Какво е високотехнологична машина от гледна точка на използването и?</a:t>
            </a:r>
          </a:p>
          <a:p>
            <a:pPr>
              <a:buFont typeface="Wingdings" pitchFamily="2" charset="2"/>
              <a:buChar char="ü"/>
            </a:pPr>
            <a:r>
              <a:rPr lang="bg-BG" sz="1600" dirty="0" smtClean="0"/>
              <a:t> да извършва по-голям брой операции в различни условия</a:t>
            </a:r>
          </a:p>
          <a:p>
            <a:pPr>
              <a:buFont typeface="Wingdings" pitchFamily="2" charset="2"/>
              <a:buChar char="ü"/>
            </a:pPr>
            <a:r>
              <a:rPr lang="bg-BG" sz="1600" dirty="0" smtClean="0"/>
              <a:t> да работи качествено и малко да се влияе от човешкия фактор</a:t>
            </a:r>
            <a:endParaRPr lang="bg-BG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819430" y="149224"/>
            <a:ext cx="3456384" cy="46166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FASTRAC </a:t>
            </a:r>
            <a:r>
              <a:rPr lang="bg-BG" sz="2400" b="1" dirty="0" smtClean="0"/>
              <a:t>– серия 4000 </a:t>
            </a:r>
            <a:endParaRPr lang="bg-BG" sz="2400" b="1" dirty="0"/>
          </a:p>
        </p:txBody>
      </p:sp>
      <p:pic>
        <p:nvPicPr>
          <p:cNvPr id="11266" name="Picture 2" descr="http://www.jcb-agri.bg/f/products/0/950_f60939d76b7c2bafe02744039a66ef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22" y="764704"/>
            <a:ext cx="5400600" cy="341090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409117"/>
              </p:ext>
            </p:extLst>
          </p:nvPr>
        </p:nvGraphicFramePr>
        <p:xfrm>
          <a:off x="755576" y="4329424"/>
          <a:ext cx="7848872" cy="22199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341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33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bg-BG" dirty="0" smtClean="0"/>
                        <a:t>модел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Fastrac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4160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Fastrac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4190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Fastrac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4220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Максимална мощност, к.с. 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175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208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230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</a:t>
                      </a:r>
                      <a:r>
                        <a:rPr lang="bg-BG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върт. момент, </a:t>
                      </a:r>
                      <a:r>
                        <a:rPr lang="en-US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750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850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/>
                        <a:t>950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Трансмисия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V-Tronic CVT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V-Tronic CVT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V-Tronic CVT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Товароподемност на навеса(кг)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8000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bg-BG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Експлоатационно тегло(кг)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8340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8340</a:t>
                      </a:r>
                      <a:endParaRPr lang="bg-B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8340</a:t>
                      </a:r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10" y="6549384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47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88640"/>
            <a:ext cx="8111836" cy="46166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/>
              <a:t>FASTRAC </a:t>
            </a:r>
            <a:r>
              <a:rPr lang="bg-BG" sz="2400" b="1" dirty="0"/>
              <a:t>–предимства спрямо конвенционалните трактори</a:t>
            </a:r>
            <a:endParaRPr lang="bg-BG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836712"/>
            <a:ext cx="8784976" cy="2336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b="1" dirty="0">
                <a:latin typeface="Arial" charset="0"/>
              </a:rPr>
              <a:t>Недостижим </a:t>
            </a:r>
            <a:r>
              <a:rPr lang="bg-BG" b="1" dirty="0" smtClean="0">
                <a:latin typeface="Arial" charset="0"/>
              </a:rPr>
              <a:t>комфорт - </a:t>
            </a:r>
            <a:r>
              <a:rPr lang="bg-BG" b="1" dirty="0" smtClean="0">
                <a:solidFill>
                  <a:srgbClr val="0070C0"/>
                </a:solidFill>
                <a:latin typeface="Arial" charset="0"/>
              </a:rPr>
              <a:t>предно и задно </a:t>
            </a:r>
            <a:r>
              <a:rPr lang="bg-BG" b="1" dirty="0">
                <a:solidFill>
                  <a:srgbClr val="0070C0"/>
                </a:solidFill>
                <a:latin typeface="Arial" charset="0"/>
              </a:rPr>
              <a:t>еластично окачване</a:t>
            </a:r>
          </a:p>
          <a:p>
            <a:pPr>
              <a:lnSpc>
                <a:spcPct val="90000"/>
              </a:lnSpc>
            </a:pPr>
            <a:r>
              <a:rPr lang="bg-BG" b="1" dirty="0">
                <a:latin typeface="Arial" charset="0"/>
              </a:rPr>
              <a:t>Безопасност при </a:t>
            </a:r>
            <a:r>
              <a:rPr lang="bg-BG" b="1" dirty="0" smtClean="0">
                <a:latin typeface="Arial" charset="0"/>
              </a:rPr>
              <a:t>движение</a:t>
            </a:r>
            <a:r>
              <a:rPr lang="bg-BG" b="1" dirty="0">
                <a:latin typeface="Arial" charset="0"/>
              </a:rPr>
              <a:t> </a:t>
            </a:r>
            <a:r>
              <a:rPr lang="bg-BG" b="1" dirty="0">
                <a:solidFill>
                  <a:srgbClr val="0070C0"/>
                </a:solidFill>
                <a:latin typeface="Arial" charset="0"/>
              </a:rPr>
              <a:t>-</a:t>
            </a:r>
            <a:r>
              <a:rPr lang="bg-BG" b="1" dirty="0" smtClean="0">
                <a:solidFill>
                  <a:srgbClr val="0070C0"/>
                </a:solidFill>
                <a:latin typeface="Arial" charset="0"/>
              </a:rPr>
              <a:t> сигурно управление и </a:t>
            </a:r>
            <a:r>
              <a:rPr lang="bg-BG" b="1" dirty="0">
                <a:solidFill>
                  <a:srgbClr val="0070C0"/>
                </a:solidFill>
                <a:latin typeface="Arial" charset="0"/>
              </a:rPr>
              <a:t>спиране с </a:t>
            </a:r>
            <a:r>
              <a:rPr lang="en-US" b="1" dirty="0">
                <a:solidFill>
                  <a:srgbClr val="0070C0"/>
                </a:solidFill>
                <a:latin typeface="Arial" charset="0"/>
              </a:rPr>
              <a:t>ABS</a:t>
            </a:r>
            <a:endParaRPr lang="bg-BG" b="1" dirty="0">
              <a:solidFill>
                <a:srgbClr val="0070C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bg-BG" b="1" dirty="0">
                <a:latin typeface="Arial" charset="0"/>
              </a:rPr>
              <a:t>Здравина и </a:t>
            </a:r>
            <a:r>
              <a:rPr lang="bg-BG" b="1" dirty="0" smtClean="0">
                <a:latin typeface="Arial" charset="0"/>
              </a:rPr>
              <a:t>стабилност</a:t>
            </a:r>
            <a:r>
              <a:rPr lang="bg-BG" b="1" dirty="0">
                <a:latin typeface="Arial" charset="0"/>
              </a:rPr>
              <a:t> </a:t>
            </a:r>
            <a:r>
              <a:rPr lang="bg-BG" b="1" dirty="0" smtClean="0">
                <a:latin typeface="Arial" charset="0"/>
              </a:rPr>
              <a:t>- </a:t>
            </a:r>
            <a:r>
              <a:rPr lang="bg-BG" b="1" dirty="0" smtClean="0">
                <a:solidFill>
                  <a:srgbClr val="0070C0"/>
                </a:solidFill>
                <a:latin typeface="Arial" charset="0"/>
              </a:rPr>
              <a:t>конструкция </a:t>
            </a:r>
            <a:r>
              <a:rPr lang="bg-BG" b="1" dirty="0">
                <a:solidFill>
                  <a:srgbClr val="0070C0"/>
                </a:solidFill>
                <a:latin typeface="Arial" charset="0"/>
              </a:rPr>
              <a:t>с </a:t>
            </a:r>
            <a:r>
              <a:rPr lang="bg-BG" b="1" dirty="0" smtClean="0">
                <a:solidFill>
                  <a:srgbClr val="0070C0"/>
                </a:solidFill>
                <a:latin typeface="Arial" charset="0"/>
              </a:rPr>
              <a:t>цяла </a:t>
            </a:r>
            <a:r>
              <a:rPr lang="bg-BG" b="1" dirty="0">
                <a:solidFill>
                  <a:srgbClr val="0070C0"/>
                </a:solidFill>
                <a:latin typeface="Arial" charset="0"/>
              </a:rPr>
              <a:t>рама</a:t>
            </a:r>
          </a:p>
          <a:p>
            <a:pPr>
              <a:lnSpc>
                <a:spcPct val="90000"/>
              </a:lnSpc>
            </a:pPr>
            <a:r>
              <a:rPr lang="bg-BG" b="1" dirty="0">
                <a:latin typeface="Arial" charset="0"/>
              </a:rPr>
              <a:t>Оптимално разпределение на </a:t>
            </a:r>
            <a:r>
              <a:rPr lang="bg-BG" b="1" dirty="0" smtClean="0">
                <a:latin typeface="Arial" charset="0"/>
              </a:rPr>
              <a:t>теглото</a:t>
            </a:r>
            <a:r>
              <a:rPr lang="bg-BG" b="1" dirty="0">
                <a:latin typeface="Arial" charset="0"/>
              </a:rPr>
              <a:t> </a:t>
            </a:r>
            <a:r>
              <a:rPr lang="bg-BG" b="1" dirty="0" smtClean="0">
                <a:latin typeface="Arial" charset="0"/>
              </a:rPr>
              <a:t>- </a:t>
            </a:r>
            <a:r>
              <a:rPr lang="bg-BG" b="1" dirty="0" smtClean="0">
                <a:solidFill>
                  <a:srgbClr val="0070C0"/>
                </a:solidFill>
                <a:latin typeface="Arial" charset="0"/>
              </a:rPr>
              <a:t>постоянно сцепление </a:t>
            </a:r>
            <a:r>
              <a:rPr lang="bg-BG" b="1" dirty="0">
                <a:solidFill>
                  <a:srgbClr val="0070C0"/>
                </a:solidFill>
                <a:latin typeface="Arial" charset="0"/>
              </a:rPr>
              <a:t>с минимално буксуване</a:t>
            </a:r>
          </a:p>
          <a:p>
            <a:pPr>
              <a:lnSpc>
                <a:spcPct val="90000"/>
              </a:lnSpc>
            </a:pPr>
            <a:r>
              <a:rPr lang="bg-BG" b="1" dirty="0">
                <a:latin typeface="Arial" charset="0"/>
              </a:rPr>
              <a:t>Висока </a:t>
            </a:r>
            <a:r>
              <a:rPr lang="bg-BG" b="1" dirty="0" smtClean="0">
                <a:latin typeface="Arial" charset="0"/>
              </a:rPr>
              <a:t>скорост</a:t>
            </a:r>
            <a:r>
              <a:rPr lang="bg-BG" b="1" dirty="0">
                <a:latin typeface="Arial" charset="0"/>
              </a:rPr>
              <a:t> </a:t>
            </a:r>
            <a:r>
              <a:rPr lang="bg-BG" b="1" dirty="0" smtClean="0">
                <a:latin typeface="Arial" charset="0"/>
              </a:rPr>
              <a:t>- </a:t>
            </a:r>
            <a:r>
              <a:rPr lang="bg-BG" b="1" dirty="0" smtClean="0">
                <a:solidFill>
                  <a:srgbClr val="0070C0"/>
                </a:solidFill>
                <a:latin typeface="Arial" charset="0"/>
              </a:rPr>
              <a:t>65-80 </a:t>
            </a:r>
            <a:r>
              <a:rPr lang="bg-BG" b="1" dirty="0">
                <a:solidFill>
                  <a:srgbClr val="0070C0"/>
                </a:solidFill>
                <a:latin typeface="Arial" charset="0"/>
              </a:rPr>
              <a:t>км/ч</a:t>
            </a:r>
          </a:p>
          <a:p>
            <a:pPr>
              <a:lnSpc>
                <a:spcPct val="90000"/>
              </a:lnSpc>
            </a:pPr>
            <a:r>
              <a:rPr lang="bg-BG" b="1" dirty="0">
                <a:latin typeface="Arial" charset="0"/>
              </a:rPr>
              <a:t>Просторна и комфортна </a:t>
            </a:r>
            <a:r>
              <a:rPr lang="bg-BG" b="1" dirty="0" smtClean="0">
                <a:latin typeface="Arial" charset="0"/>
              </a:rPr>
              <a:t>кабина - </a:t>
            </a:r>
            <a:r>
              <a:rPr lang="bg-BG" b="1" dirty="0" smtClean="0">
                <a:solidFill>
                  <a:srgbClr val="0070C0"/>
                </a:solidFill>
                <a:latin typeface="Arial" charset="0"/>
              </a:rPr>
              <a:t>истинска </a:t>
            </a:r>
            <a:r>
              <a:rPr lang="bg-BG" b="1" dirty="0">
                <a:solidFill>
                  <a:srgbClr val="0070C0"/>
                </a:solidFill>
                <a:latin typeface="Arial" charset="0"/>
              </a:rPr>
              <a:t>кабина за </a:t>
            </a:r>
            <a:r>
              <a:rPr lang="bg-BG" b="1" dirty="0" smtClean="0">
                <a:solidFill>
                  <a:srgbClr val="0070C0"/>
                </a:solidFill>
                <a:latin typeface="Arial" charset="0"/>
              </a:rPr>
              <a:t>двама</a:t>
            </a:r>
            <a:endParaRPr lang="bg-BG" b="1" dirty="0">
              <a:solidFill>
                <a:srgbClr val="0070C0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bg-BG" b="1" dirty="0">
                <a:latin typeface="Arial" charset="0"/>
              </a:rPr>
              <a:t>Трето място за </a:t>
            </a:r>
            <a:r>
              <a:rPr lang="bg-BG" b="1" dirty="0" smtClean="0">
                <a:latin typeface="Arial" charset="0"/>
              </a:rPr>
              <a:t>агрегатиране - </a:t>
            </a:r>
            <a:r>
              <a:rPr lang="bg-BG" b="1" dirty="0" smtClean="0">
                <a:solidFill>
                  <a:srgbClr val="0070C0"/>
                </a:solidFill>
                <a:latin typeface="Arial" charset="0"/>
              </a:rPr>
              <a:t>комунална </a:t>
            </a:r>
            <a:r>
              <a:rPr lang="bg-BG" b="1" dirty="0">
                <a:solidFill>
                  <a:srgbClr val="0070C0"/>
                </a:solidFill>
                <a:latin typeface="Arial" charset="0"/>
              </a:rPr>
              <a:t>дейност/земеделие</a:t>
            </a:r>
          </a:p>
          <a:p>
            <a:pPr>
              <a:lnSpc>
                <a:spcPct val="90000"/>
              </a:lnSpc>
            </a:pPr>
            <a:r>
              <a:rPr lang="bg-BG" b="1" dirty="0">
                <a:latin typeface="Arial" charset="0"/>
              </a:rPr>
              <a:t>!!! ДВИЖЕНИЕ ПО </a:t>
            </a:r>
            <a:r>
              <a:rPr lang="bg-BG" b="1" dirty="0" smtClean="0">
                <a:latin typeface="Arial" charset="0"/>
              </a:rPr>
              <a:t>МАГИСТРАЛИ - </a:t>
            </a:r>
            <a:r>
              <a:rPr lang="bg-BG" b="1" dirty="0" smtClean="0">
                <a:solidFill>
                  <a:srgbClr val="0070C0"/>
                </a:solidFill>
                <a:latin typeface="Arial" charset="0"/>
              </a:rPr>
              <a:t>актуална </a:t>
            </a:r>
            <a:r>
              <a:rPr lang="bg-BG" b="1" dirty="0">
                <a:solidFill>
                  <a:srgbClr val="0070C0"/>
                </a:solidFill>
                <a:latin typeface="Arial" charset="0"/>
              </a:rPr>
              <a:t>тема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61" y="4125139"/>
            <a:ext cx="3062989" cy="229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74" y="4249608"/>
            <a:ext cx="1624565" cy="2169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0936" y="3464271"/>
            <a:ext cx="47612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FASTRAC</a:t>
            </a:r>
            <a:r>
              <a:rPr lang="bg-BG" b="1" dirty="0" smtClean="0"/>
              <a:t> 4000 – четири управляеми колела </a:t>
            </a:r>
            <a:endParaRPr lang="bg-BG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13" y="3464271"/>
            <a:ext cx="3648075" cy="294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27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00063" y="500063"/>
            <a:ext cx="7929562" cy="503237"/>
          </a:xfrm>
          <a:solidFill>
            <a:schemeClr val="bg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bg-BG" altLang="bg-BG" sz="2400" smtClean="0"/>
              <a:t>Да се повозим на конвенционален трактор и </a:t>
            </a:r>
            <a:r>
              <a:rPr lang="en-US" altLang="bg-BG" sz="2400" smtClean="0"/>
              <a:t>Fastrac</a:t>
            </a:r>
            <a:endParaRPr lang="bg-BG" altLang="bg-BG" sz="2400" smtClean="0"/>
          </a:p>
        </p:txBody>
      </p:sp>
      <p:pic>
        <p:nvPicPr>
          <p:cNvPr id="4" name="Full Suspension_chunk_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1266825"/>
            <a:ext cx="5351463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22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9657" y="121437"/>
            <a:ext cx="8358246" cy="1143008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 eaLnBrk="1" hangingPunct="1"/>
            <a:r>
              <a:rPr lang="en-US" b="1" dirty="0" smtClean="0">
                <a:latin typeface="Gill Sans for JCB" pitchFamily="34" charset="0"/>
              </a:rPr>
              <a:t>70 % </a:t>
            </a:r>
            <a:r>
              <a:rPr lang="bg-BG" b="1" dirty="0" smtClean="0">
                <a:latin typeface="Gill Sans for JCB" pitchFamily="34" charset="0"/>
              </a:rPr>
              <a:t>от всички операции </a:t>
            </a:r>
            <a:r>
              <a:rPr lang="bg-BG" b="1" dirty="0" smtClean="0">
                <a:latin typeface="Arial" charset="0"/>
              </a:rPr>
              <a:t>в смесените земеделски стопанства </a:t>
            </a:r>
            <a:r>
              <a:rPr lang="bg-BG" b="1" dirty="0" smtClean="0">
                <a:latin typeface="Gill Sans for JCB" pitchFamily="34" charset="0"/>
              </a:rPr>
              <a:t>са товаро-разтоварни и транспортни</a:t>
            </a:r>
            <a:r>
              <a:rPr lang="en-US" b="1" dirty="0" smtClean="0">
                <a:latin typeface="Gill Sans for JCB" pitchFamily="34" charset="0"/>
              </a:rPr>
              <a:t> !*</a:t>
            </a:r>
          </a:p>
        </p:txBody>
      </p:sp>
      <p:sp>
        <p:nvSpPr>
          <p:cNvPr id="16387" name="Oval 5"/>
          <p:cNvSpPr>
            <a:spLocks noChangeArrowheads="1"/>
          </p:cNvSpPr>
          <p:nvPr/>
        </p:nvSpPr>
        <p:spPr bwMode="auto">
          <a:xfrm>
            <a:off x="3736975" y="3536950"/>
            <a:ext cx="504825" cy="5048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6388" name="Oval 6"/>
          <p:cNvSpPr>
            <a:spLocks noChangeArrowheads="1"/>
          </p:cNvSpPr>
          <p:nvPr/>
        </p:nvSpPr>
        <p:spPr bwMode="auto">
          <a:xfrm>
            <a:off x="4703763" y="1773238"/>
            <a:ext cx="576262" cy="10795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6389" name="Oval 7"/>
          <p:cNvSpPr>
            <a:spLocks noChangeArrowheads="1"/>
          </p:cNvSpPr>
          <p:nvPr/>
        </p:nvSpPr>
        <p:spPr bwMode="auto">
          <a:xfrm>
            <a:off x="6338888" y="2722563"/>
            <a:ext cx="360362" cy="11509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6390" name="Oval 8"/>
          <p:cNvSpPr>
            <a:spLocks noChangeArrowheads="1"/>
          </p:cNvSpPr>
          <p:nvPr/>
        </p:nvSpPr>
        <p:spPr bwMode="auto">
          <a:xfrm>
            <a:off x="7164388" y="3681413"/>
            <a:ext cx="360362" cy="5762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6391" name="Text Box 18"/>
          <p:cNvSpPr txBox="1">
            <a:spLocks noChangeArrowheads="1"/>
          </p:cNvSpPr>
          <p:nvPr/>
        </p:nvSpPr>
        <p:spPr bwMode="auto">
          <a:xfrm>
            <a:off x="2247900" y="33766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6392" name="Text Box 19"/>
          <p:cNvSpPr txBox="1">
            <a:spLocks noChangeArrowheads="1"/>
          </p:cNvSpPr>
          <p:nvPr/>
        </p:nvSpPr>
        <p:spPr bwMode="auto">
          <a:xfrm>
            <a:off x="1403350" y="4889500"/>
            <a:ext cx="6840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6393" name="Text Box 20"/>
          <p:cNvSpPr txBox="1">
            <a:spLocks noChangeArrowheads="1"/>
          </p:cNvSpPr>
          <p:nvPr/>
        </p:nvSpPr>
        <p:spPr bwMode="auto">
          <a:xfrm flipV="1">
            <a:off x="468313" y="6491288"/>
            <a:ext cx="7291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16394" name="Text Box 22"/>
          <p:cNvSpPr txBox="1">
            <a:spLocks noChangeArrowheads="1"/>
          </p:cNvSpPr>
          <p:nvPr/>
        </p:nvSpPr>
        <p:spPr bwMode="auto">
          <a:xfrm>
            <a:off x="827088" y="4941888"/>
            <a:ext cx="7148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800">
              <a:latin typeface="Arial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55288" y="1076352"/>
            <a:ext cx="8674320" cy="5513388"/>
            <a:chOff x="176" y="462"/>
            <a:chExt cx="5265" cy="3473"/>
          </a:xfrm>
        </p:grpSpPr>
        <p:pic>
          <p:nvPicPr>
            <p:cNvPr id="1639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9" y="790"/>
              <a:ext cx="4725" cy="2605"/>
            </a:xfrm>
            <a:prstGeom prst="rect">
              <a:avLst/>
            </a:prstGeom>
            <a:solidFill>
              <a:srgbClr val="996633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6397" name="Text Box 4"/>
            <p:cNvSpPr txBox="1">
              <a:spLocks noChangeArrowheads="1"/>
            </p:cNvSpPr>
            <p:nvPr/>
          </p:nvSpPr>
          <p:spPr bwMode="auto">
            <a:xfrm>
              <a:off x="466" y="3334"/>
              <a:ext cx="4557" cy="601"/>
            </a:xfrm>
            <a:prstGeom prst="rect">
              <a:avLst/>
            </a:prstGeom>
            <a:solidFill>
              <a:srgbClr val="FFC000"/>
            </a:solidFill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2000" b="1" dirty="0">
                  <a:latin typeface="Gill Sans for JCB" pitchFamily="34" charset="0"/>
                </a:rPr>
                <a:t> </a:t>
              </a:r>
              <a:r>
                <a:rPr lang="bg-BG" b="1" dirty="0">
                  <a:latin typeface="Gill Sans for JCB" pitchFamily="34" charset="0"/>
                </a:rPr>
                <a:t>Увеличаващите се разстояния между </a:t>
              </a:r>
              <a:r>
                <a:rPr lang="bg-BG" b="1" dirty="0">
                  <a:latin typeface="Arial" charset="0"/>
                </a:rPr>
                <a:t>стопанските дворове</a:t>
              </a:r>
              <a:r>
                <a:rPr lang="bg-BG" b="1" dirty="0">
                  <a:latin typeface="Gill Sans for JCB" pitchFamily="34" charset="0"/>
                </a:rPr>
                <a:t> и полет</a:t>
              </a:r>
              <a:r>
                <a:rPr lang="bg-BG" b="1" dirty="0">
                  <a:latin typeface="Arial" charset="0"/>
                </a:rPr>
                <a:t>ата,</a:t>
              </a:r>
              <a:r>
                <a:rPr lang="bg-BG" b="1" dirty="0">
                  <a:latin typeface="Gill Sans for JCB" pitchFamily="34" charset="0"/>
                </a:rPr>
                <a:t> както и </a:t>
              </a:r>
              <a:r>
                <a:rPr lang="bg-BG" b="1" dirty="0">
                  <a:latin typeface="Arial" charset="0"/>
                </a:rPr>
                <a:t>до клиенти и доставчици,</a:t>
              </a:r>
              <a:r>
                <a:rPr lang="bg-BG" b="1" dirty="0">
                  <a:latin typeface="Gill Sans for JCB" pitchFamily="34" charset="0"/>
                </a:rPr>
                <a:t> изискват все по-</a:t>
              </a:r>
              <a:r>
                <a:rPr lang="bg-BG" b="1" dirty="0">
                  <a:latin typeface="Arial" charset="0"/>
                </a:rPr>
                <a:t>раз</a:t>
              </a:r>
              <a:r>
                <a:rPr lang="bg-BG" b="1" dirty="0">
                  <a:latin typeface="Gill Sans for JCB" pitchFamily="34" charset="0"/>
                </a:rPr>
                <a:t>умна логистика</a:t>
              </a:r>
              <a:r>
                <a:rPr lang="de-DE" b="1" dirty="0">
                  <a:latin typeface="Gill Sans for JCB" pitchFamily="34" charset="0"/>
                </a:rPr>
                <a:t>!</a:t>
              </a:r>
            </a:p>
          </p:txBody>
        </p:sp>
        <p:sp>
          <p:nvSpPr>
            <p:cNvPr id="16398" name="Text Box 9"/>
            <p:cNvSpPr txBox="1">
              <a:spLocks noChangeArrowheads="1"/>
            </p:cNvSpPr>
            <p:nvPr/>
          </p:nvSpPr>
          <p:spPr bwMode="auto">
            <a:xfrm>
              <a:off x="3993" y="462"/>
              <a:ext cx="1311" cy="17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200" b="1" dirty="0">
                  <a:latin typeface="Gill Sans for JCB" pitchFamily="34" charset="0"/>
                </a:rPr>
                <a:t>*</a:t>
              </a:r>
              <a:r>
                <a:rPr lang="bg-BG" sz="1200" b="1" dirty="0">
                  <a:latin typeface="Gill Sans for JCB" pitchFamily="34" charset="0"/>
                </a:rPr>
                <a:t>Според проф.</a:t>
              </a:r>
              <a:r>
                <a:rPr lang="de-DE" sz="1200" b="1" dirty="0">
                  <a:latin typeface="Gill Sans for JCB" pitchFamily="34" charset="0"/>
                </a:rPr>
                <a:t> Bernhardt</a:t>
              </a:r>
            </a:p>
          </p:txBody>
        </p:sp>
        <p:sp>
          <p:nvSpPr>
            <p:cNvPr id="16399" name="TextBox 9"/>
            <p:cNvSpPr txBox="1">
              <a:spLocks noChangeArrowheads="1"/>
            </p:cNvSpPr>
            <p:nvPr/>
          </p:nvSpPr>
          <p:spPr bwMode="auto">
            <a:xfrm>
              <a:off x="176" y="692"/>
              <a:ext cx="5265" cy="23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3810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bg-BG" sz="1700" dirty="0">
                  <a:latin typeface="Arial" charset="0"/>
                </a:rPr>
                <a:t>Вътрешни и </a:t>
              </a:r>
              <a:r>
                <a:rPr lang="bg-BG" sz="1700" dirty="0" smtClean="0">
                  <a:latin typeface="Arial" charset="0"/>
                </a:rPr>
                <a:t>извън стопански  </a:t>
              </a:r>
              <a:r>
                <a:rPr lang="bg-BG" sz="1700" dirty="0">
                  <a:latin typeface="Arial" charset="0"/>
                </a:rPr>
                <a:t>транспортни  дейности  за 1 година</a:t>
              </a:r>
              <a:r>
                <a:rPr lang="en-US" sz="1700" dirty="0">
                  <a:latin typeface="Arial" charset="0"/>
                </a:rPr>
                <a:t>-</a:t>
              </a:r>
              <a:r>
                <a:rPr lang="bg-BG" sz="1700" dirty="0">
                  <a:latin typeface="Arial" charset="0"/>
                </a:rPr>
                <a:t> т/1000 декара</a:t>
              </a:r>
              <a:r>
                <a:rPr lang="bg-BG" sz="1800" dirty="0">
                  <a:latin typeface="Arial" charset="0"/>
                </a:rPr>
                <a:t>  </a:t>
              </a:r>
            </a:p>
          </p:txBody>
        </p:sp>
        <p:sp>
          <p:nvSpPr>
            <p:cNvPr id="16400" name="TextBox 10"/>
            <p:cNvSpPr txBox="1">
              <a:spLocks noChangeArrowheads="1"/>
            </p:cNvSpPr>
            <p:nvPr/>
          </p:nvSpPr>
          <p:spPr bwMode="auto">
            <a:xfrm>
              <a:off x="810" y="1697"/>
              <a:ext cx="988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bg-BG" sz="1800" dirty="0" smtClean="0">
                  <a:latin typeface="Arial" charset="0"/>
                </a:rPr>
                <a:t>Семе,торове</a:t>
              </a:r>
              <a:endParaRPr lang="bg-BG" sz="1800" dirty="0">
                <a:latin typeface="Arial" charset="0"/>
              </a:endParaRPr>
            </a:p>
          </p:txBody>
        </p:sp>
        <p:sp>
          <p:nvSpPr>
            <p:cNvPr id="16401" name="TextBox 11"/>
            <p:cNvSpPr txBox="1">
              <a:spLocks noChangeArrowheads="1"/>
            </p:cNvSpPr>
            <p:nvPr/>
          </p:nvSpPr>
          <p:spPr bwMode="auto">
            <a:xfrm>
              <a:off x="1952" y="1616"/>
              <a:ext cx="635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bg-BG" sz="1800" dirty="0">
                  <a:latin typeface="Arial" charset="0"/>
                </a:rPr>
                <a:t>Сено</a:t>
              </a:r>
            </a:p>
          </p:txBody>
        </p:sp>
        <p:sp>
          <p:nvSpPr>
            <p:cNvPr id="16402" name="TextBox 12"/>
            <p:cNvSpPr txBox="1">
              <a:spLocks noChangeArrowheads="1"/>
            </p:cNvSpPr>
            <p:nvPr/>
          </p:nvSpPr>
          <p:spPr bwMode="auto">
            <a:xfrm>
              <a:off x="3449" y="1026"/>
              <a:ext cx="731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bg-BG" sz="1800" dirty="0">
                  <a:latin typeface="Arial" charset="0"/>
                </a:rPr>
                <a:t>Зърно</a:t>
              </a:r>
            </a:p>
          </p:txBody>
        </p:sp>
        <p:sp>
          <p:nvSpPr>
            <p:cNvPr id="16403" name="TextBox 13"/>
            <p:cNvSpPr txBox="1">
              <a:spLocks noChangeArrowheads="1"/>
            </p:cNvSpPr>
            <p:nvPr/>
          </p:nvSpPr>
          <p:spPr bwMode="auto">
            <a:xfrm>
              <a:off x="4220" y="1026"/>
              <a:ext cx="726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bg-BG" sz="1800">
                  <a:latin typeface="Arial" charset="0"/>
                </a:rPr>
                <a:t>Силаж/</a:t>
              </a:r>
            </a:p>
            <a:p>
              <a:r>
                <a:rPr lang="bg-BG" sz="1800">
                  <a:latin typeface="Arial" charset="0"/>
                </a:rPr>
                <a:t>тор</a:t>
              </a:r>
            </a:p>
          </p:txBody>
        </p:sp>
        <p:sp>
          <p:nvSpPr>
            <p:cNvPr id="16404" name="TextBox 14"/>
            <p:cNvSpPr txBox="1">
              <a:spLocks noChangeArrowheads="1"/>
            </p:cNvSpPr>
            <p:nvPr/>
          </p:nvSpPr>
          <p:spPr bwMode="auto">
            <a:xfrm>
              <a:off x="4455" y="1575"/>
              <a:ext cx="953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bg-BG" sz="1800" dirty="0">
                  <a:latin typeface="Arial" charset="0"/>
                </a:rPr>
                <a:t>Зах.цвекло</a:t>
              </a:r>
            </a:p>
            <a:p>
              <a:endParaRPr lang="bg-BG" sz="1800" dirty="0">
                <a:latin typeface="Arial" charset="0"/>
              </a:endParaRPr>
            </a:p>
          </p:txBody>
        </p:sp>
        <p:sp>
          <p:nvSpPr>
            <p:cNvPr id="16405" name="TextBox 15"/>
            <p:cNvSpPr txBox="1">
              <a:spLocks noChangeArrowheads="1"/>
            </p:cNvSpPr>
            <p:nvPr/>
          </p:nvSpPr>
          <p:spPr bwMode="auto">
            <a:xfrm>
              <a:off x="636" y="1298"/>
              <a:ext cx="1308" cy="23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bg-BG" sz="1800" b="1" dirty="0">
                  <a:latin typeface="Arial" charset="0"/>
                </a:rPr>
                <a:t>Вътр.стопански</a:t>
              </a:r>
              <a:r>
                <a:rPr lang="bg-BG" sz="1800" dirty="0">
                  <a:latin typeface="Arial" charset="0"/>
                </a:rPr>
                <a:t> </a:t>
              </a:r>
            </a:p>
          </p:txBody>
        </p:sp>
        <p:sp>
          <p:nvSpPr>
            <p:cNvPr id="16406" name="Rectangle 23"/>
            <p:cNvSpPr>
              <a:spLocks noChangeArrowheads="1"/>
            </p:cNvSpPr>
            <p:nvPr/>
          </p:nvSpPr>
          <p:spPr bwMode="auto">
            <a:xfrm>
              <a:off x="429" y="3105"/>
              <a:ext cx="4635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bg-BG" sz="1800" dirty="0">
                  <a:latin typeface="Arial" charset="0"/>
                </a:rPr>
                <a:t>Седмици в годината</a:t>
              </a:r>
              <a:endParaRPr lang="en-US" sz="1800" dirty="0">
                <a:latin typeface="Arial" charset="0"/>
              </a:endParaRPr>
            </a:p>
          </p:txBody>
        </p:sp>
        <p:sp>
          <p:nvSpPr>
            <p:cNvPr id="16407" name="Text Box 23"/>
            <p:cNvSpPr txBox="1">
              <a:spLocks noChangeArrowheads="1"/>
            </p:cNvSpPr>
            <p:nvPr/>
          </p:nvSpPr>
          <p:spPr bwMode="auto">
            <a:xfrm>
              <a:off x="1861" y="1298"/>
              <a:ext cx="1382" cy="233"/>
            </a:xfrm>
            <a:prstGeom prst="rect">
              <a:avLst/>
            </a:prstGeom>
            <a:solidFill>
              <a:srgbClr val="FF5050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bg-BG" sz="1800" b="1" dirty="0">
                  <a:latin typeface="Arial" charset="0"/>
                </a:rPr>
                <a:t>Извънстопански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5"/>
          <p:cNvSpPr txBox="1"/>
          <p:nvPr/>
        </p:nvSpPr>
        <p:spPr>
          <a:xfrm>
            <a:off x="208899" y="116632"/>
            <a:ext cx="8640960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/>
              <a:t>Високо </a:t>
            </a:r>
            <a:r>
              <a:rPr lang="bg-BG" sz="2400" b="1" dirty="0"/>
              <a:t>технологични </a:t>
            </a:r>
            <a:r>
              <a:rPr lang="bg-BG" sz="2400" b="1" dirty="0" smtClean="0"/>
              <a:t>машини за</a:t>
            </a:r>
            <a:r>
              <a:rPr lang="en-US" sz="2400" b="1" dirty="0" smtClean="0"/>
              <a:t> </a:t>
            </a:r>
            <a:r>
              <a:rPr lang="bg-BG" sz="2400" b="1" dirty="0" smtClean="0"/>
              <a:t>професионална работа в животновъдството, предлагани от ОПТИКОМ ООД</a:t>
            </a:r>
            <a:endParaRPr lang="bg-BG" sz="2400" b="1" dirty="0"/>
          </a:p>
        </p:txBody>
      </p:sp>
      <p:pic>
        <p:nvPicPr>
          <p:cNvPr id="3" name="Picture 5" descr="D:\Work\Agro 08-03\Z Given\12212 Ag Range P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6"/>
            <a:ext cx="8280400" cy="43926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28926" y="1071546"/>
            <a:ext cx="6000792" cy="93503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JCBEuro Roman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JCBEuro Roman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JCBEuro Roman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JCBEuro Roman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JCBEuro Roman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JCBEuro Roman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JCBEuro Roman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1"/>
                </a:solidFill>
                <a:latin typeface="JCBEuro Roman" pitchFamily="2" charset="0"/>
              </a:defRPr>
            </a:lvl9pPr>
          </a:lstStyle>
          <a:p>
            <a:r>
              <a:rPr lang="bg-BG" altLang="bg-BG" sz="2400" b="1" kern="0" dirty="0" smtClean="0">
                <a:latin typeface="Arial" pitchFamily="34" charset="0"/>
              </a:rPr>
              <a:t>Над 100 машини предназначени за аграрния сектор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71546"/>
            <a:ext cx="2532966" cy="87894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5"/>
          <p:cNvSpPr txBox="1"/>
          <p:nvPr/>
        </p:nvSpPr>
        <p:spPr>
          <a:xfrm>
            <a:off x="208899" y="116632"/>
            <a:ext cx="8640960" cy="46166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 smtClean="0"/>
              <a:t>Най-използваните машини </a:t>
            </a:r>
            <a:r>
              <a:rPr lang="en-US" sz="2400" b="1" dirty="0" smtClean="0"/>
              <a:t>JCB</a:t>
            </a:r>
            <a:r>
              <a:rPr lang="bg-BG" sz="2400" b="1" dirty="0" smtClean="0"/>
              <a:t> в България</a:t>
            </a:r>
            <a:endParaRPr lang="bg-BG" sz="2400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714356"/>
            <a:ext cx="374260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6853" y="714356"/>
            <a:ext cx="3024303" cy="226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786058"/>
            <a:ext cx="2286016" cy="1767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2146" y="3822002"/>
            <a:ext cx="2293715" cy="178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4550" y="4714884"/>
            <a:ext cx="29176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OPTI\Desktop\Press Releases\Images\435S\435S rehandling gra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4714884"/>
            <a:ext cx="2283479" cy="1714512"/>
          </a:xfrm>
          <a:prstGeom prst="rect">
            <a:avLst/>
          </a:prstGeom>
          <a:noFill/>
        </p:spPr>
      </p:pic>
      <p:pic>
        <p:nvPicPr>
          <p:cNvPr id="19460" name="Picture 4" descr="Резултат с изображение за jcb skid ste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2786058"/>
            <a:ext cx="3012104" cy="1790701"/>
          </a:xfrm>
          <a:prstGeom prst="rect">
            <a:avLst/>
          </a:prstGeom>
          <a:noFill/>
        </p:spPr>
      </p:pic>
      <p:sp>
        <p:nvSpPr>
          <p:cNvPr id="11" name="Текстово поле 10"/>
          <p:cNvSpPr txBox="1"/>
          <p:nvPr/>
        </p:nvSpPr>
        <p:spPr>
          <a:xfrm flipH="1">
            <a:off x="3357554" y="2285992"/>
            <a:ext cx="2214578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sz="1400" b="1" dirty="0" smtClean="0"/>
              <a:t>Телескопични товарачи</a:t>
            </a:r>
            <a:endParaRPr lang="bg-BG" sz="1400" b="1" dirty="0"/>
          </a:p>
        </p:txBody>
      </p:sp>
      <p:sp>
        <p:nvSpPr>
          <p:cNvPr id="12" name="Текстово поле 11"/>
          <p:cNvSpPr txBox="1"/>
          <p:nvPr/>
        </p:nvSpPr>
        <p:spPr>
          <a:xfrm flipH="1">
            <a:off x="6143636" y="2928934"/>
            <a:ext cx="285752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sz="1400" b="1" dirty="0" smtClean="0"/>
              <a:t>Високоскоростни трактори </a:t>
            </a:r>
            <a:r>
              <a:rPr lang="en-US" sz="1400" b="1" dirty="0" err="1" smtClean="0"/>
              <a:t>Fastrac</a:t>
            </a:r>
            <a:endParaRPr lang="bg-BG" sz="1400" b="1" dirty="0"/>
          </a:p>
        </p:txBody>
      </p:sp>
      <p:sp>
        <p:nvSpPr>
          <p:cNvPr id="13" name="Текстово поле 12"/>
          <p:cNvSpPr txBox="1"/>
          <p:nvPr/>
        </p:nvSpPr>
        <p:spPr>
          <a:xfrm flipH="1">
            <a:off x="142844" y="4357694"/>
            <a:ext cx="2643174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sz="1400" b="1" dirty="0" smtClean="0"/>
              <a:t>Мини телескопични товарачи</a:t>
            </a:r>
            <a:endParaRPr lang="bg-BG" sz="1400" b="1" dirty="0"/>
          </a:p>
        </p:txBody>
      </p:sp>
      <p:sp>
        <p:nvSpPr>
          <p:cNvPr id="14" name="Текстово поле 13"/>
          <p:cNvSpPr txBox="1"/>
          <p:nvPr/>
        </p:nvSpPr>
        <p:spPr>
          <a:xfrm flipH="1">
            <a:off x="3000364" y="4143380"/>
            <a:ext cx="2643174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Skid Steer </a:t>
            </a:r>
            <a:r>
              <a:rPr lang="bg-BG" sz="1400" b="1" dirty="0" smtClean="0"/>
              <a:t>- високо маневрени товарачи</a:t>
            </a:r>
            <a:endParaRPr lang="bg-BG" sz="1400" b="1" dirty="0"/>
          </a:p>
        </p:txBody>
      </p:sp>
      <p:sp>
        <p:nvSpPr>
          <p:cNvPr id="15" name="Текстово поле 14"/>
          <p:cNvSpPr txBox="1"/>
          <p:nvPr/>
        </p:nvSpPr>
        <p:spPr>
          <a:xfrm flipH="1">
            <a:off x="857224" y="6286520"/>
            <a:ext cx="1500198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sz="1400" b="1" dirty="0" smtClean="0"/>
              <a:t>Челни товарачи</a:t>
            </a:r>
            <a:endParaRPr lang="bg-BG" sz="1400" b="1" dirty="0"/>
          </a:p>
        </p:txBody>
      </p:sp>
      <p:sp>
        <p:nvSpPr>
          <p:cNvPr id="16" name="Текстово поле 15"/>
          <p:cNvSpPr txBox="1"/>
          <p:nvPr/>
        </p:nvSpPr>
        <p:spPr>
          <a:xfrm flipH="1">
            <a:off x="3500430" y="6286520"/>
            <a:ext cx="242889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sz="1400" b="1" dirty="0" smtClean="0"/>
              <a:t>Компактни челни товарачи</a:t>
            </a:r>
            <a:endParaRPr lang="bg-BG" sz="1400" b="1" dirty="0"/>
          </a:p>
        </p:txBody>
      </p:sp>
      <p:sp>
        <p:nvSpPr>
          <p:cNvPr id="17" name="Текстово поле 16"/>
          <p:cNvSpPr txBox="1"/>
          <p:nvPr/>
        </p:nvSpPr>
        <p:spPr>
          <a:xfrm flipH="1">
            <a:off x="6381714" y="5607766"/>
            <a:ext cx="2214578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g-BG" sz="1400" b="1" dirty="0" smtClean="0"/>
              <a:t>Телескопични товарачи с шарнирна рама</a:t>
            </a:r>
            <a:endParaRPr lang="bg-BG" sz="1400" b="1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285860"/>
            <a:ext cx="1646981" cy="5715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2532966" cy="87894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3214678" y="142852"/>
            <a:ext cx="5429288" cy="12003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LiveLink</a:t>
            </a:r>
            <a:r>
              <a:rPr lang="en-US" sz="2400" b="1" dirty="0" smtClean="0"/>
              <a:t> </a:t>
            </a:r>
            <a:r>
              <a:rPr lang="bg-BG" sz="2400" b="1" dirty="0" smtClean="0"/>
              <a:t>– </a:t>
            </a:r>
            <a:r>
              <a:rPr lang="bg-BG" sz="2400" b="1" dirty="0" err="1" smtClean="0"/>
              <a:t>телеметрична</a:t>
            </a:r>
            <a:r>
              <a:rPr lang="bg-BG" sz="2400" b="1" dirty="0" smtClean="0"/>
              <a:t> система за оптимизиране на производствената и техническата експлоатация</a:t>
            </a:r>
            <a:endParaRPr lang="bg-BG" sz="2400" b="1" dirty="0"/>
          </a:p>
        </p:txBody>
      </p:sp>
      <p:sp>
        <p:nvSpPr>
          <p:cNvPr id="7" name="TextBox 5"/>
          <p:cNvSpPr txBox="1"/>
          <p:nvPr/>
        </p:nvSpPr>
        <p:spPr>
          <a:xfrm>
            <a:off x="285720" y="1500174"/>
            <a:ext cx="8643998" cy="181588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000000"/>
                </a:solidFill>
                <a:latin typeface="Arial Black" pitchFamily="34" charset="0"/>
              </a:rPr>
              <a:t>Връзка между машина и персонален компютър /офис/ или мобилен телефон. Изпращане на е-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mail</a:t>
            </a:r>
            <a:r>
              <a:rPr lang="bg-BG" sz="1600" dirty="0" smtClean="0">
                <a:solidFill>
                  <a:srgbClr val="000000"/>
                </a:solidFill>
                <a:latin typeface="Arial Black" pitchFamily="34" charset="0"/>
              </a:rPr>
              <a:t> и др.</a:t>
            </a:r>
          </a:p>
          <a:p>
            <a:r>
              <a:rPr lang="bg-BG" sz="1600" dirty="0" smtClean="0">
                <a:solidFill>
                  <a:srgbClr val="000000"/>
                </a:solidFill>
                <a:latin typeface="Arial Black" pitchFamily="34" charset="0"/>
              </a:rPr>
              <a:t>Чрез тези системи се следи местоположението на машините, техническото им състояние, отчита се работата и т.н., а също така се използват и за предпазване от кражба и злонамерени въздействия. </a:t>
            </a:r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endParaRPr lang="bg-BG" sz="1600" dirty="0" smtClean="0">
              <a:solidFill>
                <a:srgbClr val="000000"/>
              </a:solidFill>
              <a:latin typeface="Arial Black" pitchFamily="34" charset="0"/>
            </a:endParaRPr>
          </a:p>
          <a:p>
            <a:r>
              <a:rPr lang="bg-BG" sz="1600" dirty="0" smtClean="0">
                <a:solidFill>
                  <a:srgbClr val="000000"/>
                </a:solidFill>
                <a:latin typeface="Arial Black" pitchFamily="34" charset="0"/>
              </a:rPr>
              <a:t>Измерват се всички необходими параметри (критична информация)  за управление на цялостния бизнес</a:t>
            </a:r>
            <a:endParaRPr lang="bg-BG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51202" name="AutoShape 2" descr="https://bmcontent.affino.com/AcuCustom/Sitename/DAM/018/singleusejcbloada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1204" name="AutoShape 4" descr="https://bmcontent.affino.com/AcuCustom/Sitename/DAM/018/singleusejcbloada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1206" name="AutoShape 6" descr="https://bmcontent.affino.com/AcuCustom/Sitename/DAM/018/singleusejcbloada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grpSp>
        <p:nvGrpSpPr>
          <p:cNvPr id="30" name="Групиране 29"/>
          <p:cNvGrpSpPr/>
          <p:nvPr/>
        </p:nvGrpSpPr>
        <p:grpSpPr>
          <a:xfrm>
            <a:off x="262901" y="3473049"/>
            <a:ext cx="8610946" cy="3171836"/>
            <a:chOff x="214282" y="3429000"/>
            <a:chExt cx="8610946" cy="3171836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71604" y="3429000"/>
              <a:ext cx="2642948" cy="1410228"/>
            </a:xfrm>
            <a:prstGeom prst="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7686" y="4143380"/>
              <a:ext cx="2207455" cy="24020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29454" y="4643446"/>
              <a:ext cx="1895774" cy="1838857"/>
            </a:xfrm>
            <a:prstGeom prst="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00892" y="3429000"/>
              <a:ext cx="782237" cy="1042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08" name="Picture 8" descr="Резултат с изображение за jcb loadall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4282" y="5000636"/>
              <a:ext cx="2847975" cy="1600200"/>
            </a:xfrm>
            <a:prstGeom prst="rect">
              <a:avLst/>
            </a:prstGeom>
            <a:noFill/>
          </p:spPr>
        </p:pic>
        <p:sp>
          <p:nvSpPr>
            <p:cNvPr id="18" name="Раирана стрелка надясно 17"/>
            <p:cNvSpPr/>
            <p:nvPr/>
          </p:nvSpPr>
          <p:spPr>
            <a:xfrm rot="19218800">
              <a:off x="1537155" y="4700743"/>
              <a:ext cx="2196077" cy="237147"/>
            </a:xfrm>
            <a:prstGeom prst="stripedRightArrow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7" name="Раирана стрелка надясно 26"/>
            <p:cNvSpPr/>
            <p:nvPr/>
          </p:nvSpPr>
          <p:spPr>
            <a:xfrm rot="2038586">
              <a:off x="3593538" y="4522463"/>
              <a:ext cx="2196077" cy="237147"/>
            </a:xfrm>
            <a:prstGeom prst="stripedRightArrow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8" name="Раирана стрелка надясно 27"/>
            <p:cNvSpPr/>
            <p:nvPr/>
          </p:nvSpPr>
          <p:spPr>
            <a:xfrm rot="565399">
              <a:off x="5862480" y="5464566"/>
              <a:ext cx="2196077" cy="237147"/>
            </a:xfrm>
            <a:prstGeom prst="stripedRightArrow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29" name="Раирана стрелка надясно 28"/>
            <p:cNvSpPr/>
            <p:nvPr/>
          </p:nvSpPr>
          <p:spPr>
            <a:xfrm rot="19218800">
              <a:off x="5588212" y="4528606"/>
              <a:ext cx="1736853" cy="229678"/>
            </a:xfrm>
            <a:prstGeom prst="stripedRightArrow">
              <a:avLst/>
            </a:prstGeom>
            <a:solidFill>
              <a:srgbClr val="00B0F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5754" y="250369"/>
            <a:ext cx="6898734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b="1" dirty="0" smtClean="0"/>
              <a:t>Данните от работата на машината се съхраняват и могат да се ползват и анализират по всяко време. </a:t>
            </a:r>
            <a:endParaRPr lang="bg-BG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1000108"/>
            <a:ext cx="8233349" cy="424731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LiveLink </a:t>
            </a:r>
            <a:r>
              <a:rPr lang="ru-RU" b="1" dirty="0"/>
              <a:t>на JCB предоставя следната управленска информация за машините: </a:t>
            </a:r>
          </a:p>
          <a:p>
            <a:r>
              <a:rPr lang="ru-RU" dirty="0" smtClean="0"/>
              <a:t>- Моточасове </a:t>
            </a:r>
            <a:r>
              <a:rPr lang="ru-RU" dirty="0"/>
              <a:t>на машината и на целия машинен парк </a:t>
            </a:r>
          </a:p>
          <a:p>
            <a:r>
              <a:rPr lang="ru-RU" dirty="0"/>
              <a:t>- </a:t>
            </a:r>
            <a:r>
              <a:rPr lang="ru-RU" dirty="0" smtClean="0"/>
              <a:t>Предупреждения </a:t>
            </a:r>
            <a:r>
              <a:rPr lang="ru-RU" dirty="0"/>
              <a:t>за проблеми в машината </a:t>
            </a:r>
          </a:p>
          <a:p>
            <a:r>
              <a:rPr lang="ru-RU" dirty="0"/>
              <a:t>- </a:t>
            </a:r>
            <a:r>
              <a:rPr lang="bg-BG" dirty="0" smtClean="0"/>
              <a:t>Местоположение </a:t>
            </a:r>
            <a:endParaRPr lang="bg-BG" dirty="0"/>
          </a:p>
          <a:p>
            <a:r>
              <a:rPr lang="ru-RU" dirty="0"/>
              <a:t>- </a:t>
            </a:r>
            <a:r>
              <a:rPr lang="ru-RU" dirty="0" smtClean="0"/>
              <a:t>Отчет </a:t>
            </a:r>
            <a:r>
              <a:rPr lang="ru-RU" dirty="0"/>
              <a:t>за поддръжка и предупреждения за проблеми </a:t>
            </a:r>
          </a:p>
          <a:p>
            <a:r>
              <a:rPr lang="ru-RU" dirty="0"/>
              <a:t>- </a:t>
            </a:r>
            <a:r>
              <a:rPr lang="ru-RU" dirty="0" smtClean="0"/>
              <a:t>Отчетност </a:t>
            </a:r>
            <a:r>
              <a:rPr lang="ru-RU" dirty="0"/>
              <a:t>за времето на бездействие* </a:t>
            </a:r>
          </a:p>
          <a:p>
            <a:r>
              <a:rPr lang="ru-RU" dirty="0"/>
              <a:t>- </a:t>
            </a:r>
            <a:r>
              <a:rPr lang="ru-RU" dirty="0" smtClean="0"/>
              <a:t>Отчетност </a:t>
            </a:r>
            <a:r>
              <a:rPr lang="ru-RU" dirty="0"/>
              <a:t>за разхода на гориво* </a:t>
            </a:r>
          </a:p>
          <a:p>
            <a:r>
              <a:rPr lang="ru-RU" dirty="0"/>
              <a:t>- </a:t>
            </a:r>
            <a:r>
              <a:rPr lang="bg-BG" dirty="0" smtClean="0"/>
              <a:t>Ниво </a:t>
            </a:r>
            <a:r>
              <a:rPr lang="bg-BG" dirty="0"/>
              <a:t>на гориво* </a:t>
            </a:r>
          </a:p>
          <a:p>
            <a:r>
              <a:rPr lang="ru-RU" dirty="0"/>
              <a:t>- </a:t>
            </a:r>
            <a:r>
              <a:rPr lang="ru-RU" dirty="0" smtClean="0"/>
              <a:t>Информация </a:t>
            </a:r>
            <a:r>
              <a:rPr lang="ru-RU" dirty="0"/>
              <a:t>за проблеми в реално време </a:t>
            </a:r>
          </a:p>
          <a:p>
            <a:r>
              <a:rPr lang="ru-RU" dirty="0"/>
              <a:t>- </a:t>
            </a:r>
            <a:r>
              <a:rPr lang="ru-RU" dirty="0" smtClean="0"/>
              <a:t>Отчетност </a:t>
            </a:r>
            <a:r>
              <a:rPr lang="ru-RU" dirty="0"/>
              <a:t>за историята на събитията </a:t>
            </a:r>
          </a:p>
          <a:p>
            <a:r>
              <a:rPr lang="ru-RU" dirty="0"/>
              <a:t>- </a:t>
            </a:r>
            <a:r>
              <a:rPr lang="ru-RU" dirty="0" smtClean="0"/>
              <a:t>Отчети </a:t>
            </a:r>
            <a:r>
              <a:rPr lang="ru-RU" dirty="0"/>
              <a:t>за машина и машинен парк </a:t>
            </a:r>
          </a:p>
          <a:p>
            <a:r>
              <a:rPr lang="ru-RU" dirty="0"/>
              <a:t>- </a:t>
            </a:r>
            <a:r>
              <a:rPr lang="ru-RU" b="1" dirty="0" smtClean="0">
                <a:solidFill>
                  <a:srgbClr val="FF0000"/>
                </a:solidFill>
              </a:rPr>
              <a:t>Предупреждение </a:t>
            </a:r>
            <a:r>
              <a:rPr lang="ru-RU" b="1" dirty="0">
                <a:solidFill>
                  <a:srgbClr val="FF0000"/>
                </a:solidFill>
              </a:rPr>
              <a:t>за използване на машината извън зададената зона </a:t>
            </a:r>
          </a:p>
          <a:p>
            <a:r>
              <a:rPr lang="ru-RU" dirty="0"/>
              <a:t>- </a:t>
            </a:r>
            <a:r>
              <a:rPr lang="ru-RU" dirty="0" smtClean="0"/>
              <a:t>Предупреждения </a:t>
            </a:r>
            <a:r>
              <a:rPr lang="ru-RU" dirty="0"/>
              <a:t>за използване на машината извън работното време </a:t>
            </a:r>
          </a:p>
          <a:p>
            <a:r>
              <a:rPr lang="ru-RU" dirty="0"/>
              <a:t>- </a:t>
            </a:r>
            <a:r>
              <a:rPr lang="ru-RU" dirty="0" smtClean="0"/>
              <a:t>Персонализираните </a:t>
            </a:r>
            <a:r>
              <a:rPr lang="ru-RU" dirty="0"/>
              <a:t>отчети могат да бъдат изпращани ежедневно, седмично или месечно директно по електронна поща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494"/>
            <a:ext cx="146231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03" y="1714488"/>
            <a:ext cx="4220397" cy="235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67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0" y="1052736"/>
            <a:ext cx="8233989" cy="535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494"/>
            <a:ext cx="146231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/>
          <p:nvPr/>
        </p:nvSpPr>
        <p:spPr>
          <a:xfrm>
            <a:off x="3286116" y="214290"/>
            <a:ext cx="3434940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JCB </a:t>
            </a:r>
            <a:r>
              <a:rPr lang="bg-BG" sz="2400" b="1" dirty="0" smtClean="0"/>
              <a:t>машините по света </a:t>
            </a:r>
            <a:endParaRPr lang="bg-BG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0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57" y="116632"/>
            <a:ext cx="59340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8" y="2636912"/>
            <a:ext cx="61722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646" y="332656"/>
            <a:ext cx="2699792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g-BG" b="1" dirty="0" smtClean="0"/>
              <a:t>Какво правят </a:t>
            </a:r>
            <a:r>
              <a:rPr lang="en-US" b="1" dirty="0" smtClean="0"/>
              <a:t>JCB</a:t>
            </a:r>
            <a:r>
              <a:rPr lang="bg-BG" b="1" dirty="0" smtClean="0"/>
              <a:t> машините в България на 19.11.2015г в 19 часа и 13 минути</a:t>
            </a:r>
            <a:r>
              <a:rPr lang="en-US" b="1" dirty="0" smtClean="0"/>
              <a:t> </a:t>
            </a:r>
            <a:endParaRPr lang="bg-BG" b="1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35" y="4052881"/>
            <a:ext cx="2747693" cy="231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77" y="6535728"/>
            <a:ext cx="1880058" cy="2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42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62-Farming-PowerPoint-Template-07">
  <a:themeElements>
    <a:clrScheme name="Custom 1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2516</TotalTime>
  <Words>1044</Words>
  <Application>Microsoft Office PowerPoint</Application>
  <PresentationFormat>On-screen Show (4:3)</PresentationFormat>
  <Paragraphs>140</Paragraphs>
  <Slides>22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Gill Sans for JCB</vt:lpstr>
      <vt:lpstr>Wingdings</vt:lpstr>
      <vt:lpstr>m62-Farming-PowerPoint-Template-07</vt:lpstr>
      <vt:lpstr>Оптимизиране на разходите в животновъдните стопанства чрез работа с високо технологични машини</vt:lpstr>
      <vt:lpstr>PowerPoint Presentation</vt:lpstr>
      <vt:lpstr>70 % от всички операции в смесените земеделски стопанства са товаро-разтоварни и транспортни !*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LIVELINK - Фундаментални предимства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Да се повозим на конвенционален трактор и Fastrac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Оптимизация на машино-тракторния парк в Семейна ферма ЕТ „Димитър Кънев“, с.Сърнево обл. Стара Загора</dc:title>
  <dc:creator>pc</dc:creator>
  <cp:lastModifiedBy>Aneliya Kaneva</cp:lastModifiedBy>
  <cp:revision>215</cp:revision>
  <dcterms:created xsi:type="dcterms:W3CDTF">2015-09-27T06:55:51Z</dcterms:created>
  <dcterms:modified xsi:type="dcterms:W3CDTF">2015-11-30T08:47:45Z</dcterms:modified>
</cp:coreProperties>
</file>