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81" r:id="rId3"/>
    <p:sldId id="279" r:id="rId4"/>
    <p:sldId id="287" r:id="rId5"/>
    <p:sldId id="282" r:id="rId6"/>
    <p:sldId id="288" r:id="rId7"/>
    <p:sldId id="283" r:id="rId8"/>
    <p:sldId id="296" r:id="rId9"/>
    <p:sldId id="301" r:id="rId10"/>
    <p:sldId id="295" r:id="rId11"/>
    <p:sldId id="293" r:id="rId12"/>
    <p:sldId id="297" r:id="rId13"/>
    <p:sldId id="302" r:id="rId14"/>
    <p:sldId id="305" r:id="rId15"/>
    <p:sldId id="292" r:id="rId16"/>
    <p:sldId id="290" r:id="rId17"/>
    <p:sldId id="291" r:id="rId18"/>
    <p:sldId id="289" r:id="rId19"/>
    <p:sldId id="298" r:id="rId20"/>
    <p:sldId id="306" r:id="rId21"/>
    <p:sldId id="303" r:id="rId22"/>
    <p:sldId id="278" r:id="rId23"/>
  </p:sldIdLst>
  <p:sldSz cx="9144000" cy="6858000" type="screen4x3"/>
  <p:notesSz cx="7010400" cy="923607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766DDF-A5BE-402A-9F4D-3B5848F4D8A0}">
          <p14:sldIdLst>
            <p14:sldId id="256"/>
            <p14:sldId id="281"/>
            <p14:sldId id="279"/>
            <p14:sldId id="287"/>
            <p14:sldId id="282"/>
            <p14:sldId id="288"/>
            <p14:sldId id="283"/>
            <p14:sldId id="296"/>
            <p14:sldId id="301"/>
            <p14:sldId id="295"/>
            <p14:sldId id="293"/>
            <p14:sldId id="297"/>
          </p14:sldIdLst>
        </p14:section>
        <p14:section name="Untitled Section" id="{AEC54214-6795-46BF-8E8C-BEA95AEAC447}">
          <p14:sldIdLst>
            <p14:sldId id="302"/>
            <p14:sldId id="305"/>
            <p14:sldId id="292"/>
            <p14:sldId id="290"/>
            <p14:sldId id="291"/>
            <p14:sldId id="289"/>
            <p14:sldId id="298"/>
            <p14:sldId id="306"/>
            <p14:sldId id="30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eva\&#1086;&#1073;&#1097;&#1080;\&#1089;&#1088;&#1077;&#1097;&#1080;\Sliven%20-%203.12.15\Copy%20of%20Copy%20of%20Book1%20(2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/>
              <a:t>.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91050228135576E-2"/>
          <c:y val="0"/>
          <c:w val="0.59356144336453043"/>
          <c:h val="0.72814362111623865"/>
        </c:manualLayout>
      </c:layout>
      <c:pie3DChart>
        <c:varyColors val="1"/>
        <c:ser>
          <c:idx val="0"/>
          <c:order val="0"/>
          <c:tx>
            <c:strRef>
              <c:f>Sheet3!$E$5</c:f>
              <c:strCache>
                <c:ptCount val="1"/>
                <c:pt idx="0">
                  <c:v>бюджет, лв.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9399604545855054"/>
                  <c:y val="-0.26565502771996197"/>
                </c:manualLayout>
              </c:layout>
              <c:spPr>
                <a:solidFill>
                  <a:schemeClr val="bg2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bg-BG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868693496646253E-2"/>
                  <c:y val="5.4575182751454593E-2"/>
                </c:manualLayout>
              </c:layout>
              <c:spPr>
                <a:solidFill>
                  <a:schemeClr val="accent5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bg-BG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291059103723144E-2"/>
                  <c:y val="8.66858440132221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solidFill>
                  <a:schemeClr val="accent2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bg-BG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olidFill>
                <a:schemeClr val="bg2">
                  <a:lumMod val="75000"/>
                </a:schemeClr>
              </a:solidFill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Sheet3!$D$6:$D$9</c:f>
              <c:strCache>
                <c:ptCount val="4"/>
                <c:pt idx="0">
                  <c:v>обвързано подпомагане крави</c:v>
                </c:pt>
                <c:pt idx="1">
                  <c:v>обвързано подпомагане овце и кози</c:v>
                </c:pt>
                <c:pt idx="3">
                  <c:v>обвързано подпомагане биволи</c:v>
                </c:pt>
              </c:strCache>
            </c:strRef>
          </c:cat>
          <c:val>
            <c:numRef>
              <c:f>Sheet3!$E$6:$E$9</c:f>
              <c:numCache>
                <c:formatCode>#,##0</c:formatCode>
                <c:ptCount val="4"/>
                <c:pt idx="0">
                  <c:v>94545357</c:v>
                </c:pt>
                <c:pt idx="1">
                  <c:v>21852932</c:v>
                </c:pt>
                <c:pt idx="3">
                  <c:v>5413093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4715821805240026"/>
          <c:y val="0.65900251122482978"/>
          <c:w val="0.33763757655293086"/>
          <c:h val="0.275451297754447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bg-BG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2"/>
        </a:solidFill>
      </c:spPr>
    </c:sideWall>
    <c:backWall>
      <c:thickness val="0"/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0.15226305045202684"/>
          <c:y val="5.1400554097404488E-2"/>
          <c:w val="0.76768117526975799"/>
          <c:h val="0.79113024280622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Sheet3!$X$9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777777777777779E-3"/>
                  <c:y val="0.1990740740740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11111111111112E-2"/>
                  <c:y val="0.25925925925925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Sheet3!$Y$8:$AA$8</c:f>
              <c:strCache>
                <c:ptCount val="3"/>
                <c:pt idx="0">
                  <c:v>обвързано подпомагане крави/биволи</c:v>
                </c:pt>
                <c:pt idx="1">
                  <c:v>обвързано подпомагане овце и кози</c:v>
                </c:pt>
                <c:pt idx="2">
                  <c:v>общо сума</c:v>
                </c:pt>
              </c:strCache>
            </c:strRef>
          </c:cat>
          <c:val>
            <c:numRef>
              <c:f>Sheet3!$Y$9:$AA$9</c:f>
              <c:numCache>
                <c:formatCode>#,##0</c:formatCode>
                <c:ptCount val="3"/>
                <c:pt idx="0">
                  <c:v>61308255</c:v>
                </c:pt>
                <c:pt idx="1">
                  <c:v>3550204</c:v>
                </c:pt>
                <c:pt idx="2">
                  <c:v>64858459</c:v>
                </c:pt>
              </c:numCache>
            </c:numRef>
          </c:val>
        </c:ser>
        <c:ser>
          <c:idx val="1"/>
          <c:order val="1"/>
          <c:tx>
            <c:strRef>
              <c:f>Sheet3!$X$10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333333333333332E-3"/>
                  <c:y val="0.2175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888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555555555554534E-3"/>
                  <c:y val="0.24537037037037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Sheet3!$Y$8:$AA$8</c:f>
              <c:strCache>
                <c:ptCount val="3"/>
                <c:pt idx="0">
                  <c:v>обвързано подпомагане крави/биволи</c:v>
                </c:pt>
                <c:pt idx="1">
                  <c:v>обвързано подпомагане овце и кози</c:v>
                </c:pt>
                <c:pt idx="2">
                  <c:v>общо сума</c:v>
                </c:pt>
              </c:strCache>
            </c:strRef>
          </c:cat>
          <c:val>
            <c:numRef>
              <c:f>Sheet3!$Y$10:$AA$10</c:f>
              <c:numCache>
                <c:formatCode>#,##0</c:formatCode>
                <c:ptCount val="3"/>
                <c:pt idx="0">
                  <c:v>99958450</c:v>
                </c:pt>
                <c:pt idx="1">
                  <c:v>21852932</c:v>
                </c:pt>
                <c:pt idx="2">
                  <c:v>121811382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7282744"/>
        <c:axId val="467281960"/>
        <c:axId val="0"/>
      </c:bar3DChart>
      <c:catAx>
        <c:axId val="467282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281960"/>
        <c:crosses val="autoZero"/>
        <c:auto val="1"/>
        <c:lblAlgn val="ctr"/>
        <c:lblOffset val="100"/>
        <c:noMultiLvlLbl val="0"/>
      </c:catAx>
      <c:valAx>
        <c:axId val="4672819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67282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bg-BG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BAE5B83-A08F-4880-A8BA-E72BFD3D2126}" type="datetimeFigureOut">
              <a:rPr lang="bg-BG" smtClean="0"/>
              <a:t>2.12.2015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3836253-841D-4FE5-8948-DFBDD1BE36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3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B81F-8D81-4403-A3A3-9F3ABCEA55EA}" type="datetimeFigureOut">
              <a:rPr lang="bg-BG" smtClean="0"/>
              <a:t>2.12.2015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C3FBCF-1CBB-4CA6-AB26-0AAD2F1B4725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B81F-8D81-4403-A3A3-9F3ABCEA55EA}" type="datetimeFigureOut">
              <a:rPr lang="bg-BG" smtClean="0"/>
              <a:t>2.12.2015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FBCF-1CBB-4CA6-AB26-0AAD2F1B47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B81F-8D81-4403-A3A3-9F3ABCEA55EA}" type="datetimeFigureOut">
              <a:rPr lang="bg-BG" smtClean="0"/>
              <a:t>2.12.2015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FBCF-1CBB-4CA6-AB26-0AAD2F1B47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B81F-8D81-4403-A3A3-9F3ABCEA55EA}" type="datetimeFigureOut">
              <a:rPr lang="bg-BG" smtClean="0"/>
              <a:t>2.12.2015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FBCF-1CBB-4CA6-AB26-0AAD2F1B47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B81F-8D81-4403-A3A3-9F3ABCEA55EA}" type="datetimeFigureOut">
              <a:rPr lang="bg-BG" smtClean="0"/>
              <a:t>2.12.2015 г.</a:t>
            </a:fld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FBCF-1CBB-4CA6-AB26-0AAD2F1B4725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B81F-8D81-4403-A3A3-9F3ABCEA55EA}" type="datetimeFigureOut">
              <a:rPr lang="bg-BG" smtClean="0"/>
              <a:t>2.12.2015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FBCF-1CBB-4CA6-AB26-0AAD2F1B47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B81F-8D81-4403-A3A3-9F3ABCEA55EA}" type="datetimeFigureOut">
              <a:rPr lang="bg-BG" smtClean="0"/>
              <a:t>2.12.2015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FBCF-1CBB-4CA6-AB26-0AAD2F1B47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B81F-8D81-4403-A3A3-9F3ABCEA55EA}" type="datetimeFigureOut">
              <a:rPr lang="bg-BG" smtClean="0"/>
              <a:t>2.12.2015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FBCF-1CBB-4CA6-AB26-0AAD2F1B47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B81F-8D81-4403-A3A3-9F3ABCEA55EA}" type="datetimeFigureOut">
              <a:rPr lang="bg-BG" smtClean="0"/>
              <a:t>2.12.2015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FBCF-1CBB-4CA6-AB26-0AAD2F1B47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B81F-8D81-4403-A3A3-9F3ABCEA55EA}" type="datetimeFigureOut">
              <a:rPr lang="bg-BG" smtClean="0"/>
              <a:t>2.12.2015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FBCF-1CBB-4CA6-AB26-0AAD2F1B4725}" type="slidenum">
              <a:rPr lang="bg-BG" smtClean="0"/>
              <a:t>‹#›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B81F-8D81-4403-A3A3-9F3ABCEA55EA}" type="datetimeFigureOut">
              <a:rPr lang="bg-BG" smtClean="0"/>
              <a:t>2.12.2015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FBCF-1CBB-4CA6-AB26-0AAD2F1B4725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9B0B81F-8D81-4403-A3A3-9F3ABCEA55EA}" type="datetimeFigureOut">
              <a:rPr lang="bg-BG" smtClean="0"/>
              <a:t>2.12.2015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C3FBCF-1CBB-4CA6-AB26-0AAD2F1B4725}" type="slidenum">
              <a:rPr lang="bg-BG" smtClean="0"/>
              <a:t>‹#›</a:t>
            </a:fld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bg/url?sa=i&amp;rct=j&amp;q=&amp;esrc=s&amp;source=images&amp;cd=&amp;cad=rja&amp;uact=8&amp;ved=0ahUKEwjA--WE9LrJAhVJQBoKHbyRD0EQjRwIBw&amp;url=http://www.zelanos-realty.ru/bg/za-balgariya-/&amp;psig=AFQjCNFy8AgKmi-f4PY4uEYS3MlHJ_rBEQ&amp;ust=1449067709481981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6656453" cy="648072"/>
          </a:xfrm>
          <a:solidFill>
            <a:schemeClr val="bg2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bg-B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земеделието и ХРАНИТЕ</a:t>
            </a:r>
          </a:p>
          <a:p>
            <a:r>
              <a:rPr lang="bg-BG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Дирекция „Животновъдство“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ПОДПОМАГАНЕ В ЖИВОТНОВЪДСТВОТО</a:t>
            </a:r>
            <a:endParaRPr lang="bg-BG" sz="2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98306"/>
            <a:ext cx="209326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20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Държавни помощи </a:t>
            </a:r>
            <a:endParaRPr lang="bg-BG" sz="2000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448426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 </a:t>
            </a: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bg-BG" sz="20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minimis</a:t>
            </a: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g-BG" sz="16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bg-BG" sz="1600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minimis</a:t>
            </a:r>
            <a:r>
              <a:rPr lang="bg-BG" sz="16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bg-BG" sz="16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крави</a:t>
            </a:r>
            <a:r>
              <a:rPr lang="bg-BG" sz="16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биволици, овце-майки, </a:t>
            </a:r>
            <a:r>
              <a:rPr lang="bg-BG" sz="16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кози-майки;</a:t>
            </a:r>
          </a:p>
          <a:p>
            <a:r>
              <a:rPr lang="en-US" sz="16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1600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minimis</a:t>
            </a:r>
            <a:r>
              <a:rPr lang="en-US" sz="16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6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пчели</a:t>
            </a:r>
            <a:r>
              <a:rPr lang="bg-BG" sz="16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r>
              <a:rPr lang="ru-RU" sz="16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ru-RU" sz="1600" dirty="0" err="1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minimis</a:t>
            </a:r>
            <a:r>
              <a:rPr lang="ru-RU" sz="16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коне</a:t>
            </a:r>
            <a:r>
              <a:rPr lang="ru-RU" sz="16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</a:t>
            </a:r>
          </a:p>
          <a:p>
            <a:pPr marL="114300" indent="0">
              <a:buNone/>
            </a:pPr>
            <a:endParaRPr lang="ru-RU" sz="1600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bg-BG" sz="16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minimis</a:t>
            </a:r>
            <a:r>
              <a:rPr lang="bg-BG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bg-BG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крави, биволици, овце-майки, кози-майки;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16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minimis</a:t>
            </a:r>
            <a:r>
              <a:rPr lang="en-US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пчели</a:t>
            </a:r>
            <a:r>
              <a:rPr lang="bg-BG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r>
              <a:rPr lang="ru-RU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ru-RU" sz="16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minimis</a:t>
            </a:r>
            <a:r>
              <a:rPr lang="ru-RU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коне</a:t>
            </a:r>
            <a:r>
              <a:rPr lang="ru-RU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СК;</a:t>
            </a:r>
          </a:p>
          <a:p>
            <a:r>
              <a:rPr lang="ru-RU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ru-RU" sz="1600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minimis</a:t>
            </a:r>
            <a:r>
              <a:rPr lang="ru-RU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16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унищожени</a:t>
            </a:r>
            <a: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животни</a:t>
            </a:r>
            <a:r>
              <a:rPr lang="en-US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6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1050" b="1" u="sng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bg-BG" sz="1050" b="1" u="sng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050" b="1" u="sng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bg-BG" sz="1050" b="1" u="sng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1050" b="1" u="sng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sz="20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43025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8600" cy="240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5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</a:t>
            </a:r>
            <a:r>
              <a:rPr lang="bg-BG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bg-BG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ДРУГИ ДП</a:t>
            </a:r>
            <a:endParaRPr lang="bg-BG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440268"/>
              </p:ext>
            </p:extLst>
          </p:nvPr>
        </p:nvGraphicFramePr>
        <p:xfrm>
          <a:off x="457200" y="1752600"/>
          <a:ext cx="82296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ДП</a:t>
                      </a:r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 г.</a:t>
                      </a:r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 г.</a:t>
                      </a:r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ДПСПРКОПГКЖ</a:t>
                      </a:r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3 584 000</a:t>
                      </a:r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3 999 674 </a:t>
                      </a:r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+11,6</a:t>
                      </a:r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ИЗЛОЖЕНИЯ</a:t>
                      </a:r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211 112</a:t>
                      </a:r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419 195</a:t>
                      </a:r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+98,7</a:t>
                      </a:r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ПРИРОДНИ БЕДСТВИЯ</a:t>
                      </a:r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bg-BG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285 104</a:t>
                      </a:r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95 959</a:t>
                      </a:r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9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rc_mi" descr="http://www.zelanos-realty.ru/user_pic/images/searchbymap(1)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9" y="389660"/>
            <a:ext cx="894864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18051" y="1653143"/>
            <a:ext cx="474310" cy="3301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ea typeface="Calibri"/>
                <a:cs typeface="Times New Roman"/>
              </a:rPr>
              <a:t>ЧШ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5163" y="4022351"/>
            <a:ext cx="387196" cy="3090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 dirty="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3087" y="2217124"/>
            <a:ext cx="484850" cy="2555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 dirty="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96046" y="2045986"/>
            <a:ext cx="445430" cy="2617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ЧШГ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53557" y="3854433"/>
            <a:ext cx="447609" cy="3224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61566" y="4427539"/>
            <a:ext cx="484850" cy="30884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16751" y="2749394"/>
            <a:ext cx="484850" cy="28754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08425" y="3586849"/>
            <a:ext cx="527011" cy="3194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13268" y="1637168"/>
            <a:ext cx="468561" cy="33014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ЧШГ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79612" y="4744533"/>
            <a:ext cx="558632" cy="26125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63823" y="2176863"/>
            <a:ext cx="413858" cy="22407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39224" y="3274168"/>
            <a:ext cx="400050" cy="2294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 dirty="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14004" y="674240"/>
            <a:ext cx="452716" cy="3228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52253" y="1318138"/>
            <a:ext cx="516470" cy="26624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 dirty="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37841" y="2616587"/>
            <a:ext cx="474960" cy="28754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64852" y="2307740"/>
            <a:ext cx="516470" cy="33014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 dirty="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50424" y="4865386"/>
            <a:ext cx="505930" cy="28080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3486" y="3729593"/>
            <a:ext cx="440406" cy="2121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23892" y="2112099"/>
            <a:ext cx="474310" cy="28754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 dirty="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84425" y="5463794"/>
            <a:ext cx="453229" cy="2768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54518" y="2836561"/>
            <a:ext cx="463107" cy="24848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ЧШ</a:t>
            </a:r>
          </a:p>
        </p:txBody>
      </p:sp>
      <p:sp>
        <p:nvSpPr>
          <p:cNvPr id="28" name="Oval 27"/>
          <p:cNvSpPr/>
          <p:nvPr/>
        </p:nvSpPr>
        <p:spPr>
          <a:xfrm>
            <a:off x="2650725" y="2525918"/>
            <a:ext cx="463770" cy="36209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 dirty="0">
                <a:effectLst/>
                <a:ea typeface="Calibri"/>
                <a:cs typeface="Times New Roman"/>
              </a:rPr>
              <a:t>М</a:t>
            </a:r>
          </a:p>
        </p:txBody>
      </p:sp>
      <p:sp>
        <p:nvSpPr>
          <p:cNvPr id="29" name="Oval 28"/>
          <p:cNvSpPr/>
          <p:nvPr/>
        </p:nvSpPr>
        <p:spPr>
          <a:xfrm>
            <a:off x="6393545" y="1451262"/>
            <a:ext cx="463770" cy="36209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М</a:t>
            </a:r>
          </a:p>
        </p:txBody>
      </p:sp>
      <p:sp>
        <p:nvSpPr>
          <p:cNvPr id="30" name="Oval 29"/>
          <p:cNvSpPr/>
          <p:nvPr/>
        </p:nvSpPr>
        <p:spPr>
          <a:xfrm>
            <a:off x="6082681" y="3932767"/>
            <a:ext cx="367743" cy="28834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М</a:t>
            </a:r>
          </a:p>
        </p:txBody>
      </p:sp>
      <p:sp>
        <p:nvSpPr>
          <p:cNvPr id="31" name="Oval 30"/>
          <p:cNvSpPr/>
          <p:nvPr/>
        </p:nvSpPr>
        <p:spPr>
          <a:xfrm>
            <a:off x="1979712" y="3604551"/>
            <a:ext cx="463770" cy="36209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М</a:t>
            </a:r>
          </a:p>
        </p:txBody>
      </p:sp>
      <p:sp>
        <p:nvSpPr>
          <p:cNvPr id="32" name="Oval 31"/>
          <p:cNvSpPr/>
          <p:nvPr/>
        </p:nvSpPr>
        <p:spPr>
          <a:xfrm>
            <a:off x="4923743" y="2774097"/>
            <a:ext cx="353797" cy="317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М</a:t>
            </a:r>
          </a:p>
        </p:txBody>
      </p:sp>
      <p:sp>
        <p:nvSpPr>
          <p:cNvPr id="33" name="Oval 32"/>
          <p:cNvSpPr/>
          <p:nvPr/>
        </p:nvSpPr>
        <p:spPr>
          <a:xfrm>
            <a:off x="4777702" y="3579630"/>
            <a:ext cx="463770" cy="36209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М</a:t>
            </a:r>
          </a:p>
        </p:txBody>
      </p:sp>
      <p:sp>
        <p:nvSpPr>
          <p:cNvPr id="34" name="Oval 33"/>
          <p:cNvSpPr/>
          <p:nvPr/>
        </p:nvSpPr>
        <p:spPr>
          <a:xfrm>
            <a:off x="3358531" y="1621194"/>
            <a:ext cx="463770" cy="36209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М</a:t>
            </a:r>
          </a:p>
        </p:txBody>
      </p:sp>
      <p:sp>
        <p:nvSpPr>
          <p:cNvPr id="35" name="Oval 34"/>
          <p:cNvSpPr/>
          <p:nvPr/>
        </p:nvSpPr>
        <p:spPr>
          <a:xfrm>
            <a:off x="787028" y="3854432"/>
            <a:ext cx="328588" cy="28306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М</a:t>
            </a:r>
          </a:p>
        </p:txBody>
      </p:sp>
      <p:sp>
        <p:nvSpPr>
          <p:cNvPr id="36" name="Oval 35"/>
          <p:cNvSpPr/>
          <p:nvPr/>
        </p:nvSpPr>
        <p:spPr>
          <a:xfrm>
            <a:off x="5755873" y="2689340"/>
            <a:ext cx="423449" cy="2879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 dirty="0">
                <a:effectLst/>
                <a:latin typeface="Calibri"/>
                <a:ea typeface="Calibri"/>
                <a:cs typeface="Times New Roman"/>
              </a:rPr>
              <a:t>М</a:t>
            </a:r>
          </a:p>
        </p:txBody>
      </p:sp>
      <p:sp>
        <p:nvSpPr>
          <p:cNvPr id="37" name="Oval 36"/>
          <p:cNvSpPr/>
          <p:nvPr/>
        </p:nvSpPr>
        <p:spPr>
          <a:xfrm>
            <a:off x="1637397" y="5831391"/>
            <a:ext cx="385690" cy="27139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М</a:t>
            </a:r>
          </a:p>
        </p:txBody>
      </p:sp>
      <p:sp>
        <p:nvSpPr>
          <p:cNvPr id="38" name="Oval 37"/>
          <p:cNvSpPr/>
          <p:nvPr/>
        </p:nvSpPr>
        <p:spPr>
          <a:xfrm>
            <a:off x="4377647" y="2868936"/>
            <a:ext cx="387571" cy="32998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М</a:t>
            </a:r>
          </a:p>
        </p:txBody>
      </p:sp>
      <p:sp>
        <p:nvSpPr>
          <p:cNvPr id="39" name="Oval 38"/>
          <p:cNvSpPr/>
          <p:nvPr/>
        </p:nvSpPr>
        <p:spPr>
          <a:xfrm>
            <a:off x="3305956" y="4411123"/>
            <a:ext cx="363948" cy="34228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М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266552" y="4641422"/>
            <a:ext cx="358878" cy="2239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ea typeface="Calibri"/>
                <a:cs typeface="Times New Roman"/>
              </a:rPr>
              <a:t>КГ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643639" y="3604551"/>
            <a:ext cx="379448" cy="29011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КГ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600726" y="3106693"/>
            <a:ext cx="353952" cy="32962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 dirty="0">
                <a:effectLst/>
                <a:latin typeface="Calibri"/>
                <a:ea typeface="Calibri"/>
                <a:cs typeface="Times New Roman"/>
              </a:rPr>
              <a:t>КГ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189303" y="2767523"/>
            <a:ext cx="379448" cy="3301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КГ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568751" y="1902211"/>
            <a:ext cx="370986" cy="246153"/>
          </a:xfrm>
          <a:prstGeom prst="roundRect">
            <a:avLst>
              <a:gd name="adj" fmla="val 22908"/>
            </a:avLst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КГ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804296" y="2416764"/>
            <a:ext cx="379448" cy="3301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КГ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71561" y="638547"/>
            <a:ext cx="379448" cy="3301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КГ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503157" y="3732576"/>
            <a:ext cx="379448" cy="3301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 dirty="0">
                <a:effectLst/>
                <a:latin typeface="Calibri"/>
                <a:ea typeface="Calibri"/>
                <a:cs typeface="Times New Roman"/>
              </a:rPr>
              <a:t>КГ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556815" y="3746994"/>
            <a:ext cx="382921" cy="27535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КГ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000164" y="2557867"/>
            <a:ext cx="379448" cy="3301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КГ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280000" y="1653143"/>
            <a:ext cx="379448" cy="3301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КГ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470375" y="3729593"/>
            <a:ext cx="379448" cy="3301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КГ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298675" y="5501243"/>
            <a:ext cx="379448" cy="3301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КГ</a:t>
            </a:r>
          </a:p>
        </p:txBody>
      </p:sp>
      <p:sp>
        <p:nvSpPr>
          <p:cNvPr id="53" name="Flowchart: Manual Operation 52"/>
          <p:cNvSpPr/>
          <p:nvPr/>
        </p:nvSpPr>
        <p:spPr>
          <a:xfrm>
            <a:off x="2101167" y="2545567"/>
            <a:ext cx="421608" cy="287547"/>
          </a:xfrm>
          <a:prstGeom prst="flowChartManualOpe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 dirty="0">
                <a:effectLst/>
                <a:ea typeface="Calibri"/>
                <a:cs typeface="Times New Roman"/>
              </a:rPr>
              <a:t>С</a:t>
            </a:r>
          </a:p>
        </p:txBody>
      </p:sp>
      <p:sp>
        <p:nvSpPr>
          <p:cNvPr id="54" name="Flowchart: Manual Operation 53"/>
          <p:cNvSpPr/>
          <p:nvPr/>
        </p:nvSpPr>
        <p:spPr>
          <a:xfrm>
            <a:off x="3248296" y="2605621"/>
            <a:ext cx="421608" cy="287547"/>
          </a:xfrm>
          <a:prstGeom prst="flowChartManualOperation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С</a:t>
            </a:r>
          </a:p>
        </p:txBody>
      </p:sp>
      <p:sp>
        <p:nvSpPr>
          <p:cNvPr id="55" name="Flowchart: Manual Operation 54"/>
          <p:cNvSpPr/>
          <p:nvPr/>
        </p:nvSpPr>
        <p:spPr>
          <a:xfrm>
            <a:off x="467544" y="968695"/>
            <a:ext cx="421608" cy="287547"/>
          </a:xfrm>
          <a:prstGeom prst="flowChartManualOperation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С</a:t>
            </a:r>
          </a:p>
        </p:txBody>
      </p:sp>
      <p:sp>
        <p:nvSpPr>
          <p:cNvPr id="56" name="Flowchart: Manual Operation 55"/>
          <p:cNvSpPr/>
          <p:nvPr/>
        </p:nvSpPr>
        <p:spPr>
          <a:xfrm>
            <a:off x="3046416" y="1584386"/>
            <a:ext cx="421608" cy="287547"/>
          </a:xfrm>
          <a:prstGeom prst="flowChartManualOperation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С</a:t>
            </a:r>
          </a:p>
        </p:txBody>
      </p:sp>
      <p:sp>
        <p:nvSpPr>
          <p:cNvPr id="57" name="Flowchart: Manual Operation 56"/>
          <p:cNvSpPr/>
          <p:nvPr/>
        </p:nvSpPr>
        <p:spPr>
          <a:xfrm>
            <a:off x="4358856" y="3245142"/>
            <a:ext cx="334025" cy="287547"/>
          </a:xfrm>
          <a:prstGeom prst="flowChartManualOperation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 dirty="0">
                <a:effectLst/>
                <a:latin typeface="Calibri"/>
                <a:ea typeface="Calibri"/>
                <a:cs typeface="Times New Roman"/>
              </a:rPr>
              <a:t>С</a:t>
            </a:r>
          </a:p>
        </p:txBody>
      </p:sp>
      <p:sp>
        <p:nvSpPr>
          <p:cNvPr id="58" name="Flowchart: Manual Operation 57"/>
          <p:cNvSpPr/>
          <p:nvPr/>
        </p:nvSpPr>
        <p:spPr>
          <a:xfrm>
            <a:off x="8508600" y="1758439"/>
            <a:ext cx="421608" cy="287547"/>
          </a:xfrm>
          <a:prstGeom prst="flowChartManualOperation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С</a:t>
            </a:r>
          </a:p>
        </p:txBody>
      </p:sp>
      <p:sp>
        <p:nvSpPr>
          <p:cNvPr id="59" name="Flowchart: Manual Operation 58"/>
          <p:cNvSpPr/>
          <p:nvPr/>
        </p:nvSpPr>
        <p:spPr>
          <a:xfrm>
            <a:off x="6037653" y="2616587"/>
            <a:ext cx="387479" cy="219974"/>
          </a:xfrm>
          <a:prstGeom prst="flowChartManualOperation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С</a:t>
            </a:r>
          </a:p>
        </p:txBody>
      </p:sp>
      <p:sp>
        <p:nvSpPr>
          <p:cNvPr id="60" name="Flowchart: Manual Operation 59"/>
          <p:cNvSpPr/>
          <p:nvPr/>
        </p:nvSpPr>
        <p:spPr>
          <a:xfrm>
            <a:off x="1023892" y="3881675"/>
            <a:ext cx="307748" cy="260304"/>
          </a:xfrm>
          <a:prstGeom prst="flowChartManualOperation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С</a:t>
            </a:r>
          </a:p>
        </p:txBody>
      </p:sp>
      <p:sp>
        <p:nvSpPr>
          <p:cNvPr id="61" name="Flowchart: Manual Operation 60"/>
          <p:cNvSpPr/>
          <p:nvPr/>
        </p:nvSpPr>
        <p:spPr>
          <a:xfrm>
            <a:off x="3564517" y="4497648"/>
            <a:ext cx="421608" cy="287547"/>
          </a:xfrm>
          <a:prstGeom prst="flowChartManualOperation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1100">
                <a:effectLst/>
                <a:latin typeface="Calibri"/>
                <a:ea typeface="Calibri"/>
                <a:cs typeface="Times New Roman"/>
              </a:rPr>
              <a:t>С</a:t>
            </a:r>
          </a:p>
        </p:txBody>
      </p:sp>
      <p:sp>
        <p:nvSpPr>
          <p:cNvPr id="6" name="Rectangle 57"/>
          <p:cNvSpPr>
            <a:spLocks noChangeArrowheads="1"/>
          </p:cNvSpPr>
          <p:nvPr/>
        </p:nvSpPr>
        <p:spPr bwMode="auto">
          <a:xfrm>
            <a:off x="98025" y="37935"/>
            <a:ext cx="101186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48" name="Rectangle 113"/>
          <p:cNvSpPr>
            <a:spLocks noChangeArrowheads="1"/>
          </p:cNvSpPr>
          <p:nvPr/>
        </p:nvSpPr>
        <p:spPr bwMode="auto">
          <a:xfrm>
            <a:off x="98025" y="495135"/>
            <a:ext cx="1011860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50" name="Title 2049"/>
          <p:cNvSpPr>
            <a:spLocks noGrp="1"/>
          </p:cNvSpPr>
          <p:nvPr>
            <p:ph type="title"/>
          </p:nvPr>
        </p:nvSpPr>
        <p:spPr>
          <a:xfrm>
            <a:off x="426128" y="266535"/>
            <a:ext cx="8260672" cy="570178"/>
          </a:xfrm>
        </p:spPr>
        <p:txBody>
          <a:bodyPr>
            <a:normAutofit/>
          </a:bodyPr>
          <a:lstStyle/>
          <a:p>
            <a:r>
              <a:rPr lang="bg-BG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Разпределение на МЛЕЧНИ ПОРОДИ ГОВЕДА ПО ОБЛАСТИ</a:t>
            </a:r>
            <a:endParaRPr lang="bg-BG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50424" y="5666317"/>
            <a:ext cx="2154024" cy="9310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g-BG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Легенда:</a:t>
            </a:r>
          </a:p>
          <a:p>
            <a:pPr algn="just"/>
            <a:r>
              <a:rPr lang="bg-BG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ЧШГ – </a:t>
            </a:r>
            <a:r>
              <a:rPr lang="bg-BG" sz="9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Черношарено</a:t>
            </a:r>
            <a:r>
              <a:rPr lang="bg-BG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говедо</a:t>
            </a:r>
          </a:p>
          <a:p>
            <a:pPr algn="just"/>
            <a:r>
              <a:rPr lang="bg-BG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КГ – Кафява говедо</a:t>
            </a:r>
          </a:p>
          <a:p>
            <a:pPr algn="just"/>
            <a:r>
              <a:rPr lang="bg-BG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 – </a:t>
            </a:r>
            <a:r>
              <a:rPr lang="bg-BG" sz="9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Монбелиард</a:t>
            </a:r>
            <a:endParaRPr lang="bg-BG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bg-BG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- </a:t>
            </a:r>
            <a:r>
              <a:rPr lang="bg-BG" sz="9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Симентал</a:t>
            </a:r>
            <a:endParaRPr lang="bg-BG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356332"/>
          </a:xfrm>
        </p:spPr>
        <p:txBody>
          <a:bodyPr>
            <a:normAutofit fontScale="90000"/>
          </a:bodyPr>
          <a:lstStyle/>
          <a:p>
            <a:r>
              <a:rPr lang="bg-BG" sz="2000" dirty="0">
                <a:solidFill>
                  <a:srgbClr val="93A299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Разпределение на </a:t>
            </a:r>
            <a:r>
              <a:rPr lang="bg-BG" sz="2000" dirty="0" smtClean="0">
                <a:solidFill>
                  <a:srgbClr val="93A299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МЕСТНИ </a:t>
            </a:r>
            <a:r>
              <a:rPr lang="bg-BG" sz="2000" dirty="0">
                <a:solidFill>
                  <a:srgbClr val="93A299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ПОРОДИ ГОВЕДА ПО ОБЛАСТИ</a:t>
            </a:r>
            <a:endParaRPr lang="bg-B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4795"/>
            <a:ext cx="8424936" cy="596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3648" y="3140968"/>
            <a:ext cx="504056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100" dirty="0" smtClean="0">
                <a:latin typeface="Calibri" panose="020F0502020204030204" pitchFamily="34" charset="0"/>
              </a:rPr>
              <a:t>РК</a:t>
            </a:r>
            <a:endParaRPr lang="bg-BG" sz="1100" dirty="0"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5302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16236"/>
            <a:ext cx="5302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26" y="5508241"/>
            <a:ext cx="5302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88619"/>
            <a:ext cx="5302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20888"/>
            <a:ext cx="5302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86" y="5682855"/>
            <a:ext cx="5302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36458"/>
            <a:ext cx="5302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787719" y="3188413"/>
            <a:ext cx="504056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100" dirty="0" smtClean="0">
                <a:latin typeface="Calibri" panose="020F0502020204030204" pitchFamily="34" charset="0"/>
              </a:rPr>
              <a:t>БР</a:t>
            </a:r>
            <a:endParaRPr lang="bg-BG" sz="1100" dirty="0">
              <a:latin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56076" y="1484784"/>
            <a:ext cx="504056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100" dirty="0" smtClean="0">
                <a:latin typeface="Calibri" panose="020F0502020204030204" pitchFamily="34" charset="0"/>
              </a:rPr>
              <a:t>БР</a:t>
            </a:r>
            <a:endParaRPr lang="bg-BG" sz="1100" dirty="0">
              <a:latin typeface="Calibri" panose="020F0502020204030204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19" y="3368433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33090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79" y="2250009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11" y="3952983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34659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47" y="4025354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21349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3606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17232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03" y="2557413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256076" y="5125878"/>
            <a:ext cx="360040" cy="299473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100" dirty="0" smtClean="0">
                <a:latin typeface="Calibri" panose="020F0502020204030204" pitchFamily="34" charset="0"/>
              </a:rPr>
              <a:t>И</a:t>
            </a:r>
            <a:endParaRPr lang="bg-BG" sz="1100" dirty="0">
              <a:latin typeface="Calibri" panose="020F0502020204030204" pitchFamily="34" charset="0"/>
            </a:endParaRP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738"/>
            <a:ext cx="3841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01" y="1962439"/>
            <a:ext cx="3841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03" y="4093712"/>
            <a:ext cx="3841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59" y="5275615"/>
            <a:ext cx="3841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16" y="2302397"/>
            <a:ext cx="3841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rapezoid 7"/>
          <p:cNvSpPr/>
          <p:nvPr/>
        </p:nvSpPr>
        <p:spPr>
          <a:xfrm>
            <a:off x="1558611" y="5404062"/>
            <a:ext cx="481136" cy="277476"/>
          </a:xfrm>
          <a:prstGeom prst="trapezoid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100" dirty="0" smtClean="0">
                <a:latin typeface="Calibri" panose="020F0502020204030204" pitchFamily="34" charset="0"/>
              </a:rPr>
              <a:t>БС</a:t>
            </a:r>
            <a:endParaRPr lang="bg-BG" sz="1100" dirty="0">
              <a:latin typeface="Calibri" panose="020F0502020204030204" pitchFamily="34" charset="0"/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60" y="2806005"/>
            <a:ext cx="506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66" y="2002804"/>
            <a:ext cx="506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72" y="3722563"/>
            <a:ext cx="506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71" y="4258018"/>
            <a:ext cx="506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337767"/>
            <a:ext cx="506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58" y="2557413"/>
            <a:ext cx="506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53" y="3926230"/>
            <a:ext cx="506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20" y="5075095"/>
            <a:ext cx="506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04" y="5796758"/>
            <a:ext cx="506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74048"/>
            <a:ext cx="506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41" y="3314994"/>
            <a:ext cx="506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4" y="4016959"/>
            <a:ext cx="506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54" y="5673085"/>
            <a:ext cx="506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63481" y="5796758"/>
            <a:ext cx="2132284" cy="872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g-BG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Легенда:</a:t>
            </a:r>
          </a:p>
          <a:p>
            <a:pPr algn="just"/>
            <a:r>
              <a:rPr lang="bg-BG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 – Българско родопско</a:t>
            </a:r>
          </a:p>
          <a:p>
            <a:pPr algn="just"/>
            <a:r>
              <a:rPr lang="bg-BG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– Искърско</a:t>
            </a:r>
          </a:p>
          <a:p>
            <a:pPr algn="just"/>
            <a:r>
              <a:rPr lang="bg-BG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РК – Родопско </a:t>
            </a:r>
            <a:r>
              <a:rPr lang="bg-BG" sz="9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късорого</a:t>
            </a:r>
            <a:endParaRPr lang="bg-BG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bg-BG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БС – Българско сиво</a:t>
            </a:r>
            <a:endParaRPr lang="bg-BG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bg-BG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Извънредна </a:t>
            </a: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помощ на производителите на животински продукти, засегнати от кризата в сектора, съгласно Регламент (ЕС) №1853/2015 г.</a:t>
            </a:r>
            <a:b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2000" b="1" dirty="0"/>
              <a:t> 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g-BG" sz="2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 финансов ресурс - </a:t>
            </a:r>
            <a:r>
              <a:rPr lang="bg-BG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13 283 985 лв. </a:t>
            </a:r>
          </a:p>
          <a:p>
            <a:pPr marL="114300" indent="0">
              <a:buNone/>
            </a:pPr>
            <a:r>
              <a:rPr lang="bg-BG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тях: Европейско финансиране – 11 742 820 лв. </a:t>
            </a:r>
          </a:p>
          <a:p>
            <a:pPr marL="114300" indent="0">
              <a:buNone/>
            </a:pPr>
            <a:r>
              <a:rPr lang="bg-BG" sz="2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Национално </a:t>
            </a:r>
            <a:r>
              <a:rPr lang="bg-BG" sz="23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съфинансиране</a:t>
            </a:r>
            <a:r>
              <a:rPr lang="bg-BG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1 541 165 лв. </a:t>
            </a:r>
            <a:r>
              <a:rPr lang="bg-BG" sz="2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(11,6%)</a:t>
            </a:r>
            <a:endParaRPr lang="bg-BG" sz="2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buNone/>
            </a:pPr>
            <a:endParaRPr lang="bg-BG" sz="2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buNone/>
            </a:pPr>
            <a:r>
              <a:rPr lang="bg-BG" sz="23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Разпределение </a:t>
            </a:r>
            <a:r>
              <a:rPr lang="bg-BG" sz="2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финансовия ресурс по схеми:</a:t>
            </a:r>
          </a:p>
          <a:p>
            <a:pPr marL="114300" indent="0">
              <a:buNone/>
            </a:pPr>
            <a:r>
              <a:rPr lang="bg-BG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114300" lvl="0" indent="0">
              <a:buNone/>
            </a:pPr>
            <a:r>
              <a:rPr lang="bg-BG" sz="2300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Сектор  на кравето мляко – общо 9 918 375 лв</a:t>
            </a:r>
            <a:r>
              <a:rPr lang="bg-BG" sz="2300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.(74,9%):</a:t>
            </a:r>
            <a:endParaRPr lang="bg-BG" sz="2300" i="1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bg-BG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за подпомагане на база доставки и/или директни продажби на краве мляко през квотния период 2014/2015 г. – 5 447 975 лв</a:t>
            </a:r>
            <a:r>
              <a:rPr lang="bg-BG" sz="2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(54,9%)</a:t>
            </a:r>
            <a:endParaRPr lang="bg-BG" sz="2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bg-BG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за подпомагане на брой млечни крави в стопанството – 4 470 400 лв</a:t>
            </a:r>
            <a:r>
              <a:rPr lang="bg-BG" sz="2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(45%)</a:t>
            </a:r>
            <a:endParaRPr lang="bg-BG" sz="2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lvl="0" indent="0">
              <a:buNone/>
            </a:pPr>
            <a:r>
              <a:rPr lang="bg-BG" sz="2300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Сектор овче и козе месо и мляко: </a:t>
            </a:r>
          </a:p>
          <a:p>
            <a:pPr lvl="0"/>
            <a:r>
              <a:rPr lang="bg-BG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за подпомагане на брой овце-майки и/или кози-майки в стопанството - 3 </a:t>
            </a:r>
            <a:r>
              <a:rPr lang="en-US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bg-BG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82 32</a:t>
            </a:r>
            <a:r>
              <a:rPr lang="en-US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bg-BG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лв. </a:t>
            </a:r>
            <a:r>
              <a:rPr lang="bg-BG" sz="2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(23%)</a:t>
            </a:r>
            <a:endParaRPr lang="bg-BG" sz="2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lvl="0" indent="0">
              <a:buNone/>
            </a:pPr>
            <a:r>
              <a:rPr lang="bg-BG" sz="2300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Сектор на биволското мляко:</a:t>
            </a:r>
          </a:p>
          <a:p>
            <a:r>
              <a:rPr lang="bg-BG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схема за подпомагане на брой биволици в стопанството - 283 280 лв. </a:t>
            </a:r>
            <a:r>
              <a:rPr lang="bg-BG" sz="2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(2%)</a:t>
            </a:r>
            <a:endParaRPr lang="bg-BG" sz="2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828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на държавна помощ „Инвестиции за изграждане на търговски помещения и закупуване на търговско оборудване на земеделски производители, осъществяващи директни доставки на малки количества суровини и храни от животински произход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- </a:t>
            </a: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 на стойност </a:t>
            </a: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46 207,79 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лева (2 </a:t>
            </a: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 </a:t>
            </a:r>
            <a:endParaRPr lang="bg-BG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19 000 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лева)</a:t>
            </a:r>
          </a:p>
          <a:p>
            <a:pPr algn="just"/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регистрирани за директни продажби са 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112 </a:t>
            </a: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обекта за</a:t>
            </a:r>
            <a:r>
              <a:rPr lang="bg-BG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сурово мляко, в т.ч. </a:t>
            </a:r>
            <a:r>
              <a:rPr lang="bg-BG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 </a:t>
            </a:r>
            <a:r>
              <a:rPr lang="bg-BG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млекомата</a:t>
            </a:r>
            <a:endParaRPr lang="bg-BG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 РЕСУРС ЗА ЖИВОТНОВЪДСТВОТО ПРЕЗ 2015 Г.</a:t>
            </a:r>
            <a:endParaRPr lang="bg-BG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18457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7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20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ПРСР 2020 Г.</a:t>
            </a:r>
            <a:endParaRPr lang="bg-BG" sz="20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84576"/>
          </a:xfrm>
        </p:spPr>
        <p:txBody>
          <a:bodyPr>
            <a:no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bg-BG" altLang="bg-BG" sz="1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	</a:t>
            </a:r>
            <a:r>
              <a:rPr lang="bg-BG" altLang="bg-BG" sz="1600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Подмярка</a:t>
            </a:r>
            <a:r>
              <a:rPr lang="bg-BG" altLang="bg-BG" sz="16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4.1 „Инвестиции в земеделските стопанства”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</a:t>
            </a:r>
          </a:p>
          <a:p>
            <a:pPr marL="11430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Максималният размер на общите допустими разходи за един проект възлиза на </a:t>
            </a:r>
            <a:r>
              <a:rPr lang="bg-BG" altLang="bg-BG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млн. 500 хил. евро.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Финансовата помощ е размер на минимум 50 % от одобрените разходи.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bg-BG" altLang="bg-BG" sz="1600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Подмярка</a:t>
            </a:r>
            <a:r>
              <a:rPr lang="bg-BG" altLang="bg-BG" sz="16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6.1 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bg-BG" altLang="bg-BG" sz="16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Създаване на стопанства на млади фермери”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</a:p>
          <a:p>
            <a:pPr marL="11430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Тази </a:t>
            </a:r>
            <a:r>
              <a:rPr lang="bg-BG" altLang="bg-BG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подмярка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цели улесняване процеса на създаването на стопанства от млади земеделски стопани. Към условията за допустимост по </a:t>
            </a:r>
            <a:r>
              <a:rPr lang="bg-BG" altLang="bg-BG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подмярката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е </a:t>
            </a:r>
            <a:r>
              <a:rPr lang="bg-BG" altLang="bg-BG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хил. евро 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стандартен производствен обем.</a:t>
            </a:r>
          </a:p>
          <a:p>
            <a:pPr marL="11430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Бенефициентите по </a:t>
            </a:r>
            <a:r>
              <a:rPr lang="bg-BG" altLang="bg-BG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подмярката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получават безвъзмездна финансова помощ, която се отпуска под формата на единична премия:</a:t>
            </a:r>
          </a:p>
          <a:p>
            <a:pPr marL="11430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Първо плащане – изплащат се до </a:t>
            </a:r>
            <a:r>
              <a:rPr lang="bg-BG" altLang="bg-BG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хил. 500 евро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след одобрение на заявлението за подпомагане;</a:t>
            </a:r>
          </a:p>
          <a:p>
            <a:pPr marL="11430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Второ плащане – изплаща се до </a:t>
            </a:r>
            <a:r>
              <a:rPr lang="bg-BG" altLang="bg-BG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хил. 500 евро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само при коректно изпълнение на бизнес плана.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bg-BG" altLang="bg-BG" sz="1600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Подмярка</a:t>
            </a:r>
            <a:r>
              <a:rPr lang="bg-BG" altLang="bg-BG" sz="16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6.3 „Стартова помощ за развитие на малки стопанства”</a:t>
            </a:r>
          </a:p>
          <a:p>
            <a:pPr marL="11430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Подпомагането по тази мярка е в размер на </a:t>
            </a:r>
            <a:r>
              <a:rPr lang="bg-BG" altLang="bg-BG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хил. евро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целия период на подпомагане, като същата се изплаща на два транша: при одобрение на заявлението за подпомагане – </a:t>
            </a:r>
            <a:r>
              <a:rPr lang="bg-BG" altLang="bg-BG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 хил. евро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при изпълнение на целите на мярката още </a:t>
            </a:r>
            <a:r>
              <a:rPr lang="bg-BG" altLang="bg-BG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 хил. евро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bg-BG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20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ПРСР 2020 Г.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Подмярка</a:t>
            </a:r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4.2 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„Инвестиции в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преработка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/маркетинг на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селскостопански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продукти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 от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мярка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„Инвестиции в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материални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активи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 </a:t>
            </a:r>
            <a:r>
              <a:rPr lang="bg-BG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левовата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равностойност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100 000 000 евро.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bg-BG" altLang="bg-BG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buNone/>
            </a:pPr>
            <a:endParaRPr lang="bg-BG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buNone/>
            </a:pP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Максималният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размер на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общите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допустими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разходи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подмярката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целия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период на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прилагане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ПРСР 2014 - 2020 г.,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включително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кандидатстване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интегриран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проект за един кандидат, е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левовата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равностойност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3 000 000 евро</a:t>
            </a:r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14300" indent="0">
              <a:buNone/>
            </a:pPr>
            <a:endParaRPr lang="bg-BG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buNone/>
            </a:pP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Минималният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размер на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общите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допустими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разходи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един проект е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левовата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равностойност</a:t>
            </a: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15 000 евро. </a:t>
            </a:r>
            <a:endParaRPr lang="ru-RU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buNone/>
            </a:pPr>
            <a:endParaRPr lang="bg-BG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buNone/>
            </a:pPr>
            <a:r>
              <a:rPr lang="bg-BG" altLang="bg-BG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Финансовата 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помощ е </a:t>
            </a:r>
            <a:r>
              <a:rPr lang="bg-BG" altLang="bg-BG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размер 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bg-BG" altLang="bg-BG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50/40 </a:t>
            </a:r>
            <a:r>
              <a:rPr lang="bg-BG" altLang="bg-BG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от одобрените разходи</a:t>
            </a:r>
            <a:r>
              <a:rPr lang="bg-BG" altLang="bg-BG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932396"/>
          </a:xfrm>
        </p:spPr>
        <p:txBody>
          <a:bodyPr>
            <a:normAutofit/>
          </a:bodyPr>
          <a:lstStyle/>
          <a:p>
            <a:pPr algn="l"/>
            <a:r>
              <a:rPr lang="bg-BG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ДИРЕКТНИ ПЛАЩАНИЯ</a:t>
            </a:r>
            <a:endParaRPr lang="bg-BG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112568"/>
          </a:xfrm>
        </p:spPr>
        <p:txBody>
          <a:bodyPr>
            <a:normAutofit/>
          </a:bodyPr>
          <a:lstStyle/>
          <a:p>
            <a:pPr marL="285750" indent="-285750" algn="just"/>
            <a:endParaRPr lang="en-US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/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Схемите </a:t>
            </a: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директни плащания – финансирани от национален и европейски 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</a:t>
            </a: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като за </a:t>
            </a: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периода 2015-2020 България ще прилага обвързано с производство подпомагане в размер на 15% (13%+2%). За 2015 г. общият размер на бюджета за обвързана подкрепа е </a:t>
            </a:r>
            <a:r>
              <a:rPr lang="bg-BG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232 млн. лева,</a:t>
            </a: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 които </a:t>
            </a:r>
            <a:r>
              <a:rPr lang="bg-BG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122 млн. лева</a:t>
            </a: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 за животновъдството. </a:t>
            </a:r>
          </a:p>
          <a:p>
            <a:pPr marL="285750" lvl="0" indent="-285750"/>
            <a:endParaRPr lang="bg-B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bg-BG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bg-BG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bg-BG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bg-BG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bg-BG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bg-BG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bg-BG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bg-BG" altLang="bg-BG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bg-BG" altLang="bg-BG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bg-BG" altLang="bg-BG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bg-BG" altLang="bg-BG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bg-B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7848872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0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Промоционални</a:t>
            </a:r>
            <a:r>
              <a:rPr lang="bg-BG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програми</a:t>
            </a:r>
            <a:endParaRPr lang="bg-BG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момента има 7 одобрени български </a:t>
            </a:r>
            <a:r>
              <a:rPr lang="bg-BG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промоционални</a:t>
            </a: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програми за промоция </a:t>
            </a:r>
            <a:r>
              <a:rPr lang="bg-BG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(около </a:t>
            </a: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26, 3 млн.евро</a:t>
            </a:r>
            <a:r>
              <a:rPr lang="bg-BG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.):</a:t>
            </a:r>
          </a:p>
          <a:p>
            <a:pPr marL="114300" indent="0" algn="just">
              <a:buNone/>
            </a:pP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bg-BG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бяло </a:t>
            </a: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саламурено сирене, </a:t>
            </a:r>
            <a:endParaRPr lang="bg-BG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 algn="just">
              <a:buNone/>
            </a:pP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bg-BG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кашкавал</a:t>
            </a: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bg-BG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 algn="just">
              <a:buNone/>
            </a:pP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bg-BG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кисело </a:t>
            </a: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мляко, </a:t>
            </a:r>
            <a:endParaRPr lang="bg-BG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 algn="just">
              <a:buNone/>
            </a:pP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bg-BG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овче </a:t>
            </a: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месо и сирене. </a:t>
            </a:r>
            <a:endParaRPr lang="bg-BG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 algn="just">
              <a:buNone/>
            </a:pPr>
            <a:r>
              <a:rPr lang="bg-BG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През </a:t>
            </a: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2014г. е одобрена 1 българска </a:t>
            </a:r>
            <a:r>
              <a:rPr lang="bg-BG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промоционална</a:t>
            </a: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програма за промоция на овче месо и сирене на пазарите на Хърватия, Германия, Гърция и България.</a:t>
            </a:r>
          </a:p>
          <a:p>
            <a:pPr marL="114300" indent="0" algn="just">
              <a:buNone/>
            </a:pP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През 2015 г. е одобрена 1 българска </a:t>
            </a:r>
            <a:r>
              <a:rPr lang="bg-BG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промоционална</a:t>
            </a: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програма за промоция на овче месо и сирене на пазарите на Йордания, Казахстан и ОАЕ, както и 1 </a:t>
            </a:r>
            <a:r>
              <a:rPr lang="bg-BG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промоционална</a:t>
            </a:r>
            <a:r>
              <a:rPr lang="bg-BG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програма за промоция на бяло саламурено сирене и кашкавал на пазарите на Казахстан, Азербайджан и ОАЕ 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038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изплатени задължения на БАБХ </a:t>
            </a:r>
            <a:r>
              <a:rPr lang="bg-BG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през 2015 г. към:</a:t>
            </a:r>
            <a:endParaRPr lang="bg-BG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887104"/>
              </p:ext>
            </p:extLst>
          </p:nvPr>
        </p:nvGraphicFramePr>
        <p:xfrm>
          <a:off x="1619672" y="2204863"/>
          <a:ext cx="5832649" cy="3024337"/>
        </p:xfrm>
        <a:graphic>
          <a:graphicData uri="http://schemas.openxmlformats.org/drawingml/2006/table">
            <a:tbl>
              <a:tblPr/>
              <a:tblGrid>
                <a:gridCol w="2413510"/>
                <a:gridCol w="2480552"/>
                <a:gridCol w="938587"/>
              </a:tblGrid>
              <a:tr h="40175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видове задължения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сума/лева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изплащане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825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 изпълнение на ваксинацията срещу заболяването „Син език“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3 190 972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836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 доставка на ваксина срещу заболяването „Син език“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5 550 000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36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 доставка на ваксина срещу заболяването „Антракс“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72 000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3199"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8 812 972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0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56289" y="5661248"/>
            <a:ext cx="7244736" cy="504056"/>
          </a:xfrm>
        </p:spPr>
        <p:txBody>
          <a:bodyPr>
            <a:normAutofit/>
          </a:bodyPr>
          <a:lstStyle/>
          <a:p>
            <a:r>
              <a:rPr lang="bg-BG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Дирекция „Животновъдство“</a:t>
            </a: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земеделието и храните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7084" y="2492896"/>
            <a:ext cx="6555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g-BG" altLang="bg-BG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Благодаря за вниманието!</a:t>
            </a:r>
            <a:endParaRPr lang="bg-BG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20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bg-BG" sz="2000" dirty="0" err="1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bg-BG" sz="20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обвързана подкрепа</a:t>
            </a:r>
            <a: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132856"/>
            <a:ext cx="8928992" cy="460851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bg-BG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9" y="1854965"/>
            <a:ext cx="864352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2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830749"/>
              </p:ext>
            </p:extLst>
          </p:nvPr>
        </p:nvGraphicFramePr>
        <p:xfrm>
          <a:off x="395536" y="1988840"/>
          <a:ext cx="8352928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72310" y="62068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Разпределение на средствата за обвързана подкрепа 2015 </a:t>
            </a:r>
            <a:r>
              <a:rPr lang="bg-BG" sz="20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в животновъдството</a:t>
            </a:r>
            <a:endParaRPr lang="bg-BG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altLang="bg-BG" sz="20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Сравнение в цифри: </a:t>
            </a:r>
            <a:r>
              <a:rPr lang="bg-BG" altLang="bg-BG" sz="20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г. </a:t>
            </a:r>
            <a:r>
              <a:rPr lang="bg-BG" altLang="bg-BG" sz="20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спрямо </a:t>
            </a:r>
            <a:r>
              <a:rPr lang="bg-BG" altLang="bg-BG" sz="20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г.</a:t>
            </a:r>
            <a:endParaRPr lang="bg-BG" sz="20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2959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573010"/>
              </p:ext>
            </p:extLst>
          </p:nvPr>
        </p:nvGraphicFramePr>
        <p:xfrm>
          <a:off x="467544" y="5301208"/>
          <a:ext cx="6552728" cy="1152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019"/>
                <a:gridCol w="772381"/>
                <a:gridCol w="864096"/>
                <a:gridCol w="936104"/>
                <a:gridCol w="1152128"/>
              </a:tblGrid>
              <a:tr h="24485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Общо говеда/биволи, лв.</a:t>
                      </a:r>
                      <a:endParaRPr lang="bg-BG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bg-BG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F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bg-BG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F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61 308 255</a:t>
                      </a:r>
                      <a:endParaRPr lang="bg-BG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DF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99 958 450</a:t>
                      </a:r>
                      <a:endParaRPr lang="bg-BG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00481">
                <a:tc>
                  <a:txBody>
                    <a:bodyPr/>
                    <a:lstStyle/>
                    <a:p>
                      <a:pPr algn="l" fontAlgn="t"/>
                      <a:r>
                        <a:rPr lang="bg-BG" sz="120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Общо овце-майки/кози-майки, лв.</a:t>
                      </a:r>
                      <a:endParaRPr lang="bg-BG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120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bg-BG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DF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120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bg-BG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DF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20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3 550 204</a:t>
                      </a:r>
                      <a:endParaRPr lang="bg-BG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DF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20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21 852 932</a:t>
                      </a:r>
                      <a:endParaRPr lang="bg-BG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06796"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Общо обвързана подкрепа, лв.</a:t>
                      </a:r>
                      <a:endParaRPr lang="bg-BG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bg-BG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bg-BG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64 858 459</a:t>
                      </a:r>
                      <a:endParaRPr lang="bg-BG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b="1" u="none" strike="noStrike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121 811 382</a:t>
                      </a:r>
                      <a:endParaRPr lang="bg-BG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4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altLang="bg-BG" sz="20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Сравнение: 2015 г. </a:t>
            </a:r>
            <a:r>
              <a:rPr lang="bg-BG" altLang="bg-BG" sz="20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спрямо </a:t>
            </a:r>
            <a:r>
              <a:rPr lang="bg-BG" altLang="bg-BG" sz="20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г.</a:t>
            </a:r>
            <a:endParaRPr lang="bg-BG" sz="20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188072"/>
              </p:ext>
            </p:extLst>
          </p:nvPr>
        </p:nvGraphicFramePr>
        <p:xfrm>
          <a:off x="457200" y="1752600"/>
          <a:ext cx="8229600" cy="455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13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20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КАКВО ПОСТИГНАХМЕ</a:t>
            </a:r>
            <a:endParaRPr lang="bg-BG" sz="20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Значително увеличение в средствата, насочени за подкрепа на животновъдния 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сектор</a:t>
            </a:r>
          </a:p>
          <a:p>
            <a:pPr marL="114300" indent="0" algn="just">
              <a:buNone/>
            </a:pPr>
            <a:endParaRPr lang="bg-BG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Всички схеми се прилагат на територията на цялата страна (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премахнати са изискванията за местоположение </a:t>
            </a: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фермите)</a:t>
            </a:r>
          </a:p>
          <a:p>
            <a:pPr marL="114300" indent="0" algn="just">
              <a:buNone/>
            </a:pPr>
            <a:endParaRPr lang="bg-BG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По-добро насочване на подкрепата с цел подобряване на продуктивността – схеми за животни под селекционен 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</a:t>
            </a:r>
          </a:p>
          <a:p>
            <a:pPr marL="114300" indent="0" algn="just">
              <a:buNone/>
            </a:pPr>
            <a:endParaRPr lang="bg-BG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в общия брой на подадените заявления и подпомогнатите 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животни за всички видове животни</a:t>
            </a:r>
          </a:p>
          <a:p>
            <a:pPr marL="114300" indent="0" algn="just">
              <a:buNone/>
            </a:pPr>
            <a:endParaRPr lang="bg-BG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Улесняване на </a:t>
            </a: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животновъдите в 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изпълняване на изискването за задържане (80 дни)</a:t>
            </a:r>
            <a:endParaRPr lang="bg-BG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39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altLang="bg-BG" sz="20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Обвързана подкрепа: 2016 г. и следващите</a:t>
            </a:r>
            <a:endParaRPr lang="bg-BG" sz="20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dirty="0"/>
              <a:t>През 2016 г. схемите за обвързана подкрепа за животни ще бъдат същите и при същите условия като приложените през 2015 г</a:t>
            </a:r>
            <a:r>
              <a:rPr lang="bg-BG" dirty="0" smtClean="0"/>
              <a:t>.</a:t>
            </a:r>
          </a:p>
          <a:p>
            <a:pPr marL="114300" indent="0">
              <a:buNone/>
            </a:pPr>
            <a:endParaRPr lang="bg-BG" dirty="0"/>
          </a:p>
          <a:p>
            <a:r>
              <a:rPr lang="bg-BG" dirty="0"/>
              <a:t>Финалните ставки за животно се формират като се раздели бюджета по схемата на броя на допустимите за подпомагане животни</a:t>
            </a:r>
          </a:p>
          <a:p>
            <a:r>
              <a:rPr lang="bg-BG" dirty="0"/>
              <a:t>Плащането зависи от броя на животните, които се заявяват и се установяват като допустими през съответната година, като по този начин земеделските стопани имат активна роля в този процес</a:t>
            </a:r>
          </a:p>
          <a:p>
            <a:endParaRPr lang="en-US" dirty="0"/>
          </a:p>
          <a:p>
            <a:r>
              <a:rPr lang="bg-BG" dirty="0"/>
              <a:t>При ревизирането на схемите от 2017 г. е необходимо да бъде доказана уязвимост на сектора чрез намаление на животните и/или производството, ако се иска увеличение на бюджета или въвеждането на нова схема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554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20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1.2. ПРЕХОДНА НАЦИОНАЛНА ПОМОЩ</a:t>
            </a:r>
            <a:endParaRPr lang="bg-BG" sz="20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215615"/>
              </p:ext>
            </p:extLst>
          </p:nvPr>
        </p:nvGraphicFramePr>
        <p:xfrm>
          <a:off x="179512" y="1916832"/>
          <a:ext cx="8784976" cy="4248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576064"/>
                <a:gridCol w="661422"/>
                <a:gridCol w="869415"/>
                <a:gridCol w="752627"/>
                <a:gridCol w="729918"/>
                <a:gridCol w="1038106"/>
                <a:gridCol w="973225"/>
                <a:gridCol w="778579"/>
                <a:gridCol w="535274"/>
                <a:gridCol w="574202"/>
              </a:tblGrid>
              <a:tr h="420344"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СХЕМА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 г.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000" b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 г.</a:t>
                      </a:r>
                      <a:endParaRPr lang="bg-BG" sz="10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>
                          <a:effectLst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>
                          <a:effectLst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35604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>
                          <a:effectLst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Заявления</a:t>
                      </a:r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животни</a:t>
                      </a:r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Бюджет, лв.</a:t>
                      </a:r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Ставка лв./глава</a:t>
                      </a:r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Заявления</a:t>
                      </a:r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Устан</a:t>
                      </a:r>
                      <a:r>
                        <a:rPr lang="bg-BG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животни</a:t>
                      </a:r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Бюджет, лв.</a:t>
                      </a:r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Ставка лв./глава</a:t>
                      </a:r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 </a:t>
                      </a:r>
                      <a:r>
                        <a:rPr lang="bg-BG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транш</a:t>
                      </a:r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II </a:t>
                      </a:r>
                      <a:r>
                        <a:rPr lang="bg-BG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транш</a:t>
                      </a:r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8059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ПНДЖ 1 - ГОВЕДА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7578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293 902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58 728 960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5 916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241 865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192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86,85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105,15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0344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ПНДЖ 1 - БИВОЛИ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122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5406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1 887 515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350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4 118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336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151,99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184,01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2628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ОБЩО Г/Б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7700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299 308</a:t>
                      </a:r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60 616 475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6 003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245 983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bg-BG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48 097 034</a:t>
                      </a:r>
                      <a:endParaRPr lang="bg-BG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"/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80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ПНДЖ 3 - ОМ и КМ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7495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965 246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39 531 723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7 855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1 040 650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40 242 541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39,3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39,3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73433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Общо национален бюджет, лв.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100 148 198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88 339 575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30" marR="9130" marT="913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4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4678</TotalTime>
  <Words>958</Words>
  <Application>Microsoft Office PowerPoint</Application>
  <PresentationFormat>Презентация на цял екран (4:3)</PresentationFormat>
  <Paragraphs>296</Paragraphs>
  <Slides>22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22</vt:i4>
      </vt:variant>
    </vt:vector>
  </HeadingPairs>
  <TitlesOfParts>
    <vt:vector size="29" baseType="lpstr">
      <vt:lpstr>Arial</vt:lpstr>
      <vt:lpstr>Book Antiqua</vt:lpstr>
      <vt:lpstr>Calibri</vt:lpstr>
      <vt:lpstr>Century Gothic</vt:lpstr>
      <vt:lpstr>Times New Roman</vt:lpstr>
      <vt:lpstr>Verdana</vt:lpstr>
      <vt:lpstr>Apothecary</vt:lpstr>
      <vt:lpstr>ПОДПОМАГАНЕ В ЖИВОТНОВЪДСТВОТО</vt:lpstr>
      <vt:lpstr>1. ДИРЕКТНИ ПЛАЩАНИЯ</vt:lpstr>
      <vt:lpstr>1.1. обвързана подкрепа </vt:lpstr>
      <vt:lpstr>Презентация на PowerPoint</vt:lpstr>
      <vt:lpstr>Сравнение в цифри: 2015 г. спрямо 2014 г.</vt:lpstr>
      <vt:lpstr>Сравнение: 2015 г. спрямо 2014 г.</vt:lpstr>
      <vt:lpstr>КАКВО ПОСТИГНАХМЕ</vt:lpstr>
      <vt:lpstr>Обвързана подкрепа: 2016 г. и следващите</vt:lpstr>
      <vt:lpstr>1.2. ПРЕХОДНА НАЦИОНАЛНА ПОМОЩ</vt:lpstr>
      <vt:lpstr>2. Държавни помощи </vt:lpstr>
      <vt:lpstr>2.1. De minimis </vt:lpstr>
      <vt:lpstr>2.2. ДРУГИ ДП</vt:lpstr>
      <vt:lpstr>Разпределение на МЛЕЧНИ ПОРОДИ ГОВЕДА ПО ОБЛАСТИ</vt:lpstr>
      <vt:lpstr>Разпределение на МЕСТНИ ПОРОДИ ГОВЕДА ПО ОБЛАСТИ</vt:lpstr>
      <vt:lpstr>3. Извънредна помощ на производителите на животински продукти, засегнати от кризата в сектора, съгласно Регламент (ЕС) №1853/2015 г.  </vt:lpstr>
      <vt:lpstr>Презентация на PowerPoint</vt:lpstr>
      <vt:lpstr>ФИНАНСОВ РЕСУРС ЗА ЖИВОТНОВЪДСТВОТО ПРЕЗ 2015 Г.</vt:lpstr>
      <vt:lpstr>ПРСР 2020 Г.</vt:lpstr>
      <vt:lpstr>ПРСР 2020 Г.</vt:lpstr>
      <vt:lpstr>Промоционални програми</vt:lpstr>
      <vt:lpstr>изплатени задължения на БАБХ през 2015 г. към:</vt:lpstr>
      <vt:lpstr>Министерство на земеделието и храните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Млекопроизводство – ситуация днес, перспективи, пазари и предизвикателства през 2016 г.</dc:title>
  <dc:creator>Elena Karamanova</dc:creator>
  <cp:lastModifiedBy>AG Media -2</cp:lastModifiedBy>
  <cp:revision>238</cp:revision>
  <cp:lastPrinted>2015-11-30T13:13:04Z</cp:lastPrinted>
  <dcterms:created xsi:type="dcterms:W3CDTF">2015-11-10T08:53:42Z</dcterms:created>
  <dcterms:modified xsi:type="dcterms:W3CDTF">2015-12-02T16:37:44Z</dcterms:modified>
</cp:coreProperties>
</file>