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handoutMasterIdLst>
    <p:handoutMasterId r:id="rId19"/>
  </p:handoutMasterIdLst>
  <p:sldIdLst>
    <p:sldId id="315" r:id="rId2"/>
    <p:sldId id="320" r:id="rId3"/>
    <p:sldId id="321" r:id="rId4"/>
    <p:sldId id="322" r:id="rId5"/>
    <p:sldId id="328" r:id="rId6"/>
    <p:sldId id="324" r:id="rId7"/>
    <p:sldId id="332" r:id="rId8"/>
    <p:sldId id="372" r:id="rId9"/>
    <p:sldId id="374" r:id="rId10"/>
    <p:sldId id="375" r:id="rId11"/>
    <p:sldId id="376" r:id="rId12"/>
    <p:sldId id="377" r:id="rId13"/>
    <p:sldId id="373" r:id="rId14"/>
    <p:sldId id="379" r:id="rId15"/>
    <p:sldId id="378" r:id="rId16"/>
    <p:sldId id="327" r:id="rId17"/>
  </p:sldIdLst>
  <p:sldSz cx="9144000" cy="6858000" type="screen4x3"/>
  <p:notesSz cx="9296400" cy="70104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781E7A-C540-481A-809A-2D5623E0E49D}">
          <p14:sldIdLst>
            <p14:sldId id="315"/>
            <p14:sldId id="320"/>
            <p14:sldId id="321"/>
            <p14:sldId id="322"/>
            <p14:sldId id="328"/>
            <p14:sldId id="324"/>
            <p14:sldId id="332"/>
            <p14:sldId id="372"/>
            <p14:sldId id="374"/>
            <p14:sldId id="375"/>
            <p14:sldId id="376"/>
            <p14:sldId id="377"/>
            <p14:sldId id="373"/>
            <p14:sldId id="379"/>
            <p14:sldId id="378"/>
            <p14:sldId id="32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imira Nacheva" initials="BN" lastIdx="6" clrIdx="0">
    <p:extLst>
      <p:ext uri="{19B8F6BF-5375-455C-9EA6-DF929625EA0E}">
        <p15:presenceInfo xmlns:p15="http://schemas.microsoft.com/office/powerpoint/2012/main" xmlns="" userId="c6cae3347868bd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88" d="100"/>
          <a:sy n="88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1A2E5-EA99-47D4-A32A-B6AF601C4D85}" type="datetimeFigureOut">
              <a:rPr lang="bg-BG" smtClean="0"/>
              <a:pPr/>
              <a:t>25.11.2015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3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3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F24F8-6797-4066-BA46-E728D192C51C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7846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481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706" y="0"/>
            <a:ext cx="4027481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F5A9D-6851-476A-B936-6A64F4605FEF}" type="datetimeFigureOut">
              <a:rPr lang="bg-BG" smtClean="0"/>
              <a:pPr/>
              <a:t>25.11.2015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30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419" y="3329745"/>
            <a:ext cx="7437563" cy="3154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367"/>
            <a:ext cx="4027481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706" y="6658367"/>
            <a:ext cx="4027481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8BB47-A837-4A51-BB56-F174E903C7F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092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/>
              <a:pPr/>
              <a:t>25.11.2015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/>
              <a:pPr/>
              <a:t>25.11.2015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/>
              <a:pPr/>
              <a:t>25.11.2015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/>
              <a:pPr/>
              <a:t>25.11.2015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/>
              <a:pPr/>
              <a:t>25.11.2015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/>
              <a:pPr/>
              <a:t>25.11.2015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/>
              <a:pPr/>
              <a:t>25.11.2015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/>
              <a:pPr/>
              <a:t>25.11.2015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/>
              <a:pPr/>
              <a:t>25.11.2015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/>
              <a:pPr/>
              <a:t>25.11.2015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/>
              <a:pPr/>
              <a:t>25.11.2015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B31FB1-40C3-4AC6-AC21-027BC32FC02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C50257-05AF-4027-9FA8-979E77B33952}" type="datetimeFigureOut">
              <a:rPr lang="bg-BG" smtClean="0"/>
              <a:pPr/>
              <a:t>25.11.2015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B31FB1-40C3-4AC6-AC21-027BC32FC02F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0967_65733260.tif"/>
          <p:cNvPicPr>
            <a:picLocks noChangeAspect="1"/>
          </p:cNvPicPr>
          <p:nvPr/>
        </p:nvPicPr>
        <p:blipFill>
          <a:blip r:embed="rId2" cstate="print"/>
          <a:srcRect t="15631" b="5169"/>
          <a:stretch>
            <a:fillRect/>
          </a:stretch>
        </p:blipFill>
        <p:spPr>
          <a:xfrm>
            <a:off x="0" y="-1285875"/>
            <a:ext cx="9144000" cy="542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86280"/>
            <a:ext cx="9144000" cy="20950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3600" cap="all" dirty="0" smtClean="0">
                <a:solidFill>
                  <a:schemeClr val="tx1"/>
                </a:solidFill>
                <a:cs typeface="Times New Roman" pitchFamily="18" charset="0"/>
              </a:rPr>
              <a:t>ПЕРСПЕКТИВИ ЗА ФИНАНСИРАНЕ НА ЗЕМЕДЕЛИЕТО - ПРСР 2014-2020</a:t>
            </a:r>
            <a:r>
              <a:rPr lang="bg-BG" sz="3600" dirty="0" smtClean="0">
                <a:solidFill>
                  <a:srgbClr val="00B0F0"/>
                </a:solidFill>
                <a:cs typeface="Times New Roman" pitchFamily="18" charset="0"/>
              </a:rPr>
              <a:t/>
            </a:r>
            <a:br>
              <a:rPr lang="bg-BG" sz="3600" dirty="0" smtClean="0">
                <a:solidFill>
                  <a:srgbClr val="00B0F0"/>
                </a:solidFill>
                <a:cs typeface="Times New Roman" pitchFamily="18" charset="0"/>
              </a:rPr>
            </a:br>
            <a:endParaRPr lang="bg-BG" sz="3600" dirty="0">
              <a:cs typeface="Times New Roman" pitchFamily="18" charset="0"/>
            </a:endParaRPr>
          </a:p>
        </p:txBody>
      </p:sp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179512" y="6237312"/>
            <a:ext cx="2643188" cy="428625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bg-BG" sz="2300" b="1" i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Димитър </a:t>
            </a:r>
            <a:r>
              <a:rPr lang="bg-BG" sz="2300" b="1" i="1" u="sng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Манов</a:t>
            </a:r>
            <a:endParaRPr lang="bg-BG" sz="2300" b="1" i="1" u="sng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173" name="Picture 7" descr="Logo bez f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37312"/>
            <a:ext cx="14287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640960" cy="564672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cs typeface="Times New Roman" pitchFamily="18" charset="0"/>
              </a:rPr>
              <a:t>Мярка 4.1  „Инвестиции в земеделски стопанства“</a:t>
            </a:r>
            <a:endParaRPr lang="bg-BG" sz="30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839816"/>
          </a:xfrm>
        </p:spPr>
        <p:txBody>
          <a:bodyPr>
            <a:normAutofit fontScale="77500" lnSpcReduction="20000"/>
          </a:bodyPr>
          <a:lstStyle/>
          <a:p>
            <a:pPr fontAlgn="b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Финансови условия:</a:t>
            </a:r>
          </a:p>
          <a:p>
            <a:pPr>
              <a:defRPr/>
            </a:pPr>
            <a:endParaRPr lang="bg-BG" sz="1600" dirty="0">
              <a:solidFill>
                <a:srgbClr val="000000"/>
              </a:solidFill>
              <a:latin typeface="+mj-lt"/>
            </a:endParaRPr>
          </a:p>
          <a:p>
            <a:pPr>
              <a:defRPr/>
            </a:pPr>
            <a:r>
              <a:rPr lang="ru-RU" sz="2800" dirty="0">
                <a:latin typeface="+mj-lt"/>
              </a:rPr>
              <a:t>Финансовата помощ е в размер на </a:t>
            </a:r>
            <a:r>
              <a:rPr lang="ru-RU" sz="2800" b="1" dirty="0">
                <a:latin typeface="+mj-lt"/>
              </a:rPr>
              <a:t>50 % от общия размер на допустимите за финансово подпомагане разходи</a:t>
            </a:r>
            <a:r>
              <a:rPr lang="ru-RU" sz="2800" dirty="0">
                <a:latin typeface="+mj-lt"/>
              </a:rPr>
              <a:t>, като същата може да се </a:t>
            </a:r>
            <a:r>
              <a:rPr lang="ru-RU" sz="2800" b="1" dirty="0">
                <a:latin typeface="+mj-lt"/>
              </a:rPr>
              <a:t>увеличава </a:t>
            </a:r>
            <a:r>
              <a:rPr lang="ru-RU" sz="2800" dirty="0">
                <a:latin typeface="+mj-lt"/>
              </a:rPr>
              <a:t>на база общия размер на допустимите за финансово подпомагане разходи в следните случаи: </a:t>
            </a:r>
            <a:endParaRPr lang="ru-RU" sz="2800" dirty="0" smtClean="0">
              <a:latin typeface="+mj-lt"/>
            </a:endParaRPr>
          </a:p>
          <a:p>
            <a:pPr marL="393192" lvl="1" indent="0">
              <a:buNone/>
              <a:defRPr/>
            </a:pPr>
            <a:r>
              <a:rPr lang="ru-RU" dirty="0">
                <a:latin typeface="+mj-lt"/>
              </a:rPr>
              <a:t>	</a:t>
            </a:r>
            <a:r>
              <a:rPr lang="ru-RU" dirty="0" smtClean="0">
                <a:latin typeface="+mj-lt"/>
              </a:rPr>
              <a:t>-</a:t>
            </a:r>
            <a:r>
              <a:rPr lang="ru-RU" sz="2800" dirty="0">
                <a:latin typeface="+mj-lt"/>
              </a:rPr>
              <a:t>За проекти, представени от млади земеделски стопани, финансовата помощ се увеличава с 10 %; </a:t>
            </a:r>
            <a:endParaRPr lang="ru-RU" sz="2800" dirty="0">
              <a:latin typeface="+mj-lt"/>
            </a:endParaRPr>
          </a:p>
          <a:p>
            <a:pPr marL="393192" lvl="1" indent="0">
              <a:buNone/>
              <a:defRPr/>
            </a:pPr>
            <a:r>
              <a:rPr lang="ru-RU" sz="2800" dirty="0" smtClean="0">
                <a:latin typeface="+mj-lt"/>
              </a:rPr>
              <a:t>	-За </a:t>
            </a:r>
            <a:r>
              <a:rPr lang="ru-RU" sz="2800" dirty="0">
                <a:latin typeface="+mj-lt"/>
              </a:rPr>
              <a:t>интегрирани проекти финансовата помощ се увеличава с 10 %; </a:t>
            </a:r>
          </a:p>
          <a:p>
            <a:pPr marL="0" indent="0">
              <a:buNone/>
              <a:defRPr/>
            </a:pPr>
            <a:r>
              <a:rPr lang="ru-RU" sz="2800" dirty="0" smtClean="0">
                <a:latin typeface="+mj-lt"/>
              </a:rPr>
              <a:t>	-</a:t>
            </a:r>
            <a:r>
              <a:rPr lang="ru-RU" sz="2800" dirty="0">
                <a:latin typeface="+mj-lt"/>
              </a:rPr>
              <a:t>За проекти, свързани със сливания на организации на производители, финансовата помощ се увеличава с 10 %; </a:t>
            </a:r>
          </a:p>
          <a:p>
            <a:pPr marL="0" indent="0">
              <a:buNone/>
              <a:defRPr/>
            </a:pPr>
            <a:r>
              <a:rPr lang="ru-RU" sz="2800" smtClean="0">
                <a:latin typeface="+mj-lt"/>
              </a:rPr>
              <a:t>	-</a:t>
            </a:r>
            <a:r>
              <a:rPr lang="ru-RU" sz="2800" dirty="0">
                <a:latin typeface="+mj-lt"/>
              </a:rPr>
              <a:t>За проекти с инвестиции в райони с природни и други специфични ограничения финансовата помощ се увеличава с 10 %. 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8496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ru-RU" sz="3000" dirty="0">
                <a:cs typeface="Times New Roman" pitchFamily="18" charset="0"/>
              </a:rPr>
              <a:t>Мярка 4.1  „Инвестиции в </a:t>
            </a:r>
            <a:r>
              <a:rPr lang="ru-RU" sz="3000" dirty="0" smtClean="0">
                <a:cs typeface="Times New Roman" pitchFamily="18" charset="0"/>
              </a:rPr>
              <a:t>земеделски </a:t>
            </a:r>
            <a:r>
              <a:rPr lang="ru-RU" sz="3000" dirty="0">
                <a:cs typeface="Times New Roman" pitchFamily="18" charset="0"/>
              </a:rPr>
              <a:t>стопанства“</a:t>
            </a:r>
            <a:endParaRPr lang="bg-BG" sz="30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Финансови условия</a:t>
            </a:r>
            <a:r>
              <a:rPr lang="ru-RU" sz="2000" dirty="0" smtClean="0"/>
              <a:t>:</a:t>
            </a:r>
            <a:endParaRPr lang="ru-RU" sz="2000" dirty="0"/>
          </a:p>
          <a:p>
            <a:r>
              <a:rPr lang="ru-RU" sz="2000" dirty="0"/>
              <a:t>За проекти за колективни инвестиции, представени от 6 до 10 ЗП, финансовата помощ се увеличава с 10 %; </a:t>
            </a:r>
          </a:p>
          <a:p>
            <a:r>
              <a:rPr lang="ru-RU" sz="2000" dirty="0"/>
              <a:t>-За проекти за колективни инвестиции, представени от над 10 ЗП и/или групи/организации на производители, финансовата помощ се увеличава с 20 %; </a:t>
            </a:r>
          </a:p>
          <a:p>
            <a:r>
              <a:rPr lang="ru-RU" sz="2000" dirty="0"/>
              <a:t>-За проекти с дейности, подпомагани по линия на ЕПИ (Европейско партньорство за иновации) за селскостопанска производителност, финансовата помощ се увеличава с 10 %; </a:t>
            </a:r>
          </a:p>
          <a:p>
            <a:r>
              <a:rPr lang="ru-RU" sz="2000" dirty="0"/>
              <a:t>-За проекти с инвестиции в стопанства, изпълняващи ангажименти по мярка „Биологично земеделие”, финансовата помощ се увеличава с 15 %. </a:t>
            </a:r>
          </a:p>
          <a:p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426283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08688"/>
          </a:xfrm>
        </p:spPr>
        <p:txBody>
          <a:bodyPr>
            <a:normAutofit/>
          </a:bodyPr>
          <a:lstStyle/>
          <a:p>
            <a:r>
              <a:rPr lang="ru-RU" sz="3000" dirty="0">
                <a:cs typeface="Times New Roman" pitchFamily="18" charset="0"/>
              </a:rPr>
              <a:t>Мярка 4.1  „Инвестиции в земеделски стопанства“</a:t>
            </a:r>
            <a:endParaRPr lang="bg-B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6166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Финансови условия:</a:t>
            </a:r>
          </a:p>
          <a:p>
            <a:pPr>
              <a:defRPr/>
            </a:pPr>
            <a:endParaRPr lang="bg-BG" sz="1800" dirty="0">
              <a:latin typeface="+mj-lt"/>
            </a:endParaRPr>
          </a:p>
          <a:p>
            <a:pPr>
              <a:defRPr/>
            </a:pPr>
            <a:r>
              <a:rPr lang="ru-RU" sz="1800" dirty="0">
                <a:latin typeface="+mj-lt"/>
              </a:rPr>
              <a:t>Максималното комбинирано подпомагане за един проект на индивидуален бенефициент е не повече от 70 % от общия размер на допустимите за финансово подпомагане разходи. </a:t>
            </a:r>
          </a:p>
          <a:p>
            <a:pPr>
              <a:defRPr/>
            </a:pPr>
            <a:r>
              <a:rPr lang="ru-RU" sz="1800" dirty="0">
                <a:latin typeface="+mj-lt"/>
              </a:rPr>
              <a:t>•Максималното комбинирано подпомагане за проекти за колективни инвестиции е не повече от 90 % от общия размер на допустимите за финансово подпомагане разходи. </a:t>
            </a:r>
          </a:p>
          <a:p>
            <a:pPr>
              <a:defRPr/>
            </a:pPr>
            <a:r>
              <a:rPr lang="ru-RU" sz="1800" dirty="0">
                <a:latin typeface="+mj-lt"/>
              </a:rPr>
              <a:t>•Максималният размер на допустимите разходи за един кандидат за периода на прилагане на Програмата е в рамките на </a:t>
            </a:r>
            <a:r>
              <a:rPr lang="ru-RU" sz="1800" b="1" dirty="0">
                <a:latin typeface="+mj-lt"/>
              </a:rPr>
              <a:t>1 500 000 евро</a:t>
            </a:r>
            <a:r>
              <a:rPr lang="ru-RU" sz="1800" dirty="0">
                <a:latin typeface="+mj-lt"/>
              </a:rPr>
              <a:t>, като максималният размер на допустимите разходи за един проект не може да надхвърля </a:t>
            </a:r>
            <a:r>
              <a:rPr lang="ru-RU" sz="1800" b="1" dirty="0">
                <a:latin typeface="+mj-lt"/>
              </a:rPr>
              <a:t>1 500 000 евро</a:t>
            </a:r>
            <a:r>
              <a:rPr lang="ru-RU" sz="1800" dirty="0">
                <a:latin typeface="+mj-lt"/>
              </a:rPr>
              <a:t>. </a:t>
            </a:r>
          </a:p>
          <a:p>
            <a:pPr>
              <a:defRPr/>
            </a:pPr>
            <a:r>
              <a:rPr lang="ru-RU" sz="1800" dirty="0">
                <a:latin typeface="+mj-lt"/>
              </a:rPr>
              <a:t>•Максималният размер на допустимите разходи за инвестиции в земеделска техника за един кандидат за периода на прилагане на Програмата е в рамките на </a:t>
            </a:r>
            <a:r>
              <a:rPr lang="ru-RU" sz="1800" b="1" dirty="0">
                <a:latin typeface="+mj-lt"/>
              </a:rPr>
              <a:t>500 000 евро</a:t>
            </a:r>
            <a:r>
              <a:rPr lang="ru-RU" sz="1800" dirty="0">
                <a:latin typeface="+mj-lt"/>
              </a:rPr>
              <a:t>. </a:t>
            </a:r>
          </a:p>
          <a:p>
            <a:pPr>
              <a:defRPr/>
            </a:pPr>
            <a:r>
              <a:rPr lang="ru-RU" sz="1800" dirty="0">
                <a:latin typeface="+mj-lt"/>
              </a:rPr>
              <a:t>•Максималният размер на допустимите разходи за проекти, представляващи колективни инвестиции представени от над 10 земеделски производители и/или </a:t>
            </a:r>
            <a:r>
              <a:rPr lang="ru-RU" sz="1800" b="1" dirty="0">
                <a:latin typeface="+mj-lt"/>
              </a:rPr>
              <a:t>групи/организации на производители </a:t>
            </a:r>
            <a:r>
              <a:rPr lang="ru-RU" sz="1800" dirty="0">
                <a:latin typeface="+mj-lt"/>
              </a:rPr>
              <a:t>за периода на прилагане на Програмата е в рамките на </a:t>
            </a:r>
            <a:r>
              <a:rPr lang="ru-RU" sz="1800" b="1" dirty="0">
                <a:latin typeface="+mj-lt"/>
              </a:rPr>
              <a:t>5 000 000 евро. </a:t>
            </a:r>
            <a:endParaRPr lang="ru-RU" sz="1800" dirty="0">
              <a:latin typeface="+mj-lt"/>
            </a:endParaRPr>
          </a:p>
          <a:p>
            <a:endParaRPr lang="bg-BG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556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224136"/>
          </a:xfrm>
        </p:spPr>
        <p:txBody>
          <a:bodyPr>
            <a:noAutofit/>
          </a:bodyPr>
          <a:lstStyle/>
          <a:p>
            <a:r>
              <a:rPr lang="ru-RU" altLang="bg-BG" sz="2800" dirty="0">
                <a:cs typeface="Times New Roman" pitchFamily="18" charset="0"/>
              </a:rPr>
              <a:t>Мярка 4.2 „ИНВЕСТИЦИИ В ПРЕРАБОТКА/МАРКЕТИНГ НА СЕЛСКОСТОПАНСКИ ПРОДУКТИ</a:t>
            </a:r>
            <a:endParaRPr lang="bg-BG" sz="28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Допустими кандидати:</a:t>
            </a:r>
          </a:p>
          <a:p>
            <a:pPr fontAlgn="b">
              <a:defRPr/>
            </a:pP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0" indent="0">
              <a:buNone/>
              <a:defRPr/>
            </a:pPr>
            <a:r>
              <a:rPr lang="en-US" dirty="0" smtClean="0">
                <a:latin typeface="+mj-lt"/>
              </a:rPr>
              <a:t>	</a:t>
            </a:r>
            <a:r>
              <a:rPr lang="bg-BG" dirty="0" smtClean="0">
                <a:latin typeface="+mj-lt"/>
              </a:rPr>
              <a:t>- </a:t>
            </a:r>
            <a:r>
              <a:rPr lang="bg-BG" dirty="0">
                <a:latin typeface="+mj-lt"/>
              </a:rPr>
              <a:t>Земеделски производители регистрирани съгласно Закона за подпомагане на земеделските производители  и Групи/Организации на производители</a:t>
            </a:r>
            <a:r>
              <a:rPr lang="bg-BG" dirty="0" smtClean="0">
                <a:latin typeface="+mj-lt"/>
              </a:rPr>
              <a:t>;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+mj-lt"/>
              </a:rPr>
              <a:t>	</a:t>
            </a:r>
            <a:r>
              <a:rPr lang="bg-BG" dirty="0" smtClean="0">
                <a:latin typeface="+mj-lt"/>
              </a:rPr>
              <a:t>- Предприятия /Физически и Юридически лица/, включително пазари на производители регистрирани съгласно Закона за стоковите борси и тържища.</a:t>
            </a: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0" indent="0"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- </a:t>
            </a:r>
            <a:r>
              <a:rPr lang="bg-BG" dirty="0">
                <a:latin typeface="+mj-lt"/>
              </a:rPr>
              <a:t>Кандидатите следва да са физически или юридически лица регистрирани по Търговския закон или Закона за кооперациите, които са </a:t>
            </a:r>
            <a:r>
              <a:rPr lang="bg-BG" dirty="0" err="1">
                <a:latin typeface="+mj-lt"/>
              </a:rPr>
              <a:t>микро</a:t>
            </a:r>
            <a:r>
              <a:rPr lang="bg-BG" dirty="0">
                <a:latin typeface="+mj-lt"/>
              </a:rPr>
              <a:t>, малки, средни и големи* предприятия;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+mj-lt"/>
              </a:rPr>
              <a:t>	</a:t>
            </a:r>
            <a:r>
              <a:rPr lang="bg-BG" dirty="0" smtClean="0">
                <a:latin typeface="+mj-lt"/>
              </a:rPr>
              <a:t>- </a:t>
            </a:r>
            <a:r>
              <a:rPr lang="bg-BG" dirty="0">
                <a:latin typeface="+mj-lt"/>
              </a:rPr>
              <a:t>Минималния стандартен производствен обем на кандидатите земеделски производители следва да бъде не по - малко от 8 000 евро.</a:t>
            </a:r>
          </a:p>
          <a:p>
            <a:endParaRPr lang="bg-B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7717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cs typeface="Times New Roman" pitchFamily="18" charset="0"/>
              </a:rPr>
              <a:t>Мярка 4.2 „ИНВЕСТИЦИИ В ПРЕРАБОТКА/МАРКЕТИНГ НА СЕЛСКОСТОПАНСКИ ПРОДУКТИ</a:t>
            </a:r>
            <a:endParaRPr lang="bg-BG" sz="28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Autofit/>
          </a:bodyPr>
          <a:lstStyle/>
          <a:p>
            <a:r>
              <a:rPr lang="ru-RU" sz="1600" dirty="0">
                <a:latin typeface="+mj-lt"/>
              </a:rPr>
              <a:t>Видове инвестиции:</a:t>
            </a:r>
          </a:p>
          <a:p>
            <a:r>
              <a:rPr lang="ru-RU" sz="1600" dirty="0">
                <a:latin typeface="+mj-lt"/>
              </a:rPr>
              <a:t>Разходи за изграждане, придобиване и модернизиране на сгради и други недвижими активи необходими за производството и маркетинга;</a:t>
            </a:r>
          </a:p>
          <a:p>
            <a:r>
              <a:rPr lang="ru-RU" sz="1600" dirty="0">
                <a:latin typeface="+mj-lt"/>
              </a:rPr>
              <a:t>Разходи за закупуване и инсталиране на нови машини и оборудване за подобряване на производствения процес и маркетинга в т.ч. за преработка, пакетиране, охлаждане, замразяване, сушене и съхраняване, за производство на нови продукти, въвеждане на нови технологии и процеси, за опазване на околната среда, за производство на енергия от възобновяеми енергийни източници, включително чрез преработка на растителна и животинска първична и вторична биомаса, за подобряване на енергийната ефективност и за подобряване и контрол на качеството и безопасността на суровините и храните;</a:t>
            </a:r>
          </a:p>
          <a:p>
            <a:r>
              <a:rPr lang="ru-RU" sz="1600" dirty="0">
                <a:latin typeface="+mj-lt"/>
              </a:rPr>
              <a:t>Разходи закупуване на специализирани транспортни средства, включително хладилни такива, за превоз на суровините и/или  на готовата продукция използвани и произвеждани от предприятието;</a:t>
            </a:r>
          </a:p>
          <a:p>
            <a:r>
              <a:rPr lang="ru-RU" sz="1600" dirty="0">
                <a:latin typeface="+mj-lt"/>
              </a:rPr>
              <a:t>Разходи за изграждане и/или модернизиране на лаборатории за нуждите на предприятието;</a:t>
            </a:r>
          </a:p>
          <a:p>
            <a:r>
              <a:rPr lang="ru-RU" sz="1600" dirty="0">
                <a:latin typeface="+mj-lt"/>
              </a:rPr>
              <a:t>Разходи за инвестиции за постигане на съответствие с новоприети стандарти на Общността;</a:t>
            </a:r>
          </a:p>
          <a:p>
            <a:endParaRPr lang="bg-BG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36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cs typeface="Times New Roman" pitchFamily="18" charset="0"/>
              </a:rPr>
              <a:t>Мярка 4.2 „ИНВЕСТИЦИИ В ПРЕРАБОТКА/МАРКЕТИНГ НА СЕЛСКОСТОПАНСКИ ПРОДУКТИ</a:t>
            </a:r>
            <a:endParaRPr lang="bg-BG" sz="31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91264" cy="469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latin typeface="+mj-lt"/>
              </a:rPr>
              <a:t>Финансови условия:</a:t>
            </a: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r>
              <a:rPr lang="ru-RU" sz="2000" dirty="0">
                <a:latin typeface="+mj-lt"/>
              </a:rPr>
              <a:t>Финансовата помощ е в размер  на 50% от одобрените разходи за Преработка и предлагане на пазара на продукти от Приложение І и 40% от общия размер на допустимите за финансово подпомагане разходи за големи предприятия по смисъла на Закона за МСП </a:t>
            </a:r>
          </a:p>
          <a:p>
            <a:pPr marL="0" indent="0" fontAlgn="b">
              <a:buNone/>
              <a:defRPr/>
            </a:pPr>
            <a:endParaRPr lang="ru-RU" sz="2000" dirty="0">
              <a:latin typeface="+mj-lt"/>
            </a:endParaRPr>
          </a:p>
          <a:p>
            <a:pPr fontAlgn="b">
              <a:buFontTx/>
              <a:buChar char="-"/>
              <a:defRPr/>
            </a:pPr>
            <a:r>
              <a:rPr lang="ru-RU" sz="2000" dirty="0">
                <a:latin typeface="+mj-lt"/>
              </a:rPr>
              <a:t>Максималният размер на допустимите разходи за един кандидат, за целия период на прилагане на Програмата е в рамките на  3 000 000 евро.</a:t>
            </a:r>
          </a:p>
          <a:p>
            <a:endParaRPr lang="bg-BG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8280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1588"/>
            <a:ext cx="9144000" cy="15632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ВИ </a:t>
            </a:r>
            <a:b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ВНИМАНИЕТО!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81250"/>
            <a:ext cx="9144000" cy="4076750"/>
          </a:xfrm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bg-BG" sz="4000" b="1" u="sng" dirty="0" smtClean="0">
              <a:solidFill>
                <a:schemeClr val="accent2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bg-BG" sz="4000" b="1" u="sng" dirty="0" smtClean="0">
              <a:solidFill>
                <a:schemeClr val="accent2"/>
              </a:solidFill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bg-BG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 утъпкан път към успеха в България</a:t>
            </a:r>
          </a:p>
          <a:p>
            <a:pPr marL="265176" indent="-265176" algn="ctr">
              <a:buNone/>
              <a:defRPr/>
            </a:pPr>
            <a:r>
              <a:rPr lang="bg-BG" sz="4000" b="1" u="sng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София </a:t>
            </a:r>
            <a:r>
              <a:rPr lang="bg-BG" sz="4000" u="sng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1113</a:t>
            </a:r>
            <a:r>
              <a:rPr lang="bg-BG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bg-BG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bg-BG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“Райко Алексиев” № 46А</a:t>
            </a:r>
          </a:p>
          <a:p>
            <a:pPr marL="265176" indent="-265176" algn="ctr">
              <a:buNone/>
              <a:defRPr/>
            </a:pPr>
            <a:r>
              <a:rPr lang="bg-BG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тел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</a:t>
            </a:r>
            <a:r>
              <a:rPr lang="bg-BG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факс: 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r>
              <a:rPr lang="bg-BG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971 29 22</a:t>
            </a:r>
            <a:r>
              <a:rPr lang="bg-BG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bg-BG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02</a:t>
            </a:r>
            <a:r>
              <a:rPr lang="bg-BG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971 70 62</a:t>
            </a:r>
            <a:r>
              <a:rPr lang="bg-BG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dirty="0" smtClean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bg-BG" dirty="0"/>
          </a:p>
        </p:txBody>
      </p:sp>
      <p:pic>
        <p:nvPicPr>
          <p:cNvPr id="28676" name="Picture 3" descr="Logo bez 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1656" y="3144957"/>
            <a:ext cx="29606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259632" y="3900607"/>
            <a:ext cx="6286544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15000" y="6405563"/>
            <a:ext cx="3500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www.cibolabg.com</a:t>
            </a:r>
            <a:endParaRPr lang="bg-BG" sz="28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32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Кои сме ние?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0"/>
            <a:ext cx="7929563" cy="4525963"/>
          </a:xfrm>
        </p:spPr>
        <p:txBody>
          <a:bodyPr>
            <a:normAutofit fontScale="85000" lnSpcReduction="10000"/>
          </a:bodyPr>
          <a:lstStyle/>
          <a:p>
            <a:pPr marL="420624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bg-BG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                          е консултантско дружество,       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bg-BG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работещо в сферата на:</a:t>
            </a:r>
          </a:p>
          <a:p>
            <a:pPr marL="420624" indent="-384048" eaLnBrk="1" fontAlgn="auto" hangingPunct="1">
              <a:lnSpc>
                <a:spcPct val="250000"/>
              </a:lnSpc>
              <a:spcAft>
                <a:spcPts val="0"/>
              </a:spcAft>
              <a:buClr>
                <a:srgbClr val="FFFFFF"/>
              </a:buClr>
              <a:buFont typeface="Wingdings" pitchFamily="2" charset="2"/>
              <a:buChar char="q"/>
              <a:defRPr/>
            </a:pPr>
            <a:r>
              <a:rPr lang="bg-BG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Европейските фондове;</a:t>
            </a:r>
            <a:endParaRPr lang="bg-BG" b="1" dirty="0" smtClean="0">
              <a:solidFill>
                <a:schemeClr val="bg1">
                  <a:lumMod val="20000"/>
                  <a:lumOff val="80000"/>
                </a:schemeClr>
              </a:solidFill>
              <a:latin typeface="+mj-lt"/>
              <a:cs typeface="Times New Roman" pitchFamily="18" charset="0"/>
            </a:endParaRPr>
          </a:p>
          <a:p>
            <a:pPr marL="420624" indent="-384048" eaLnBrk="1" fontAlgn="auto" hangingPunct="1">
              <a:lnSpc>
                <a:spcPct val="250000"/>
              </a:lnSpc>
              <a:spcAft>
                <a:spcPts val="0"/>
              </a:spcAft>
              <a:buClr>
                <a:srgbClr val="FFFFFF"/>
              </a:buClr>
              <a:buFont typeface="Wingdings" pitchFamily="2" charset="2"/>
              <a:buChar char="q"/>
              <a:defRPr/>
            </a:pPr>
            <a:r>
              <a:rPr lang="bg-BG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Енергийната ефективност;</a:t>
            </a:r>
            <a:endParaRPr lang="bg-BG" b="1" dirty="0" smtClean="0">
              <a:solidFill>
                <a:schemeClr val="bg1">
                  <a:lumMod val="20000"/>
                  <a:lumOff val="80000"/>
                </a:schemeClr>
              </a:solidFill>
              <a:latin typeface="+mj-lt"/>
              <a:cs typeface="Times New Roman" pitchFamily="18" charset="0"/>
            </a:endParaRPr>
          </a:p>
          <a:p>
            <a:pPr marL="420624" indent="-384048" eaLnBrk="1" fontAlgn="auto" hangingPunct="1">
              <a:lnSpc>
                <a:spcPct val="250000"/>
              </a:lnSpc>
              <a:spcAft>
                <a:spcPts val="0"/>
              </a:spcAft>
              <a:buClr>
                <a:srgbClr val="FFFFFF"/>
              </a:buClr>
              <a:buFont typeface="Wingdings" pitchFamily="2" charset="2"/>
              <a:buChar char="q"/>
              <a:defRPr/>
            </a:pPr>
            <a:r>
              <a:rPr lang="bg-BG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Инвестиционното финансиране</a:t>
            </a:r>
            <a:r>
              <a:rPr lang="bg-BG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b="1" dirty="0" smtClean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420624" indent="-384048" eaLnBrk="1" fontAlgn="auto" hangingPunct="1">
              <a:lnSpc>
                <a:spcPct val="250000"/>
              </a:lnSpc>
              <a:spcAft>
                <a:spcPts val="0"/>
              </a:spcAft>
              <a:buClr>
                <a:srgbClr val="FFFFFF"/>
              </a:buClr>
              <a:buFont typeface="Wingdings" pitchFamily="2" charset="2"/>
              <a:buChar char="q"/>
              <a:defRPr/>
            </a:pPr>
            <a:r>
              <a:rPr lang="bg-BG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Иновации</a:t>
            </a:r>
            <a:endParaRPr lang="bg-BG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8196" name="Picture 3" descr="Logo bez 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510338"/>
            <a:ext cx="14287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98600"/>
            <a:ext cx="91440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616726_26242974.jpg"/>
          <p:cNvPicPr>
            <a:picLocks noChangeAspect="1"/>
          </p:cNvPicPr>
          <p:nvPr/>
        </p:nvPicPr>
        <p:blipFill>
          <a:blip r:embed="rId3" cstate="print"/>
          <a:srcRect l="13838" r="18358"/>
          <a:stretch>
            <a:fillRect/>
          </a:stretch>
        </p:blipFill>
        <p:spPr>
          <a:xfrm>
            <a:off x="0" y="0"/>
            <a:ext cx="2285983" cy="145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p-008484-00-2h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180263" y="2714625"/>
            <a:ext cx="1439862" cy="1042988"/>
          </a:xfrm>
          <a:prstGeom prst="rect">
            <a:avLst/>
          </a:prstGeom>
          <a:ln w="3175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10" descr="dv738009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rcRect t="16377" b="18986"/>
          <a:stretch>
            <a:fillRect/>
          </a:stretch>
        </p:blipFill>
        <p:spPr bwMode="auto">
          <a:xfrm>
            <a:off x="7180263" y="5000625"/>
            <a:ext cx="1439862" cy="1143000"/>
          </a:xfrm>
          <a:prstGeom prst="rect">
            <a:avLst/>
          </a:prstGeom>
          <a:ln w="3175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biodisel_largejpg.bmp"/>
          <p:cNvPicPr>
            <a:picLocks noChangeAspect="1"/>
          </p:cNvPicPr>
          <p:nvPr/>
        </p:nvPicPr>
        <p:blipFill>
          <a:blip r:embed="rId6" cstate="print">
            <a:lum bright="10000"/>
          </a:blip>
          <a:stretch>
            <a:fillRect/>
          </a:stretch>
        </p:blipFill>
        <p:spPr>
          <a:xfrm>
            <a:off x="7180263" y="3840163"/>
            <a:ext cx="1439862" cy="1077912"/>
          </a:xfrm>
          <a:prstGeom prst="rect">
            <a:avLst/>
          </a:prstGeom>
          <a:ln w="3175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2" name="Picture 10" descr="Logo bez fon.t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700808"/>
            <a:ext cx="1714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04448" cy="92211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bg-BG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Опит и Реализирани проекти</a:t>
            </a:r>
            <a:r>
              <a:rPr lang="bg-BG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614863"/>
          </a:xfrm>
        </p:spPr>
        <p:txBody>
          <a:bodyPr>
            <a:normAutofit/>
          </a:bodyPr>
          <a:lstStyle/>
          <a:p>
            <a:pPr eaLnBrk="1" hangingPunct="1">
              <a:buClr>
                <a:srgbClr val="1670D2"/>
              </a:buClr>
              <a:buSzPct val="100000"/>
              <a:buFont typeface="Wingdings" pitchFamily="2" charset="2"/>
              <a:buChar char="§"/>
              <a:defRPr/>
            </a:pPr>
            <a:endParaRPr lang="en-US" sz="2200" b="1" dirty="0" smtClean="0">
              <a:solidFill>
                <a:srgbClr val="E2ECEF"/>
              </a:solidFill>
              <a:latin typeface="+mj-lt"/>
            </a:endParaRPr>
          </a:p>
          <a:p>
            <a:pPr eaLnBrk="1" hangingPunct="1"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r>
              <a:rPr lang="bg-BG" sz="2300" b="1" dirty="0" smtClean="0">
                <a:solidFill>
                  <a:srgbClr val="E2ECE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Опитът</a:t>
            </a:r>
            <a:r>
              <a:rPr lang="bg-BG" sz="2300" dirty="0" smtClean="0">
                <a:latin typeface="+mj-lt"/>
              </a:rPr>
              <a:t> – нашата компания е на пазара на консултантските и управленски услуги от </a:t>
            </a:r>
            <a:r>
              <a:rPr lang="en-US" sz="2300" b="1" dirty="0" smtClean="0">
                <a:solidFill>
                  <a:srgbClr val="DBEAFB"/>
                </a:solidFill>
                <a:latin typeface="+mj-lt"/>
              </a:rPr>
              <a:t>2000</a:t>
            </a:r>
            <a:r>
              <a:rPr lang="bg-BG" sz="2300" dirty="0" smtClean="0">
                <a:latin typeface="+mj-lt"/>
              </a:rPr>
              <a:t> </a:t>
            </a:r>
            <a:r>
              <a:rPr lang="bg-BG" sz="2300" dirty="0" smtClean="0">
                <a:latin typeface="+mj-lt"/>
              </a:rPr>
              <a:t>година. Ние предоставяме решения за цялостно развитие на бизнеса на нашите клиенти</a:t>
            </a:r>
            <a:r>
              <a:rPr lang="en-US" sz="2300" dirty="0" smtClean="0">
                <a:latin typeface="+mj-lt"/>
              </a:rPr>
              <a:t> </a:t>
            </a:r>
            <a:r>
              <a:rPr lang="bg-BG" sz="2300" dirty="0" smtClean="0">
                <a:latin typeface="+mj-lt"/>
              </a:rPr>
              <a:t>и развиваме консултантска дейност в България, Румъния, Сърбия и Македония;</a:t>
            </a:r>
          </a:p>
          <a:p>
            <a:pPr eaLnBrk="1" hangingPunct="1"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endParaRPr lang="bg-BG" sz="2300" dirty="0" smtClean="0">
              <a:latin typeface="+mj-lt"/>
            </a:endParaRPr>
          </a:p>
          <a:p>
            <a:pPr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r>
              <a:rPr lang="bg-BG" sz="2300" b="1" dirty="0" smtClean="0">
                <a:solidFill>
                  <a:srgbClr val="E2ECE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Реализирани проекти</a:t>
            </a:r>
            <a:r>
              <a:rPr lang="bg-BG" sz="2300" dirty="0" smtClean="0">
                <a:solidFill>
                  <a:srgbClr val="E2ECE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bg-BG" sz="2300" dirty="0" smtClean="0">
                <a:latin typeface="+mj-lt"/>
              </a:rPr>
              <a:t>– Сибола е разработила и защитила за своите клиенти успешно над </a:t>
            </a:r>
            <a:r>
              <a:rPr lang="en-US" sz="2300" dirty="0" smtClean="0">
                <a:latin typeface="+mj-lt"/>
              </a:rPr>
              <a:t>4</a:t>
            </a:r>
            <a:r>
              <a:rPr lang="ru-RU" sz="2300" dirty="0" smtClean="0">
                <a:latin typeface="+mj-lt"/>
              </a:rPr>
              <a:t>50</a:t>
            </a:r>
            <a:r>
              <a:rPr lang="bg-BG" sz="2300" dirty="0" smtClean="0">
                <a:latin typeface="+mj-lt"/>
              </a:rPr>
              <a:t> </a:t>
            </a:r>
            <a:r>
              <a:rPr lang="bg-BG" sz="2300" dirty="0" smtClean="0">
                <a:latin typeface="+mj-lt"/>
              </a:rPr>
              <a:t>инвестиционни проекта, от които над </a:t>
            </a:r>
            <a:r>
              <a:rPr lang="en-US" sz="2300" dirty="0" smtClean="0">
                <a:latin typeface="+mj-lt"/>
              </a:rPr>
              <a:t>4</a:t>
            </a:r>
            <a:r>
              <a:rPr lang="bg-BG" sz="2300" dirty="0" smtClean="0">
                <a:latin typeface="+mj-lt"/>
              </a:rPr>
              <a:t>00 </a:t>
            </a:r>
            <a:r>
              <a:rPr lang="bg-BG" sz="2300" dirty="0" smtClean="0">
                <a:latin typeface="+mj-lt"/>
              </a:rPr>
              <a:t>с </a:t>
            </a:r>
            <a:r>
              <a:rPr lang="bg-BG" sz="2300" dirty="0" err="1" smtClean="0">
                <a:latin typeface="+mj-lt"/>
              </a:rPr>
              <a:t>грантово</a:t>
            </a:r>
            <a:r>
              <a:rPr lang="bg-BG" sz="2300" dirty="0" smtClean="0">
                <a:latin typeface="+mj-lt"/>
              </a:rPr>
              <a:t> финансиране по европейски фондове. Общият размер на инвестициите по тези проекти е близо 400 000 </a:t>
            </a:r>
            <a:r>
              <a:rPr lang="bg-BG" sz="2300" dirty="0" err="1" smtClean="0">
                <a:latin typeface="+mj-lt"/>
              </a:rPr>
              <a:t>000</a:t>
            </a:r>
            <a:r>
              <a:rPr lang="bg-BG" sz="2300" dirty="0" smtClean="0">
                <a:latin typeface="+mj-lt"/>
              </a:rPr>
              <a:t> лева.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bg-BG" sz="2000" dirty="0" smtClean="0">
              <a:latin typeface="+mj-lt"/>
            </a:endParaRPr>
          </a:p>
        </p:txBody>
      </p:sp>
      <p:pic>
        <p:nvPicPr>
          <p:cNvPr id="9220" name="Picture 3" descr="Logo bez 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510338"/>
            <a:ext cx="14287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1357313"/>
            <a:ext cx="9144000" cy="15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Нашите услуги</a:t>
            </a:r>
            <a:endPara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01627"/>
            <a:ext cx="8712967" cy="5256584"/>
          </a:xfrm>
        </p:spPr>
        <p:txBody>
          <a:bodyPr>
            <a:normAutofit fontScale="40000" lnSpcReduction="20000"/>
          </a:bodyPr>
          <a:lstStyle/>
          <a:p>
            <a:pPr marL="420624" indent="-384048">
              <a:lnSpc>
                <a:spcPct val="12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r>
              <a:rPr lang="bg-BG" sz="4800" dirty="0">
                <a:latin typeface="+mj-lt"/>
              </a:rPr>
              <a:t>П</a:t>
            </a:r>
            <a:r>
              <a:rPr lang="ru-RU" sz="4800" dirty="0" smtClean="0">
                <a:latin typeface="+mj-lt"/>
              </a:rPr>
              <a:t>редварителен анализ и оценка на инвестиционното намерение;</a:t>
            </a:r>
          </a:p>
          <a:p>
            <a:pPr marL="420624" indent="-384048">
              <a:lnSpc>
                <a:spcPct val="12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endParaRPr lang="ru-RU" sz="2000" dirty="0" smtClean="0">
              <a:latin typeface="+mj-lt"/>
            </a:endParaRPr>
          </a:p>
          <a:p>
            <a:pPr marL="420624" indent="-384048">
              <a:lnSpc>
                <a:spcPct val="12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4800" dirty="0">
                <a:latin typeface="+mj-lt"/>
              </a:rPr>
              <a:t>И</a:t>
            </a:r>
            <a:r>
              <a:rPr lang="ru-RU" sz="4800" dirty="0" smtClean="0">
                <a:latin typeface="+mj-lt"/>
              </a:rPr>
              <a:t>нициативи за повишаване на печалбите и намаляване на разходите;</a:t>
            </a:r>
          </a:p>
          <a:p>
            <a:pPr marL="420624" indent="-384048">
              <a:lnSpc>
                <a:spcPct val="12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endParaRPr lang="ru-RU" sz="2500" dirty="0" smtClean="0">
              <a:latin typeface="+mj-lt"/>
            </a:endParaRPr>
          </a:p>
          <a:p>
            <a:pPr marL="420624" indent="-384048">
              <a:lnSpc>
                <a:spcPct val="12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4800" dirty="0">
                <a:latin typeface="+mj-lt"/>
              </a:rPr>
              <a:t>П</a:t>
            </a:r>
            <a:r>
              <a:rPr lang="ru-RU" sz="4800" dirty="0" smtClean="0">
                <a:latin typeface="+mj-lt"/>
              </a:rPr>
              <a:t>роучване и разработване на максимално ефективна и икономична стратегия за отпускане на финансиране по европейска или национална програма;</a:t>
            </a:r>
          </a:p>
          <a:p>
            <a:pPr marL="420624" indent="-384048">
              <a:lnSpc>
                <a:spcPct val="12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endParaRPr lang="ru-RU" sz="2500" dirty="0" smtClean="0">
              <a:latin typeface="+mj-lt"/>
            </a:endParaRPr>
          </a:p>
          <a:p>
            <a:pPr marL="420624" indent="-384048">
              <a:lnSpc>
                <a:spcPct val="12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4800" dirty="0">
                <a:latin typeface="+mj-lt"/>
              </a:rPr>
              <a:t>З</a:t>
            </a:r>
            <a:r>
              <a:rPr lang="ru-RU" sz="4800" dirty="0" smtClean="0">
                <a:latin typeface="+mj-lt"/>
              </a:rPr>
              <a:t>апознаване на клиента с изискванията на финансиращата институция;</a:t>
            </a:r>
          </a:p>
          <a:p>
            <a:pPr marL="420624" indent="-384048">
              <a:lnSpc>
                <a:spcPct val="12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endParaRPr lang="ru-RU" sz="2000" dirty="0" smtClean="0">
              <a:latin typeface="+mj-lt"/>
            </a:endParaRPr>
          </a:p>
          <a:p>
            <a:pPr marL="420624" indent="-384048">
              <a:lnSpc>
                <a:spcPct val="12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4800" dirty="0">
                <a:latin typeface="+mj-lt"/>
              </a:rPr>
              <a:t>И</a:t>
            </a:r>
            <a:r>
              <a:rPr lang="ru-RU" sz="4800" dirty="0" smtClean="0">
                <a:latin typeface="+mj-lt"/>
              </a:rPr>
              <a:t>зготвяне на бизнес план или социално-икономическа обосновка;</a:t>
            </a:r>
          </a:p>
          <a:p>
            <a:pPr marL="420624" indent="-384048">
              <a:lnSpc>
                <a:spcPct val="12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endParaRPr lang="ru-RU" sz="2000" dirty="0" smtClean="0">
              <a:latin typeface="+mj-lt"/>
            </a:endParaRPr>
          </a:p>
          <a:p>
            <a:pPr marL="420624" indent="-384048">
              <a:lnSpc>
                <a:spcPct val="12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4800" dirty="0" smtClean="0">
                <a:latin typeface="+mj-lt"/>
              </a:rPr>
              <a:t>Изготвяне на SWOT анализ на инвестиционния проект;</a:t>
            </a:r>
          </a:p>
          <a:p>
            <a:pPr marL="420624" indent="-384048">
              <a:lnSpc>
                <a:spcPct val="12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endParaRPr lang="ru-RU" sz="2000" dirty="0" smtClean="0">
              <a:latin typeface="+mj-lt"/>
            </a:endParaRPr>
          </a:p>
          <a:p>
            <a:pPr marL="420624" indent="-384048">
              <a:lnSpc>
                <a:spcPct val="12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4800" dirty="0" smtClean="0">
                <a:latin typeface="+mj-lt"/>
              </a:rPr>
              <a:t>Маркетингови проучвания и стратегии;</a:t>
            </a:r>
          </a:p>
          <a:p>
            <a:pPr marL="420624" indent="-384048">
              <a:lnSpc>
                <a:spcPct val="12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endParaRPr lang="ru-RU" sz="2000" dirty="0" smtClean="0">
              <a:latin typeface="+mj-lt"/>
            </a:endParaRPr>
          </a:p>
          <a:p>
            <a:pPr marL="420624" indent="-384048">
              <a:lnSpc>
                <a:spcPct val="12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4800" dirty="0">
                <a:latin typeface="+mj-lt"/>
              </a:rPr>
              <a:t>У</a:t>
            </a:r>
            <a:r>
              <a:rPr lang="ru-RU" sz="4800" dirty="0" smtClean="0">
                <a:latin typeface="+mj-lt"/>
              </a:rPr>
              <a:t>правленски консултации;</a:t>
            </a:r>
          </a:p>
          <a:p>
            <a:pPr marL="420624" indent="-384048">
              <a:lnSpc>
                <a:spcPct val="12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endParaRPr lang="ru-RU" sz="2000" dirty="0" smtClean="0">
              <a:latin typeface="+mj-lt"/>
            </a:endParaRPr>
          </a:p>
          <a:p>
            <a:pPr marL="420624" indent="-384048">
              <a:lnSpc>
                <a:spcPct val="12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4800" dirty="0">
                <a:latin typeface="+mj-lt"/>
              </a:rPr>
              <a:t>А</a:t>
            </a:r>
            <a:r>
              <a:rPr lang="ru-RU" sz="4800" dirty="0" smtClean="0">
                <a:latin typeface="+mj-lt"/>
              </a:rPr>
              <a:t>дминистративно и техническо обслужване при изпълнение на проекта;</a:t>
            </a:r>
          </a:p>
          <a:p>
            <a:pPr marL="420624" indent="-384048">
              <a:lnSpc>
                <a:spcPct val="12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endParaRPr lang="ru-RU" sz="2000" dirty="0" smtClean="0">
              <a:latin typeface="+mj-lt"/>
            </a:endParaRPr>
          </a:p>
          <a:p>
            <a:pPr marL="420624" indent="-384048">
              <a:lnSpc>
                <a:spcPct val="170000"/>
              </a:lnSpc>
              <a:buClr>
                <a:srgbClr val="FFFFFF"/>
              </a:buClr>
              <a:buSzPct val="100000"/>
              <a:buNone/>
              <a:defRPr/>
            </a:pPr>
            <a:endParaRPr lang="ru-RU" sz="4000" dirty="0" smtClean="0"/>
          </a:p>
        </p:txBody>
      </p:sp>
      <p:pic>
        <p:nvPicPr>
          <p:cNvPr id="11268" name="Picture 3" descr="Logo bez 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510338"/>
            <a:ext cx="14287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1338387"/>
            <a:ext cx="9144000" cy="15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Нашите услуги</a:t>
            </a:r>
            <a:endPara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4937"/>
            <a:ext cx="8686800" cy="5256584"/>
          </a:xfrm>
        </p:spPr>
        <p:txBody>
          <a:bodyPr>
            <a:noAutofit/>
          </a:bodyPr>
          <a:lstStyle/>
          <a:p>
            <a:pPr marL="420624" indent="-384048"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1900" dirty="0">
                <a:latin typeface="+mj-lt"/>
              </a:rPr>
              <a:t>Съдействие за намиране на финансиране</a:t>
            </a:r>
            <a:r>
              <a:rPr lang="ru-RU" sz="1900" dirty="0" smtClean="0">
                <a:latin typeface="+mj-lt"/>
              </a:rPr>
              <a:t>;</a:t>
            </a:r>
          </a:p>
          <a:p>
            <a:pPr marL="420624" indent="-384048"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endParaRPr lang="ru-RU" sz="700" dirty="0">
              <a:latin typeface="+mj-lt"/>
            </a:endParaRPr>
          </a:p>
          <a:p>
            <a:pPr marL="420624" indent="-384048"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1900" dirty="0" smtClean="0">
                <a:latin typeface="+mj-lt"/>
              </a:rPr>
              <a:t>Съдействие при избор на доставчик; </a:t>
            </a:r>
          </a:p>
          <a:p>
            <a:pPr marL="420624" indent="-384048"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endParaRPr lang="ru-RU" sz="700" dirty="0" smtClean="0">
              <a:latin typeface="+mj-lt"/>
            </a:endParaRPr>
          </a:p>
          <a:p>
            <a:pPr marL="420624" indent="-384048"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1900" dirty="0">
                <a:latin typeface="+mj-lt"/>
              </a:rPr>
              <a:t>И</a:t>
            </a:r>
            <a:r>
              <a:rPr lang="ru-RU" sz="1900" dirty="0" smtClean="0">
                <a:latin typeface="+mj-lt"/>
              </a:rPr>
              <a:t>зготвяне на  правен анализ и подготовка на тръжно задание и тръжна спецификация, съгласно правилата за провеждане на тръжни процедури в съответствие с изискванията на европейски и национални програми;</a:t>
            </a:r>
          </a:p>
          <a:p>
            <a:pPr marL="420624" indent="-384048"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endParaRPr lang="ru-RU" sz="700" dirty="0" smtClean="0">
              <a:latin typeface="+mj-lt"/>
            </a:endParaRPr>
          </a:p>
          <a:p>
            <a:pPr marL="420624" indent="-384048"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1900" dirty="0">
                <a:latin typeface="+mj-lt"/>
              </a:rPr>
              <a:t>П</a:t>
            </a:r>
            <a:r>
              <a:rPr lang="ru-RU" sz="1900" dirty="0" smtClean="0">
                <a:latin typeface="+mj-lt"/>
              </a:rPr>
              <a:t>редложения за експертни решения относно всички технологични, нормативни, екологични и други аспекти, свързани с конкретния инвестиционен проект;</a:t>
            </a:r>
          </a:p>
          <a:p>
            <a:pPr marL="420624" indent="-384048"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endParaRPr lang="ru-RU" sz="700" dirty="0" smtClean="0">
              <a:latin typeface="+mj-lt"/>
            </a:endParaRPr>
          </a:p>
          <a:p>
            <a:pPr marL="420624" indent="-384048"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1900" dirty="0" smtClean="0">
                <a:latin typeface="+mj-lt"/>
              </a:rPr>
              <a:t>Извършване на предпроектни проучвания в сферата на енергийната ефективност (съвместно с фирми енергийни одитори); </a:t>
            </a:r>
          </a:p>
          <a:p>
            <a:pPr marL="420624" indent="-384048"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endParaRPr lang="ru-RU" sz="700" dirty="0" smtClean="0">
              <a:latin typeface="+mj-lt"/>
            </a:endParaRPr>
          </a:p>
          <a:p>
            <a:pPr marL="420624" indent="-384048"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1900" dirty="0">
                <a:latin typeface="+mj-lt"/>
              </a:rPr>
              <a:t>И</a:t>
            </a:r>
            <a:r>
              <a:rPr lang="ru-RU" sz="1900" dirty="0" smtClean="0">
                <a:latin typeface="+mj-lt"/>
              </a:rPr>
              <a:t>зготвяне и реализиране на проекти в областта на строителството, строителен надзор (съвместно с проектантски и строителни фирми);</a:t>
            </a:r>
          </a:p>
          <a:p>
            <a:pPr marL="420624" indent="-384048"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endParaRPr lang="ru-RU" sz="700" dirty="0" smtClean="0">
              <a:latin typeface="+mj-lt"/>
            </a:endParaRPr>
          </a:p>
          <a:p>
            <a:pPr marL="420624" indent="-384048">
              <a:buClr>
                <a:srgbClr val="FFFFFF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1900" dirty="0">
                <a:latin typeface="+mj-lt"/>
              </a:rPr>
              <a:t>С</a:t>
            </a:r>
            <a:r>
              <a:rPr lang="ru-RU" sz="1900" dirty="0" smtClean="0">
                <a:latin typeface="+mj-lt"/>
              </a:rPr>
              <a:t>тратегия за развитие и въвеждане на нововъведения;</a:t>
            </a:r>
          </a:p>
        </p:txBody>
      </p:sp>
      <p:pic>
        <p:nvPicPr>
          <p:cNvPr id="11268" name="Picture 3" descr="Logo bez 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1576" y="6283859"/>
            <a:ext cx="14287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1357313"/>
            <a:ext cx="9144000" cy="15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98408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Нашите предимства</a:t>
            </a:r>
            <a:endPara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730534"/>
            <a:ext cx="8229600" cy="43891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</a:pPr>
            <a:r>
              <a:rPr lang="bg-BG" sz="2200" dirty="0" smtClean="0">
                <a:latin typeface="+mj-lt"/>
              </a:rPr>
              <a:t>Задълбочени познания в секторите на </a:t>
            </a:r>
            <a:r>
              <a:rPr lang="bg-BG" sz="2200" dirty="0" smtClean="0">
                <a:solidFill>
                  <a:srgbClr val="DBEAFB"/>
                </a:solidFill>
                <a:latin typeface="+mj-lt"/>
              </a:rPr>
              <a:t>земеделието</a:t>
            </a:r>
            <a:r>
              <a:rPr lang="bg-BG" sz="2200" dirty="0" smtClean="0">
                <a:latin typeface="+mj-lt"/>
              </a:rPr>
              <a:t>, </a:t>
            </a:r>
            <a:r>
              <a:rPr lang="bg-BG" sz="2200" dirty="0" smtClean="0">
                <a:solidFill>
                  <a:srgbClr val="DBEAFB"/>
                </a:solidFill>
                <a:latin typeface="+mj-lt"/>
              </a:rPr>
              <a:t>хранително-вкусовата промишленост</a:t>
            </a:r>
            <a:r>
              <a:rPr lang="bg-BG" sz="2200" dirty="0" smtClean="0">
                <a:latin typeface="+mj-lt"/>
              </a:rPr>
              <a:t> </a:t>
            </a:r>
            <a:r>
              <a:rPr lang="bg-BG" sz="2200" dirty="0" smtClean="0">
                <a:solidFill>
                  <a:srgbClr val="DBEAFB"/>
                </a:solidFill>
                <a:latin typeface="+mj-lt"/>
              </a:rPr>
              <a:t>и</a:t>
            </a:r>
            <a:r>
              <a:rPr lang="bg-BG" sz="2200" dirty="0" smtClean="0">
                <a:latin typeface="+mj-lt"/>
              </a:rPr>
              <a:t> </a:t>
            </a:r>
            <a:r>
              <a:rPr lang="bg-BG" sz="2200" dirty="0" smtClean="0">
                <a:solidFill>
                  <a:srgbClr val="DBEAFB"/>
                </a:solidFill>
                <a:latin typeface="+mj-lt"/>
              </a:rPr>
              <a:t>леката индустрия</a:t>
            </a:r>
            <a:r>
              <a:rPr lang="bg-BG" sz="2200" dirty="0" smtClean="0">
                <a:latin typeface="+mj-lt"/>
              </a:rPr>
              <a:t>;</a:t>
            </a: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</a:pPr>
            <a:endParaRPr lang="bg-BG" sz="22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</a:pPr>
            <a:r>
              <a:rPr lang="bg-BG" sz="2200" dirty="0" smtClean="0">
                <a:latin typeface="+mj-lt"/>
              </a:rPr>
              <a:t>Фокус върху иновативните технологии;</a:t>
            </a: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</a:pPr>
            <a:endParaRPr lang="bg-BG" sz="22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</a:pPr>
            <a:r>
              <a:rPr lang="bg-BG" sz="2200" dirty="0" smtClean="0">
                <a:latin typeface="+mj-lt"/>
              </a:rPr>
              <a:t>Много добро сътрудничество с  водещите доставчици на техника и оборудване, проектанти и строителни фирми;</a:t>
            </a: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</a:pPr>
            <a:endParaRPr lang="bg-BG" sz="22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</a:pPr>
            <a:r>
              <a:rPr lang="bg-BG" sz="2200" dirty="0" smtClean="0">
                <a:latin typeface="+mj-lt"/>
              </a:rPr>
              <a:t>Партньорство с банки и други финансиращи институции;</a:t>
            </a: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</a:pPr>
            <a:endParaRPr lang="bg-BG" sz="22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</a:pPr>
            <a:r>
              <a:rPr lang="bg-BG" sz="2200" dirty="0" smtClean="0">
                <a:latin typeface="+mj-lt"/>
              </a:rPr>
              <a:t>Актуална информация за финансиращи програми и фондове;</a:t>
            </a: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</a:pPr>
            <a:endParaRPr lang="bg-BG" sz="22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buSzPct val="100000"/>
              <a:buFont typeface="Wingdings" pitchFamily="2" charset="2"/>
              <a:buChar char="q"/>
            </a:pPr>
            <a:r>
              <a:rPr lang="bg-BG" sz="2200" dirty="0" smtClean="0">
                <a:latin typeface="+mj-lt"/>
              </a:rPr>
              <a:t>Опит и професионализъм;</a:t>
            </a: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buSzPct val="100000"/>
              <a:buNone/>
            </a:pPr>
            <a:endParaRPr lang="bg-BG" sz="2000" dirty="0" smtClean="0"/>
          </a:p>
          <a:p>
            <a:pPr>
              <a:buFont typeface="Wingdings 2" pitchFamily="18" charset="2"/>
              <a:buNone/>
            </a:pPr>
            <a:endParaRPr lang="bg-BG" sz="1200" dirty="0" smtClean="0"/>
          </a:p>
        </p:txBody>
      </p:sp>
      <p:pic>
        <p:nvPicPr>
          <p:cNvPr id="10244" name="Picture 3" descr="Logo bez 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510338"/>
            <a:ext cx="14287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1357313"/>
            <a:ext cx="9144000" cy="15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332656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ПРОГРАМА </a:t>
            </a:r>
            <a:r>
              <a:rPr lang="bg-BG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</a:t>
            </a:r>
          </a:p>
          <a:p>
            <a:pPr algn="ctr"/>
            <a:r>
              <a:rPr lang="bg-BG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РАЗВИТИЕ НА СЕЛСКИТЕ РАЙОНИ </a:t>
            </a:r>
            <a:r>
              <a:rPr lang="bg-BG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(ПРСР</a:t>
            </a:r>
            <a:r>
              <a:rPr lang="bg-BG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bg-BG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2014-2020</a:t>
            </a:r>
            <a:endParaRPr lang="bg-BG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0" descr="Logo bez fon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021288"/>
            <a:ext cx="1714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02844"/>
            <a:ext cx="5760640" cy="32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cs typeface="Times New Roman" pitchFamily="18" charset="0"/>
              </a:rPr>
              <a:t>Мярка 4.1  „Инвестиции в земеделски стопанства“</a:t>
            </a:r>
            <a:endParaRPr lang="bg-BG" sz="30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968552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>
                <a:latin typeface="+mj-lt"/>
                <a:cs typeface="Times New Roman" pitchFamily="18" charset="0"/>
              </a:rPr>
              <a:t>Допустими кандидати:</a:t>
            </a:r>
          </a:p>
          <a:p>
            <a:pPr marL="0" indent="0">
              <a:buNone/>
            </a:pPr>
            <a:r>
              <a:rPr lang="en-US" sz="3800" dirty="0" smtClean="0">
                <a:latin typeface="+mj-lt"/>
                <a:cs typeface="Times New Roman" pitchFamily="18" charset="0"/>
              </a:rPr>
              <a:t>	</a:t>
            </a:r>
            <a:r>
              <a:rPr lang="ru-RU" sz="3800" dirty="0" smtClean="0">
                <a:latin typeface="+mj-lt"/>
                <a:cs typeface="Times New Roman" pitchFamily="18" charset="0"/>
              </a:rPr>
              <a:t>- Земеделски производители (физически или юридически лица);</a:t>
            </a:r>
          </a:p>
          <a:p>
            <a:pPr marL="0" indent="0">
              <a:buNone/>
            </a:pPr>
            <a:r>
              <a:rPr lang="en-US" sz="3800" dirty="0" smtClean="0">
                <a:latin typeface="+mj-lt"/>
                <a:cs typeface="Times New Roman" pitchFamily="18" charset="0"/>
              </a:rPr>
              <a:t>	</a:t>
            </a:r>
            <a:r>
              <a:rPr lang="ru-RU" sz="3800" dirty="0" smtClean="0">
                <a:latin typeface="+mj-lt"/>
                <a:cs typeface="Times New Roman" pitchFamily="18" charset="0"/>
              </a:rPr>
              <a:t>- Групи на производители</a:t>
            </a:r>
          </a:p>
          <a:p>
            <a:endParaRPr lang="ru-RU" sz="3800" dirty="0" smtClean="0">
              <a:latin typeface="+mj-lt"/>
              <a:cs typeface="Times New Roman" pitchFamily="18" charset="0"/>
            </a:endParaRPr>
          </a:p>
          <a:p>
            <a:r>
              <a:rPr lang="ru-RU" sz="3800" dirty="0" smtClean="0">
                <a:latin typeface="+mj-lt"/>
                <a:cs typeface="Times New Roman" pitchFamily="18" charset="0"/>
              </a:rPr>
              <a:t>Минималният стандартен производствен обем на стопанството на кандидата следва да бъде не по-малко от 8 000 евро; </a:t>
            </a:r>
          </a:p>
          <a:p>
            <a:endParaRPr lang="ru-RU" sz="3800" dirty="0" smtClean="0">
              <a:latin typeface="+mj-lt"/>
              <a:cs typeface="Times New Roman" pitchFamily="18" charset="0"/>
            </a:endParaRPr>
          </a:p>
          <a:p>
            <a:r>
              <a:rPr lang="ru-RU" sz="3800" dirty="0" smtClean="0">
                <a:latin typeface="+mj-lt"/>
                <a:cs typeface="Times New Roman" pitchFamily="18" charset="0"/>
              </a:rPr>
              <a:t>Възможност за участие по мярката на кандидати с проекти в селски райони, създадени до 1 година преди кандидатстването за проекти с инвестиции в: сектор „животновъдство”, сектор „плодове и зеленчуци”, производство на „етерично-маслени и медицински култури” и производство на технически култури; </a:t>
            </a:r>
          </a:p>
          <a:p>
            <a:r>
              <a:rPr lang="ru-RU" sz="3800" dirty="0" smtClean="0">
                <a:latin typeface="+mj-lt"/>
                <a:cs typeface="Times New Roman" pitchFamily="18" charset="0"/>
              </a:rPr>
              <a:t>Допустими за подпомагане са проекти, които покриват минимален брой точки в резултат на селекцията по критериите за оценка, определени от Комитета по наблюдение. </a:t>
            </a:r>
          </a:p>
          <a:p>
            <a:endParaRPr lang="bg-BG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5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cs typeface="Times New Roman" pitchFamily="18" charset="0"/>
              </a:rPr>
              <a:t>Мярка 4.1  „Инвестиции в земеделски стопанства“</a:t>
            </a:r>
            <a:endParaRPr lang="bg-BG" sz="30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76780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+mj-lt"/>
              </a:rPr>
              <a:t>Видове инвестиции:</a:t>
            </a:r>
          </a:p>
          <a:p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	-   </a:t>
            </a:r>
            <a:r>
              <a:rPr lang="ru-RU" dirty="0">
                <a:latin typeface="+mj-lt"/>
              </a:rPr>
              <a:t>Строителство или обновяване на сгради и друга недвижима собственост, използвана за земеделското/животновъдното производство в стопанство;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	-    </a:t>
            </a:r>
            <a:r>
              <a:rPr lang="ru-RU" dirty="0">
                <a:latin typeface="+mj-lt"/>
              </a:rPr>
              <a:t>Закупуване и/или инсталиране на нови машини, съоръжения и оборудване, необходими за подобряване на производствените процеси;</a:t>
            </a:r>
          </a:p>
          <a:p>
            <a:r>
              <a:rPr lang="ru-RU" dirty="0">
                <a:latin typeface="+mj-lt"/>
              </a:rPr>
              <a:t>Създаване и/или презасаждане на трайни насаждения, включително десертни лозя;</a:t>
            </a:r>
          </a:p>
          <a:p>
            <a:r>
              <a:rPr lang="ru-RU" dirty="0">
                <a:latin typeface="+mj-lt"/>
              </a:rPr>
              <a:t>Инвестиции за съоръжения и съответно оборудване необходимо за производството на мед и други пчелни продукти, както и за развъждането на пчели-майки.</a:t>
            </a:r>
          </a:p>
          <a:p>
            <a:r>
              <a:rPr lang="ru-RU" dirty="0">
                <a:latin typeface="+mj-lt"/>
              </a:rPr>
              <a:t>Рехабилитация на съществуващи и изграждане на нови дренажни съоръжения;</a:t>
            </a:r>
          </a:p>
          <a:p>
            <a:r>
              <a:rPr lang="ru-RU" dirty="0">
                <a:latin typeface="+mj-lt"/>
              </a:rPr>
              <a:t>Закупуване на земя, необходима за изграждане/модернизиране на сгради, помещения и други недвижими активи предназначени за земеделските производствени дейности, вкл. за трайни насаждения;</a:t>
            </a:r>
          </a:p>
          <a:p>
            <a:r>
              <a:rPr lang="ru-RU" dirty="0">
                <a:latin typeface="+mj-lt"/>
              </a:rPr>
              <a:t>Закупуване на специализирани земеделски транспортни средства.</a:t>
            </a:r>
          </a:p>
          <a:p>
            <a:endParaRPr lang="bg-B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3887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31915</TotalTime>
  <Words>967</Words>
  <Application>Microsoft Office PowerPoint</Application>
  <PresentationFormat>On-screen Show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ПЕРСПЕКТИВИ ЗА ФИНАНСИРАНЕ НА ЗЕМЕДЕЛИЕТО - ПРСР 2014-2020 </vt:lpstr>
      <vt:lpstr>Кои сме ние?</vt:lpstr>
      <vt:lpstr>Опит и Реализирани проекти </vt:lpstr>
      <vt:lpstr>Нашите услуги</vt:lpstr>
      <vt:lpstr>Нашите услуги</vt:lpstr>
      <vt:lpstr>Нашите предимства</vt:lpstr>
      <vt:lpstr>PowerPoint Presentation</vt:lpstr>
      <vt:lpstr>Мярка 4.1  „Инвестиции в земеделски стопанства“</vt:lpstr>
      <vt:lpstr>Мярка 4.1  „Инвестиции в земеделски стопанства“</vt:lpstr>
      <vt:lpstr>Мярка 4.1  „Инвестиции в земеделски стопанства“</vt:lpstr>
      <vt:lpstr>Мярка 4.1  „Инвестиции в земеделски стопанства“</vt:lpstr>
      <vt:lpstr>Мярка 4.1  „Инвестиции в земеделски стопанства“</vt:lpstr>
      <vt:lpstr>Мярка 4.2 „ИНВЕСТИЦИИ В ПРЕРАБОТКА/МАРКЕТИНГ НА СЕЛСКОСТОПАНСКИ ПРОДУКТИ</vt:lpstr>
      <vt:lpstr>Мярка 4.2 „ИНВЕСТИЦИИ В ПРЕРАБОТКА/МАРКЕТИНГ НА СЕЛСКОСТОПАНСКИ ПРОДУКТИ</vt:lpstr>
      <vt:lpstr>Мярка 4.2 „ИНВЕСТИЦИИ В ПРЕРАБОТКА/МАРКЕТИНГ НА СЕЛСКОСТОПАНСКИ ПРОДУКТИ</vt:lpstr>
      <vt:lpstr>БЛАГОДАРИМ ВИ  ЗА ВНИМАНИЕТО!</vt:lpstr>
    </vt:vector>
  </TitlesOfParts>
  <Company>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Милена Виденова</dc:creator>
  <cp:lastModifiedBy>A_R</cp:lastModifiedBy>
  <cp:revision>671</cp:revision>
  <cp:lastPrinted>2015-11-30T12:20:03Z</cp:lastPrinted>
  <dcterms:created xsi:type="dcterms:W3CDTF">2013-10-25T10:35:06Z</dcterms:created>
  <dcterms:modified xsi:type="dcterms:W3CDTF">2015-11-30T13:02:52Z</dcterms:modified>
</cp:coreProperties>
</file>