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4" r:id="rId4"/>
    <p:sldId id="278" r:id="rId5"/>
    <p:sldId id="279" r:id="rId6"/>
    <p:sldId id="277" r:id="rId7"/>
    <p:sldId id="276" r:id="rId8"/>
    <p:sldId id="275" r:id="rId9"/>
    <p:sldId id="283" r:id="rId10"/>
    <p:sldId id="285" r:id="rId11"/>
    <p:sldId id="282" r:id="rId12"/>
    <p:sldId id="281" r:id="rId13"/>
    <p:sldId id="330" r:id="rId14"/>
    <p:sldId id="332" r:id="rId15"/>
    <p:sldId id="331" r:id="rId16"/>
    <p:sldId id="333" r:id="rId17"/>
    <p:sldId id="334" r:id="rId18"/>
    <p:sldId id="335" r:id="rId19"/>
    <p:sldId id="286" r:id="rId20"/>
    <p:sldId id="287" r:id="rId21"/>
    <p:sldId id="288" r:id="rId22"/>
    <p:sldId id="289" r:id="rId23"/>
    <p:sldId id="290" r:id="rId24"/>
    <p:sldId id="329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11" r:id="rId33"/>
    <p:sldId id="312" r:id="rId34"/>
    <p:sldId id="313" r:id="rId35"/>
    <p:sldId id="314" r:id="rId36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71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04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4626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0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993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223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36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4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06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71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0151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5370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ChangeArrowheads="1"/>
          </p:cNvSpPr>
          <p:nvPr userDrawn="1"/>
        </p:nvSpPr>
        <p:spPr bwMode="auto">
          <a:xfrm>
            <a:off x="8388350" y="0"/>
            <a:ext cx="75565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66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Text Box 11"/>
          <p:cNvSpPr txBox="1">
            <a:spLocks noChangeArrowheads="1"/>
          </p:cNvSpPr>
          <p:nvPr userDrawn="1"/>
        </p:nvSpPr>
        <p:spPr bwMode="auto">
          <a:xfrm>
            <a:off x="1044575" y="6970713"/>
            <a:ext cx="5688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1200" dirty="0" smtClean="0">
                <a:solidFill>
                  <a:schemeClr val="bg2"/>
                </a:solidFill>
                <a:latin typeface="Arial Unicode MS" pitchFamily="34" charset="-128"/>
              </a:rPr>
              <a:t>HL HAMBURGER LEISTUNGSFUTTER GmbH	www.ibeka-panto.eu</a:t>
            </a:r>
          </a:p>
        </p:txBody>
      </p:sp>
      <p:graphicFrame>
        <p:nvGraphicFramePr>
          <p:cNvPr id="1028" name="Object 13"/>
          <p:cNvGraphicFramePr>
            <a:graphicFrameLocks noChangeAspect="1"/>
          </p:cNvGraphicFramePr>
          <p:nvPr userDrawn="1"/>
        </p:nvGraphicFramePr>
        <p:xfrm>
          <a:off x="8459788" y="115888"/>
          <a:ext cx="56356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hoto Editor-Foto" r:id="rId15" imgW="2123810" imgH="3533333" progId="MSPhotoEd.3">
                  <p:embed/>
                </p:oleObj>
              </mc:Choice>
              <mc:Fallback>
                <p:oleObj name="Photo Editor-Foto" r:id="rId15" imgW="2123810" imgH="3533333" progId="MSPhotoEd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88" y="115888"/>
                        <a:ext cx="563562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Line 15"/>
          <p:cNvSpPr>
            <a:spLocks noChangeShapeType="1"/>
          </p:cNvSpPr>
          <p:nvPr userDrawn="1"/>
        </p:nvSpPr>
        <p:spPr bwMode="auto">
          <a:xfrm flipH="1">
            <a:off x="179388" y="6308725"/>
            <a:ext cx="7993062" cy="0"/>
          </a:xfrm>
          <a:prstGeom prst="line">
            <a:avLst/>
          </a:prstGeom>
          <a:noFill/>
          <a:ln w="12700">
            <a:solidFill>
              <a:srgbClr val="33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" name="Grafik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345238"/>
            <a:ext cx="401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Grafik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6342063"/>
            <a:ext cx="4064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3"/>
          <p:cNvPicPr>
            <a:picLocks noChangeAspect="1" noChangeArrowheads="1"/>
          </p:cNvPicPr>
          <p:nvPr userDrawn="1"/>
        </p:nvPicPr>
        <p:blipFill>
          <a:blip r:embed="rId19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335713"/>
            <a:ext cx="360362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3" name="Rechteck 1"/>
          <p:cNvSpPr>
            <a:spLocks noChangeArrowheads="1"/>
          </p:cNvSpPr>
          <p:nvPr userDrawn="1"/>
        </p:nvSpPr>
        <p:spPr bwMode="auto">
          <a:xfrm>
            <a:off x="3321050" y="6453188"/>
            <a:ext cx="13414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000">
                <a:solidFill>
                  <a:srgbClr val="3366CC"/>
                </a:solidFill>
                <a:latin typeface="Arial" charset="0"/>
                <a:cs typeface="Arial" charset="0"/>
              </a:rPr>
              <a:t>www.ibeka-panto.eu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979613" y="2420938"/>
          <a:ext cx="4895850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Photo Editor-Foto" r:id="rId3" imgW="11038095" imgH="3533333" progId="MSPhotoEd.3">
                  <p:embed/>
                </p:oleObj>
              </mc:Choice>
              <mc:Fallback>
                <p:oleObj name="Photo Editor-Foto" r:id="rId3" imgW="11038095" imgH="3533333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420938"/>
                        <a:ext cx="4895850" cy="156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3957637" cy="866775"/>
          </a:xfrm>
        </p:spPr>
        <p:txBody>
          <a:bodyPr/>
          <a:lstStyle/>
          <a:p>
            <a:r>
              <a:rPr lang="de-DE" dirty="0" err="1" smtClean="0"/>
              <a:t>Dairy</a:t>
            </a:r>
            <a:r>
              <a:rPr lang="de-DE" dirty="0" smtClean="0"/>
              <a:t> </a:t>
            </a:r>
            <a:r>
              <a:rPr lang="de-DE" dirty="0" err="1" smtClean="0"/>
              <a:t>cows</a:t>
            </a:r>
            <a:endParaRPr lang="de-DE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de-DE" dirty="0"/>
              <a:t>Take </a:t>
            </a:r>
            <a:r>
              <a:rPr lang="de-DE" dirty="0" err="1"/>
              <a:t>care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all </a:t>
            </a:r>
            <a:r>
              <a:rPr lang="de-DE" dirty="0" err="1"/>
              <a:t>farm</a:t>
            </a:r>
            <a:r>
              <a:rPr lang="de-DE" dirty="0"/>
              <a:t> </a:t>
            </a:r>
            <a:r>
              <a:rPr lang="de-DE" dirty="0" err="1"/>
              <a:t>factors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affect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milk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in a </a:t>
            </a:r>
            <a:r>
              <a:rPr lang="de-DE" dirty="0" err="1"/>
              <a:t>perfect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. (</a:t>
            </a:r>
            <a:r>
              <a:rPr lang="de-DE" dirty="0" err="1"/>
              <a:t>feed</a:t>
            </a:r>
            <a:r>
              <a:rPr lang="de-DE" dirty="0"/>
              <a:t> </a:t>
            </a:r>
            <a:r>
              <a:rPr lang="de-DE" dirty="0" err="1"/>
              <a:t>bunk</a:t>
            </a:r>
            <a:r>
              <a:rPr lang="de-DE" dirty="0"/>
              <a:t>, </a:t>
            </a:r>
            <a:r>
              <a:rPr lang="de-DE" dirty="0" err="1"/>
              <a:t>healthy</a:t>
            </a:r>
            <a:r>
              <a:rPr lang="de-DE" dirty="0"/>
              <a:t> </a:t>
            </a:r>
            <a:r>
              <a:rPr lang="de-DE" dirty="0" err="1"/>
              <a:t>feet</a:t>
            </a:r>
            <a:r>
              <a:rPr lang="de-DE" dirty="0"/>
              <a:t>, </a:t>
            </a:r>
            <a:r>
              <a:rPr lang="de-DE" dirty="0" err="1"/>
              <a:t>facilities</a:t>
            </a:r>
            <a:r>
              <a:rPr lang="de-DE" dirty="0"/>
              <a:t>, </a:t>
            </a:r>
            <a:r>
              <a:rPr lang="de-DE" dirty="0" err="1"/>
              <a:t>barn</a:t>
            </a:r>
            <a:r>
              <a:rPr lang="de-DE" dirty="0"/>
              <a:t> </a:t>
            </a:r>
            <a:r>
              <a:rPr lang="de-DE" dirty="0" err="1"/>
              <a:t>construction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so on).</a:t>
            </a:r>
          </a:p>
          <a:p>
            <a:endParaRPr lang="de-DE" dirty="0"/>
          </a:p>
          <a:p>
            <a:pPr algn="ctr">
              <a:buFontTx/>
              <a:buNone/>
            </a:pPr>
            <a:r>
              <a:rPr lang="de-DE" dirty="0" err="1"/>
              <a:t>Don´t</a:t>
            </a:r>
            <a:r>
              <a:rPr lang="de-DE" dirty="0"/>
              <a:t> </a:t>
            </a:r>
            <a:r>
              <a:rPr lang="de-DE" dirty="0" err="1"/>
              <a:t>judge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human </a:t>
            </a:r>
            <a:r>
              <a:rPr lang="de-DE" dirty="0" err="1"/>
              <a:t>standard</a:t>
            </a:r>
            <a:r>
              <a:rPr lang="de-DE" dirty="0"/>
              <a:t>,</a:t>
            </a:r>
          </a:p>
          <a:p>
            <a:pPr algn="ctr">
              <a:buFontTx/>
              <a:buNone/>
            </a:pPr>
            <a:r>
              <a:rPr lang="de-DE" dirty="0" err="1"/>
              <a:t>judge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smtClean="0"/>
              <a:t>a </a:t>
            </a:r>
            <a:r>
              <a:rPr lang="de-DE" dirty="0" err="1" smtClean="0"/>
              <a:t>cow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75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772400" cy="738188"/>
          </a:xfrm>
        </p:spPr>
        <p:txBody>
          <a:bodyPr/>
          <a:lstStyle/>
          <a:p>
            <a:r>
              <a:rPr lang="de-DE" dirty="0" err="1"/>
              <a:t>Requirement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nutrients</a:t>
            </a:r>
            <a:endParaRPr lang="de-DE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7772400" cy="5400675"/>
          </a:xfrm>
        </p:spPr>
        <p:txBody>
          <a:bodyPr/>
          <a:lstStyle/>
          <a:p>
            <a:pPr marL="533400" indent="-533400">
              <a:buFont typeface="Wingdings" pitchFamily="2" charset="2"/>
              <a:buChar char="Ø"/>
            </a:pPr>
            <a:r>
              <a:rPr lang="de-DE" sz="2400" dirty="0" err="1"/>
              <a:t>Remember</a:t>
            </a:r>
            <a:r>
              <a:rPr lang="de-DE" sz="2400" dirty="0"/>
              <a:t>: Not </a:t>
            </a:r>
            <a:r>
              <a:rPr lang="de-DE" sz="2400" dirty="0" err="1"/>
              <a:t>only</a:t>
            </a:r>
            <a:r>
              <a:rPr lang="de-DE" sz="2400" dirty="0"/>
              <a:t> </a:t>
            </a:r>
            <a:r>
              <a:rPr lang="de-DE" sz="2400" dirty="0" err="1"/>
              <a:t>nutrients</a:t>
            </a:r>
            <a:endParaRPr lang="de-DE" sz="2400" dirty="0"/>
          </a:p>
          <a:p>
            <a:pPr marL="533400" indent="-533400">
              <a:buFont typeface="Wingdings" pitchFamily="2" charset="2"/>
              <a:buChar char="Ø"/>
            </a:pPr>
            <a:endParaRPr lang="de-DE" sz="2400" dirty="0"/>
          </a:p>
          <a:p>
            <a:pPr marL="533400" indent="-533400">
              <a:buFont typeface="Wingdings" pitchFamily="2" charset="2"/>
              <a:buChar char="Ø"/>
            </a:pPr>
            <a:r>
              <a:rPr lang="de-DE" sz="2400" dirty="0"/>
              <a:t>In all </a:t>
            </a:r>
            <a:r>
              <a:rPr lang="de-DE" sz="2400" dirty="0" err="1"/>
              <a:t>phases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lactation</a:t>
            </a:r>
            <a:r>
              <a:rPr lang="de-DE" sz="2400" dirty="0"/>
              <a:t> (</a:t>
            </a:r>
            <a:r>
              <a:rPr lang="de-DE" sz="2400" dirty="0" err="1"/>
              <a:t>life</a:t>
            </a:r>
            <a:r>
              <a:rPr lang="de-DE" sz="2400" dirty="0"/>
              <a:t>) </a:t>
            </a:r>
            <a:r>
              <a:rPr lang="de-DE" sz="2400" dirty="0" err="1"/>
              <a:t>there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special</a:t>
            </a:r>
            <a:r>
              <a:rPr lang="de-DE" sz="2400" dirty="0"/>
              <a:t> </a:t>
            </a:r>
            <a:r>
              <a:rPr lang="de-DE" sz="2400" dirty="0" err="1"/>
              <a:t>needs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cows</a:t>
            </a:r>
            <a:r>
              <a:rPr lang="de-DE" sz="2400" dirty="0"/>
              <a:t>.</a:t>
            </a:r>
          </a:p>
          <a:p>
            <a:pPr marL="533400" indent="-533400">
              <a:buFont typeface="Wingdings" pitchFamily="2" charset="2"/>
              <a:buChar char="Ø"/>
            </a:pPr>
            <a:endParaRPr lang="de-DE" sz="2400" dirty="0"/>
          </a:p>
          <a:p>
            <a:pPr marL="533400" indent="-533400">
              <a:buFont typeface="Wingdings" pitchFamily="2" charset="2"/>
              <a:buChar char="Ø"/>
            </a:pPr>
            <a:r>
              <a:rPr lang="de-DE" sz="2400" dirty="0" err="1"/>
              <a:t>During</a:t>
            </a:r>
            <a:r>
              <a:rPr lang="de-DE" sz="2400" dirty="0"/>
              <a:t> </a:t>
            </a:r>
            <a:r>
              <a:rPr lang="de-DE" sz="2400" dirty="0" err="1"/>
              <a:t>close-up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fresh</a:t>
            </a:r>
            <a:r>
              <a:rPr lang="de-DE" sz="2400" dirty="0"/>
              <a:t> </a:t>
            </a:r>
            <a:r>
              <a:rPr lang="de-DE" sz="2400" dirty="0" err="1"/>
              <a:t>cow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biggest</a:t>
            </a:r>
            <a:r>
              <a:rPr lang="de-DE" sz="2400" dirty="0"/>
              <a:t> </a:t>
            </a:r>
            <a:r>
              <a:rPr lang="de-DE" sz="2400" dirty="0" err="1"/>
              <a:t>impact</a:t>
            </a:r>
            <a:r>
              <a:rPr lang="de-DE" sz="2400" dirty="0"/>
              <a:t> on </a:t>
            </a:r>
            <a:r>
              <a:rPr lang="de-DE" sz="2400" dirty="0" err="1"/>
              <a:t>cows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cow-comfort</a:t>
            </a:r>
            <a:r>
              <a:rPr lang="de-DE" sz="2400" dirty="0"/>
              <a:t>, </a:t>
            </a:r>
            <a:r>
              <a:rPr lang="de-DE" sz="2400" dirty="0" err="1"/>
              <a:t>take</a:t>
            </a:r>
            <a:r>
              <a:rPr lang="de-DE" sz="2400" dirty="0"/>
              <a:t> </a:t>
            </a:r>
            <a:r>
              <a:rPr lang="de-DE" sz="2400" dirty="0" err="1"/>
              <a:t>care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a dry </a:t>
            </a:r>
            <a:r>
              <a:rPr lang="de-DE" sz="2400" dirty="0" err="1"/>
              <a:t>and</a:t>
            </a:r>
            <a:r>
              <a:rPr lang="de-DE" sz="2400" dirty="0"/>
              <a:t> clean </a:t>
            </a:r>
            <a:r>
              <a:rPr lang="de-DE" sz="2400" dirty="0" err="1"/>
              <a:t>enviroment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fresh</a:t>
            </a:r>
            <a:r>
              <a:rPr lang="de-DE" sz="2400" dirty="0"/>
              <a:t> </a:t>
            </a:r>
            <a:r>
              <a:rPr lang="de-DE" sz="2400" dirty="0" err="1"/>
              <a:t>air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fresh</a:t>
            </a:r>
            <a:r>
              <a:rPr lang="de-DE" sz="2400" dirty="0"/>
              <a:t> </a:t>
            </a:r>
            <a:r>
              <a:rPr lang="de-DE" sz="2400" dirty="0" err="1"/>
              <a:t>water</a:t>
            </a:r>
            <a:endParaRPr lang="de-DE" sz="2400" dirty="0"/>
          </a:p>
          <a:p>
            <a:pPr marL="533400" indent="-533400">
              <a:buFont typeface="Wingdings" pitchFamily="2" charset="2"/>
              <a:buChar char="Ø"/>
            </a:pPr>
            <a:endParaRPr lang="de-DE" dirty="0"/>
          </a:p>
          <a:p>
            <a:pPr marL="533400" indent="-533400">
              <a:buFont typeface="Wingdings" pitchFamily="2" charset="2"/>
              <a:buChar char="Ø"/>
            </a:pPr>
            <a:r>
              <a:rPr lang="de-DE" dirty="0" err="1" smtClean="0"/>
              <a:t>Always</a:t>
            </a:r>
            <a:r>
              <a:rPr lang="de-DE" dirty="0" smtClean="0"/>
              <a:t> </a:t>
            </a:r>
            <a:r>
              <a:rPr lang="de-DE" dirty="0" err="1"/>
              <a:t>keep</a:t>
            </a:r>
            <a:r>
              <a:rPr lang="de-DE" dirty="0"/>
              <a:t> an </a:t>
            </a:r>
            <a:r>
              <a:rPr lang="de-DE" dirty="0" err="1" smtClean="0"/>
              <a:t>eye</a:t>
            </a:r>
            <a:r>
              <a:rPr lang="de-DE" dirty="0" smtClean="0"/>
              <a:t> </a:t>
            </a:r>
            <a:r>
              <a:rPr lang="de-DE" dirty="0"/>
              <a:t>on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cows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84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772400" cy="738188"/>
          </a:xfrm>
        </p:spPr>
        <p:txBody>
          <a:bodyPr/>
          <a:lstStyle/>
          <a:p>
            <a:r>
              <a:rPr lang="de-DE" dirty="0" err="1"/>
              <a:t>Requirement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nutrients</a:t>
            </a:r>
            <a:endParaRPr lang="de-DE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7772400" cy="5400675"/>
          </a:xfrm>
        </p:spPr>
        <p:txBody>
          <a:bodyPr/>
          <a:lstStyle/>
          <a:p>
            <a:pPr marL="533400" indent="-533400">
              <a:buFont typeface="Wingdings" pitchFamily="2" charset="2"/>
              <a:buChar char="Ø"/>
            </a:pPr>
            <a:r>
              <a:rPr lang="de-DE" dirty="0"/>
              <a:t>Try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different </a:t>
            </a:r>
            <a:r>
              <a:rPr lang="de-DE" dirty="0" err="1"/>
              <a:t>stages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life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Lactation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Gestation</a:t>
            </a:r>
            <a:endParaRPr lang="de-DE" dirty="0"/>
          </a:p>
          <a:p>
            <a:pPr marL="533400" indent="-533400">
              <a:buFont typeface="Wingdings" pitchFamily="2" charset="2"/>
              <a:buChar char="Ø"/>
            </a:pPr>
            <a:endParaRPr lang="de-DE" dirty="0"/>
          </a:p>
          <a:p>
            <a:pPr marL="1333500" lvl="2" indent="-419100">
              <a:buFont typeface="Wingdings" pitchFamily="2" charset="2"/>
              <a:buAutoNum type="arabicParenR"/>
            </a:pPr>
            <a:r>
              <a:rPr lang="de-DE" sz="2400" dirty="0" err="1"/>
              <a:t>Fresh</a:t>
            </a:r>
            <a:r>
              <a:rPr lang="de-DE" sz="2400" dirty="0"/>
              <a:t>  	</a:t>
            </a:r>
            <a:r>
              <a:rPr lang="de-DE" sz="2400" dirty="0" smtClean="0"/>
              <a:t>	0 </a:t>
            </a:r>
            <a:r>
              <a:rPr lang="de-DE" sz="2400" dirty="0"/>
              <a:t>- </a:t>
            </a:r>
            <a:r>
              <a:rPr lang="de-DE" dirty="0" smtClean="0"/>
              <a:t>30</a:t>
            </a:r>
            <a:endParaRPr lang="de-DE" sz="2400" dirty="0"/>
          </a:p>
          <a:p>
            <a:pPr marL="1333500" lvl="2" indent="-419100">
              <a:buFont typeface="Wingdings" pitchFamily="2" charset="2"/>
              <a:buAutoNum type="arabicParenR"/>
            </a:pPr>
            <a:r>
              <a:rPr lang="de-DE" sz="2400" dirty="0"/>
              <a:t>Early	</a:t>
            </a:r>
            <a:r>
              <a:rPr lang="de-DE" sz="2400" dirty="0" smtClean="0"/>
              <a:t>	</a:t>
            </a:r>
            <a:r>
              <a:rPr lang="de-DE" dirty="0" smtClean="0"/>
              <a:t>31</a:t>
            </a:r>
            <a:r>
              <a:rPr lang="de-DE" sz="2400" dirty="0" smtClean="0"/>
              <a:t> </a:t>
            </a:r>
            <a:r>
              <a:rPr lang="de-DE" sz="2400" dirty="0"/>
              <a:t>- 120</a:t>
            </a:r>
          </a:p>
          <a:p>
            <a:pPr marL="1333500" lvl="2" indent="-419100">
              <a:buFont typeface="Wingdings" pitchFamily="2" charset="2"/>
              <a:buAutoNum type="arabicParenR"/>
            </a:pPr>
            <a:r>
              <a:rPr lang="de-DE" sz="2400" dirty="0"/>
              <a:t>Mid		120 - 250</a:t>
            </a:r>
          </a:p>
          <a:p>
            <a:pPr marL="1333500" lvl="2" indent="-419100">
              <a:buFont typeface="Wingdings" pitchFamily="2" charset="2"/>
              <a:buAutoNum type="arabicParenR"/>
            </a:pPr>
            <a:r>
              <a:rPr lang="de-DE" sz="2400" dirty="0" err="1"/>
              <a:t>Late</a:t>
            </a:r>
            <a:r>
              <a:rPr lang="de-DE" sz="2400" dirty="0"/>
              <a:t>	</a:t>
            </a:r>
            <a:r>
              <a:rPr lang="de-DE" sz="2400" dirty="0" smtClean="0"/>
              <a:t>	250 </a:t>
            </a:r>
            <a:r>
              <a:rPr lang="de-DE" sz="2400" dirty="0"/>
              <a:t>- </a:t>
            </a:r>
          </a:p>
          <a:p>
            <a:pPr marL="1333500" lvl="2" indent="-419100">
              <a:buFont typeface="Wingdings" pitchFamily="2" charset="2"/>
              <a:buAutoNum type="arabicParenR"/>
            </a:pPr>
            <a:r>
              <a:rPr lang="de-DE" sz="2400" dirty="0"/>
              <a:t>Dry (</a:t>
            </a:r>
            <a:r>
              <a:rPr lang="de-DE" sz="2400" dirty="0" err="1"/>
              <a:t>Far</a:t>
            </a:r>
            <a:r>
              <a:rPr lang="de-DE" sz="2400" dirty="0"/>
              <a:t> off) </a:t>
            </a:r>
            <a:r>
              <a:rPr lang="de-DE" sz="2400" dirty="0" smtClean="0"/>
              <a:t>	60 </a:t>
            </a:r>
            <a:r>
              <a:rPr lang="de-DE" sz="2400" dirty="0"/>
              <a:t>– 21 </a:t>
            </a:r>
            <a:r>
              <a:rPr lang="de-DE" sz="2400" dirty="0" err="1"/>
              <a:t>p.p</a:t>
            </a:r>
            <a:r>
              <a:rPr lang="de-DE" sz="2400" dirty="0"/>
              <a:t>.</a:t>
            </a:r>
          </a:p>
          <a:p>
            <a:pPr marL="1333500" lvl="2" indent="-419100">
              <a:buFont typeface="Wingdings" pitchFamily="2" charset="2"/>
              <a:buAutoNum type="arabicParenR"/>
            </a:pPr>
            <a:r>
              <a:rPr lang="de-DE" sz="2400" dirty="0"/>
              <a:t>Close (Close </a:t>
            </a:r>
            <a:r>
              <a:rPr lang="de-DE" sz="2400" dirty="0" err="1"/>
              <a:t>up</a:t>
            </a:r>
            <a:r>
              <a:rPr lang="de-DE" sz="2400" dirty="0"/>
              <a:t>) </a:t>
            </a:r>
            <a:r>
              <a:rPr lang="de-DE" sz="2400" dirty="0" smtClean="0"/>
              <a:t>	21 </a:t>
            </a:r>
            <a:r>
              <a:rPr lang="de-DE" sz="2400" dirty="0"/>
              <a:t>– </a:t>
            </a:r>
            <a:r>
              <a:rPr lang="de-DE" sz="2400" dirty="0" err="1"/>
              <a:t>p.p</a:t>
            </a:r>
            <a:r>
              <a:rPr lang="de-DE" sz="2400" dirty="0"/>
              <a:t>.</a:t>
            </a:r>
          </a:p>
          <a:p>
            <a:pPr marL="533400" indent="-533400">
              <a:buFont typeface="Wingdings" pitchFamily="2" charset="2"/>
              <a:buChar char="Ø"/>
            </a:pPr>
            <a:endParaRPr lang="de-DE" sz="2400" dirty="0"/>
          </a:p>
          <a:p>
            <a:pPr marL="533400" indent="-533400">
              <a:buFont typeface="Wingdings" pitchFamily="2" charset="2"/>
              <a:buChar char="Ø"/>
            </a:pPr>
            <a:endParaRPr lang="de-DE" dirty="0"/>
          </a:p>
        </p:txBody>
      </p:sp>
      <p:sp>
        <p:nvSpPr>
          <p:cNvPr id="16389" name="AutoShape 5"/>
          <p:cNvSpPr>
            <a:spLocks/>
          </p:cNvSpPr>
          <p:nvPr/>
        </p:nvSpPr>
        <p:spPr bwMode="auto">
          <a:xfrm>
            <a:off x="5292725" y="3135200"/>
            <a:ext cx="360363" cy="1512887"/>
          </a:xfrm>
          <a:prstGeom prst="rightBrace">
            <a:avLst>
              <a:gd name="adj1" fmla="val 349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940425" y="3663043"/>
            <a:ext cx="194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err="1"/>
              <a:t>Lactation</a:t>
            </a:r>
            <a:endParaRPr lang="de-DE" dirty="0"/>
          </a:p>
        </p:txBody>
      </p:sp>
      <p:sp>
        <p:nvSpPr>
          <p:cNvPr id="16392" name="AutoShape 8"/>
          <p:cNvSpPr>
            <a:spLocks/>
          </p:cNvSpPr>
          <p:nvPr/>
        </p:nvSpPr>
        <p:spPr bwMode="auto">
          <a:xfrm>
            <a:off x="5364163" y="4881563"/>
            <a:ext cx="358775" cy="792163"/>
          </a:xfrm>
          <a:prstGeom prst="rightBrace">
            <a:avLst>
              <a:gd name="adj1" fmla="val 184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940426" y="5049044"/>
            <a:ext cx="1944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Dry </a:t>
            </a:r>
            <a:r>
              <a:rPr lang="de-DE" dirty="0" err="1"/>
              <a:t>period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81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772400" cy="738188"/>
          </a:xfrm>
        </p:spPr>
        <p:txBody>
          <a:bodyPr/>
          <a:lstStyle/>
          <a:p>
            <a:r>
              <a:rPr lang="de-DE" dirty="0" err="1"/>
              <a:t>Requirement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nutrients</a:t>
            </a:r>
            <a:endParaRPr lang="de-DE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7772400" cy="5400675"/>
          </a:xfrm>
        </p:spPr>
        <p:txBody>
          <a:bodyPr/>
          <a:lstStyle/>
          <a:p>
            <a:pPr marL="533400" indent="-533400">
              <a:buFont typeface="Wingdings" pitchFamily="2" charset="2"/>
              <a:buChar char="Ø"/>
            </a:pPr>
            <a:r>
              <a:rPr lang="de-DE" dirty="0"/>
              <a:t>Try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different </a:t>
            </a:r>
            <a:r>
              <a:rPr lang="de-DE" dirty="0" err="1"/>
              <a:t>stages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life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Lactation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Gestation</a:t>
            </a:r>
            <a:endParaRPr lang="de-DE" dirty="0"/>
          </a:p>
          <a:p>
            <a:pPr marL="533400" indent="-533400">
              <a:buFont typeface="Wingdings" pitchFamily="2" charset="2"/>
              <a:buChar char="Ø"/>
            </a:pPr>
            <a:endParaRPr lang="de-DE" dirty="0"/>
          </a:p>
          <a:p>
            <a:pPr marL="1333500" lvl="2" indent="-419100">
              <a:buFont typeface="Wingdings" pitchFamily="2" charset="2"/>
              <a:buAutoNum type="arabicParenR"/>
            </a:pPr>
            <a:r>
              <a:rPr lang="de-DE" sz="2400" dirty="0" err="1"/>
              <a:t>Fresh</a:t>
            </a:r>
            <a:r>
              <a:rPr lang="de-DE" sz="2400" dirty="0"/>
              <a:t>  	</a:t>
            </a:r>
            <a:r>
              <a:rPr lang="de-DE" sz="2400" dirty="0" smtClean="0"/>
              <a:t>	0 </a:t>
            </a:r>
            <a:r>
              <a:rPr lang="de-DE" sz="2400" dirty="0"/>
              <a:t>- </a:t>
            </a:r>
            <a:r>
              <a:rPr lang="de-DE" dirty="0" smtClean="0"/>
              <a:t>30</a:t>
            </a:r>
            <a:endParaRPr lang="de-DE" sz="2400" dirty="0"/>
          </a:p>
          <a:p>
            <a:pPr marL="1333500" lvl="2" indent="-419100">
              <a:buFont typeface="Wingdings" pitchFamily="2" charset="2"/>
              <a:buAutoNum type="arabicParenR"/>
            </a:pPr>
            <a:r>
              <a:rPr lang="de-DE" sz="2400" dirty="0"/>
              <a:t>Early	</a:t>
            </a:r>
            <a:r>
              <a:rPr lang="de-DE" sz="2400" dirty="0" smtClean="0"/>
              <a:t>	</a:t>
            </a:r>
            <a:r>
              <a:rPr lang="de-DE" dirty="0" smtClean="0">
                <a:solidFill>
                  <a:srgbClr val="FF0000"/>
                </a:solidFill>
              </a:rPr>
              <a:t>31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>
                <a:solidFill>
                  <a:srgbClr val="FF0000"/>
                </a:solidFill>
              </a:rPr>
              <a:t>- 120</a:t>
            </a:r>
          </a:p>
          <a:p>
            <a:pPr marL="1333500" lvl="2" indent="-419100">
              <a:buFont typeface="Wingdings" pitchFamily="2" charset="2"/>
              <a:buAutoNum type="arabicParenR"/>
            </a:pPr>
            <a:r>
              <a:rPr lang="de-DE" sz="2400" dirty="0"/>
              <a:t>Mid		</a:t>
            </a:r>
            <a:r>
              <a:rPr lang="de-DE" sz="2400" dirty="0">
                <a:solidFill>
                  <a:srgbClr val="FF0000"/>
                </a:solidFill>
              </a:rPr>
              <a:t>120 - 250</a:t>
            </a:r>
          </a:p>
          <a:p>
            <a:pPr marL="1333500" lvl="2" indent="-419100">
              <a:buFont typeface="Wingdings" pitchFamily="2" charset="2"/>
              <a:buAutoNum type="arabicParenR"/>
            </a:pPr>
            <a:r>
              <a:rPr lang="de-DE" sz="2400" dirty="0" err="1"/>
              <a:t>Late</a:t>
            </a:r>
            <a:r>
              <a:rPr lang="de-DE" sz="2400" dirty="0"/>
              <a:t>	</a:t>
            </a:r>
            <a:r>
              <a:rPr lang="de-DE" sz="2400" dirty="0" smtClean="0"/>
              <a:t>	250 </a:t>
            </a:r>
            <a:r>
              <a:rPr lang="de-DE" sz="2400" dirty="0"/>
              <a:t>- </a:t>
            </a:r>
          </a:p>
          <a:p>
            <a:pPr marL="1333500" lvl="2" indent="-419100">
              <a:buFont typeface="Wingdings" pitchFamily="2" charset="2"/>
              <a:buAutoNum type="arabicParenR"/>
            </a:pPr>
            <a:r>
              <a:rPr lang="de-DE" sz="2400" dirty="0"/>
              <a:t>Dry (</a:t>
            </a:r>
            <a:r>
              <a:rPr lang="de-DE" sz="2400" dirty="0" err="1"/>
              <a:t>Far</a:t>
            </a:r>
            <a:r>
              <a:rPr lang="de-DE" sz="2400" dirty="0"/>
              <a:t> off) </a:t>
            </a:r>
            <a:r>
              <a:rPr lang="de-DE" sz="2400" dirty="0" smtClean="0"/>
              <a:t>	60 </a:t>
            </a:r>
            <a:r>
              <a:rPr lang="de-DE" sz="2400" dirty="0"/>
              <a:t>– 21 </a:t>
            </a:r>
            <a:r>
              <a:rPr lang="de-DE" sz="2400" dirty="0" err="1"/>
              <a:t>p.p</a:t>
            </a:r>
            <a:r>
              <a:rPr lang="de-DE" sz="2400" dirty="0"/>
              <a:t>.</a:t>
            </a:r>
          </a:p>
          <a:p>
            <a:pPr marL="1333500" lvl="2" indent="-419100">
              <a:buFont typeface="Wingdings" pitchFamily="2" charset="2"/>
              <a:buAutoNum type="arabicParenR"/>
            </a:pPr>
            <a:r>
              <a:rPr lang="de-DE" sz="2400" dirty="0"/>
              <a:t>Close (Close </a:t>
            </a:r>
            <a:r>
              <a:rPr lang="de-DE" sz="2400" dirty="0" err="1"/>
              <a:t>up</a:t>
            </a:r>
            <a:r>
              <a:rPr lang="de-DE" sz="2400" dirty="0"/>
              <a:t>) </a:t>
            </a:r>
            <a:r>
              <a:rPr lang="de-DE" sz="2400" dirty="0" smtClean="0"/>
              <a:t>	21 </a:t>
            </a:r>
            <a:r>
              <a:rPr lang="de-DE" sz="2400" dirty="0"/>
              <a:t>– </a:t>
            </a:r>
            <a:r>
              <a:rPr lang="de-DE" sz="2400" dirty="0" err="1"/>
              <a:t>p.p</a:t>
            </a:r>
            <a:r>
              <a:rPr lang="de-DE" sz="2400" dirty="0"/>
              <a:t>.</a:t>
            </a:r>
          </a:p>
          <a:p>
            <a:pPr marL="533400" indent="-533400">
              <a:buFont typeface="Wingdings" pitchFamily="2" charset="2"/>
              <a:buChar char="Ø"/>
            </a:pPr>
            <a:endParaRPr lang="de-DE" sz="2400" dirty="0"/>
          </a:p>
          <a:p>
            <a:pPr marL="533400" indent="-533400">
              <a:buFont typeface="Wingdings" pitchFamily="2" charset="2"/>
              <a:buChar char="Ø"/>
            </a:pPr>
            <a:endParaRPr lang="de-DE" dirty="0"/>
          </a:p>
        </p:txBody>
      </p:sp>
      <p:sp>
        <p:nvSpPr>
          <p:cNvPr id="16389" name="AutoShape 5"/>
          <p:cNvSpPr>
            <a:spLocks/>
          </p:cNvSpPr>
          <p:nvPr/>
        </p:nvSpPr>
        <p:spPr bwMode="auto">
          <a:xfrm>
            <a:off x="5292725" y="3135200"/>
            <a:ext cx="360363" cy="1512887"/>
          </a:xfrm>
          <a:prstGeom prst="rightBrace">
            <a:avLst>
              <a:gd name="adj1" fmla="val 349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940425" y="3663043"/>
            <a:ext cx="194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err="1"/>
              <a:t>Lactation</a:t>
            </a:r>
            <a:endParaRPr lang="de-DE" dirty="0"/>
          </a:p>
        </p:txBody>
      </p:sp>
      <p:sp>
        <p:nvSpPr>
          <p:cNvPr id="16392" name="AutoShape 8"/>
          <p:cNvSpPr>
            <a:spLocks/>
          </p:cNvSpPr>
          <p:nvPr/>
        </p:nvSpPr>
        <p:spPr bwMode="auto">
          <a:xfrm>
            <a:off x="5364163" y="4881563"/>
            <a:ext cx="358775" cy="792163"/>
          </a:xfrm>
          <a:prstGeom prst="rightBrace">
            <a:avLst>
              <a:gd name="adj1" fmla="val 184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940426" y="5049044"/>
            <a:ext cx="1944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Dry </a:t>
            </a:r>
            <a:r>
              <a:rPr lang="de-DE" dirty="0" err="1"/>
              <a:t>period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50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Feed </a:t>
            </a:r>
            <a:r>
              <a:rPr lang="de-DE" sz="2800" dirty="0" err="1" smtClean="0"/>
              <a:t>Intake</a:t>
            </a:r>
            <a:r>
              <a:rPr lang="de-DE" sz="2800" dirty="0" smtClean="0"/>
              <a:t> (DMI) in Transition </a:t>
            </a:r>
            <a:r>
              <a:rPr lang="de-DE" sz="2800" dirty="0" err="1" smtClean="0"/>
              <a:t>period</a:t>
            </a: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319213"/>
            <a:ext cx="8280920" cy="448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971600" y="1196753"/>
            <a:ext cx="11521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DMI kg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107505" y="5222369"/>
            <a:ext cx="100811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Cows</a:t>
            </a:r>
            <a:r>
              <a:rPr lang="de-DE" sz="1600" dirty="0" smtClean="0"/>
              <a:t>    n</a:t>
            </a:r>
          </a:p>
          <a:p>
            <a:r>
              <a:rPr lang="de-DE" sz="1600" dirty="0" smtClean="0"/>
              <a:t> </a:t>
            </a:r>
            <a:r>
              <a:rPr lang="de-DE" sz="1600" dirty="0" err="1" smtClean="0"/>
              <a:t>heifers</a:t>
            </a:r>
            <a:r>
              <a:rPr lang="de-DE" sz="1600" dirty="0" smtClean="0"/>
              <a:t>  n</a:t>
            </a:r>
            <a:endParaRPr lang="de-DE" sz="1600" dirty="0" smtClean="0"/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277066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Feed </a:t>
            </a:r>
            <a:r>
              <a:rPr lang="de-DE" sz="2800" dirty="0" err="1"/>
              <a:t>Intake</a:t>
            </a:r>
            <a:r>
              <a:rPr lang="de-DE" sz="2800" dirty="0"/>
              <a:t> (DMI) in Transition </a:t>
            </a:r>
            <a:r>
              <a:rPr lang="de-DE" sz="2800" dirty="0" err="1"/>
              <a:t>period</a:t>
            </a:r>
            <a:endParaRPr lang="de-DE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57058"/>
            <a:ext cx="8055913" cy="380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55575" y="1556792"/>
            <a:ext cx="11521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DMI kg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329409" y="5660559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Days </a:t>
            </a:r>
            <a:r>
              <a:rPr lang="de-DE" sz="1800" dirty="0" err="1" smtClean="0"/>
              <a:t>before</a:t>
            </a:r>
            <a:r>
              <a:rPr lang="de-DE" sz="1800" dirty="0" smtClean="0"/>
              <a:t> </a:t>
            </a:r>
            <a:r>
              <a:rPr lang="de-DE" sz="1800" dirty="0" err="1" smtClean="0"/>
              <a:t>calving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219759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r>
              <a:rPr lang="de-DE" sz="2800" dirty="0" err="1" smtClean="0"/>
              <a:t>Relationship</a:t>
            </a:r>
            <a:r>
              <a:rPr lang="de-DE" sz="2800" dirty="0" smtClean="0"/>
              <a:t> </a:t>
            </a:r>
            <a:r>
              <a:rPr lang="de-DE" sz="2800" dirty="0" err="1" smtClean="0"/>
              <a:t>between</a:t>
            </a:r>
            <a:r>
              <a:rPr lang="de-DE" sz="2800" dirty="0" smtClean="0"/>
              <a:t> Dry Matter </a:t>
            </a:r>
            <a:r>
              <a:rPr lang="de-DE" sz="2800" dirty="0" err="1" smtClean="0"/>
              <a:t>Intake</a:t>
            </a:r>
            <a:r>
              <a:rPr lang="de-DE" sz="2800" dirty="0"/>
              <a:t> </a:t>
            </a:r>
            <a:r>
              <a:rPr lang="de-DE" sz="2800" dirty="0" smtClean="0"/>
              <a:t>(DMI) </a:t>
            </a:r>
            <a:r>
              <a:rPr lang="de-DE" sz="2800" dirty="0" err="1" smtClean="0"/>
              <a:t>befor</a:t>
            </a:r>
            <a:r>
              <a:rPr lang="de-DE" sz="2800" dirty="0" smtClean="0"/>
              <a:t> </a:t>
            </a:r>
            <a:r>
              <a:rPr lang="de-DE" sz="2800" dirty="0" err="1" smtClean="0"/>
              <a:t>calving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features</a:t>
            </a:r>
            <a:r>
              <a:rPr lang="de-DE" sz="2800" dirty="0" smtClean="0"/>
              <a:t> in </a:t>
            </a:r>
            <a:r>
              <a:rPr lang="de-DE" sz="2800" dirty="0" err="1" smtClean="0"/>
              <a:t>early</a:t>
            </a:r>
            <a:r>
              <a:rPr lang="de-DE" sz="2800" dirty="0" smtClean="0"/>
              <a:t> </a:t>
            </a:r>
            <a:r>
              <a:rPr lang="de-DE" sz="2800" dirty="0" err="1" smtClean="0"/>
              <a:t>Lactation</a:t>
            </a:r>
            <a:endParaRPr lang="de-DE" sz="28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02332" y="1628800"/>
            <a:ext cx="8435280" cy="4392488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Feed </a:t>
            </a:r>
            <a:r>
              <a:rPr lang="de-DE" sz="2000" b="1" dirty="0" err="1" smtClean="0"/>
              <a:t>intake</a:t>
            </a:r>
            <a:r>
              <a:rPr lang="de-DE" sz="2000" b="1" dirty="0" smtClean="0"/>
              <a:t> in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last 	kg DMI	     </a:t>
            </a:r>
            <a:r>
              <a:rPr lang="de-DE" sz="2000" b="1" dirty="0" err="1" smtClean="0"/>
              <a:t>body</a:t>
            </a:r>
            <a:r>
              <a:rPr lang="de-DE" sz="2000" b="1" dirty="0"/>
              <a:t>	</a:t>
            </a:r>
            <a:r>
              <a:rPr lang="de-DE" sz="2000" b="1" dirty="0" smtClean="0"/>
              <a:t>	</a:t>
            </a:r>
            <a:r>
              <a:rPr lang="de-DE" sz="2000" b="1" dirty="0" err="1" smtClean="0"/>
              <a:t>body</a:t>
            </a:r>
            <a:r>
              <a:rPr lang="de-DE" sz="2000" b="1" dirty="0" smtClean="0"/>
              <a:t>	      DMI per 100 </a:t>
            </a:r>
          </a:p>
          <a:p>
            <a:pPr marL="0" indent="0">
              <a:buNone/>
            </a:pPr>
            <a:r>
              <a:rPr lang="de-DE" sz="2000" b="1" dirty="0" err="1"/>
              <a:t>w</a:t>
            </a:r>
            <a:r>
              <a:rPr lang="de-DE" sz="2000" b="1" dirty="0" err="1" smtClean="0"/>
              <a:t>eek</a:t>
            </a:r>
            <a:r>
              <a:rPr lang="de-DE" sz="2000" b="1" dirty="0" smtClean="0"/>
              <a:t> bevor </a:t>
            </a:r>
            <a:r>
              <a:rPr lang="de-DE" sz="2000" b="1" dirty="0" err="1" smtClean="0"/>
              <a:t>calving</a:t>
            </a:r>
            <a:r>
              <a:rPr lang="de-DE" sz="2000" b="1" dirty="0" smtClean="0"/>
              <a:t>	per </a:t>
            </a:r>
            <a:r>
              <a:rPr lang="de-DE" sz="2000" b="1" dirty="0" err="1" smtClean="0"/>
              <a:t>day</a:t>
            </a:r>
            <a:r>
              <a:rPr lang="de-DE" sz="2000" b="1" dirty="0" smtClean="0"/>
              <a:t>	     </a:t>
            </a:r>
            <a:r>
              <a:rPr lang="de-DE" sz="2000" b="1" dirty="0" err="1" smtClean="0"/>
              <a:t>weight</a:t>
            </a:r>
            <a:r>
              <a:rPr lang="de-DE" sz="2000" b="1" dirty="0" smtClean="0"/>
              <a:t> kg	</a:t>
            </a:r>
            <a:r>
              <a:rPr lang="de-DE" sz="2000" b="1" dirty="0" err="1" smtClean="0"/>
              <a:t>fat</a:t>
            </a:r>
            <a:r>
              <a:rPr lang="de-DE" sz="2000" b="1" dirty="0" smtClean="0"/>
              <a:t> mm	  kg </a:t>
            </a:r>
            <a:r>
              <a:rPr lang="de-DE" sz="2000" b="1" dirty="0" err="1" smtClean="0"/>
              <a:t>body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weight</a:t>
            </a:r>
            <a:endParaRPr lang="de-DE" sz="2000" b="1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lnSpc>
                <a:spcPct val="250000"/>
              </a:lnSpc>
              <a:buNone/>
            </a:pP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20%  „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</a:rPr>
              <a:t>best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</a:rPr>
              <a:t>eater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“	15,9	      740	20,8		2,1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de-DE" sz="2400" b="1" dirty="0" smtClean="0"/>
              <a:t>Average (270 </a:t>
            </a:r>
            <a:r>
              <a:rPr lang="de-DE" sz="2400" b="1" dirty="0" err="1" smtClean="0"/>
              <a:t>cows</a:t>
            </a:r>
            <a:r>
              <a:rPr lang="de-DE" sz="2400" b="1" dirty="0" smtClean="0"/>
              <a:t>)	11,9	       714	20,5		1,7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de-DE" sz="2400" b="1" dirty="0" smtClean="0">
                <a:solidFill>
                  <a:srgbClr val="FF0000"/>
                </a:solidFill>
              </a:rPr>
              <a:t>20%  „</a:t>
            </a:r>
            <a:r>
              <a:rPr lang="de-DE" sz="2400" b="1" dirty="0" err="1" smtClean="0">
                <a:solidFill>
                  <a:srgbClr val="FF0000"/>
                </a:solidFill>
              </a:rPr>
              <a:t>bad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eater</a:t>
            </a:r>
            <a:r>
              <a:rPr lang="de-DE" sz="2400" b="1" dirty="0" smtClean="0">
                <a:solidFill>
                  <a:srgbClr val="FF0000"/>
                </a:solidFill>
              </a:rPr>
              <a:t>“	7,8	       716	20,4		1,1</a:t>
            </a:r>
            <a:endParaRPr lang="de-DE" sz="2400" b="1" dirty="0">
              <a:solidFill>
                <a:srgbClr val="FF0000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179512" y="249289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2699792" y="2132856"/>
            <a:ext cx="0" cy="360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3995936" y="2139606"/>
            <a:ext cx="0" cy="360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5364088" y="2135519"/>
            <a:ext cx="0" cy="360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6660232" y="2132856"/>
            <a:ext cx="0" cy="360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H="1">
            <a:off x="1475656" y="3645024"/>
            <a:ext cx="64983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flipH="1">
            <a:off x="1475655" y="4725144"/>
            <a:ext cx="64983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flipH="1">
            <a:off x="1547664" y="5733256"/>
            <a:ext cx="64983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48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r>
              <a:rPr lang="de-DE" sz="2800" dirty="0" err="1" smtClean="0"/>
              <a:t>Relationship</a:t>
            </a:r>
            <a:r>
              <a:rPr lang="de-DE" sz="2800" dirty="0" smtClean="0"/>
              <a:t> </a:t>
            </a:r>
            <a:r>
              <a:rPr lang="de-DE" sz="2800" dirty="0" err="1" smtClean="0"/>
              <a:t>between</a:t>
            </a:r>
            <a:r>
              <a:rPr lang="de-DE" sz="2800" dirty="0" smtClean="0"/>
              <a:t> Dry Matter </a:t>
            </a:r>
            <a:r>
              <a:rPr lang="de-DE" sz="2800" dirty="0" err="1" smtClean="0"/>
              <a:t>Intake</a:t>
            </a:r>
            <a:r>
              <a:rPr lang="de-DE" sz="2800" dirty="0"/>
              <a:t> </a:t>
            </a:r>
            <a:r>
              <a:rPr lang="de-DE" sz="2800" dirty="0" smtClean="0"/>
              <a:t>(DMI) </a:t>
            </a:r>
            <a:r>
              <a:rPr lang="de-DE" sz="2800" dirty="0" err="1" smtClean="0"/>
              <a:t>befor</a:t>
            </a:r>
            <a:r>
              <a:rPr lang="de-DE" sz="2800" dirty="0" smtClean="0"/>
              <a:t> </a:t>
            </a:r>
            <a:r>
              <a:rPr lang="de-DE" sz="2800" dirty="0" err="1" smtClean="0"/>
              <a:t>calving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features</a:t>
            </a:r>
            <a:r>
              <a:rPr lang="de-DE" sz="2800" dirty="0" smtClean="0"/>
              <a:t> in </a:t>
            </a:r>
            <a:r>
              <a:rPr lang="de-DE" sz="2800" dirty="0" err="1" smtClean="0"/>
              <a:t>early</a:t>
            </a:r>
            <a:r>
              <a:rPr lang="de-DE" sz="2800" dirty="0" smtClean="0"/>
              <a:t> </a:t>
            </a:r>
            <a:r>
              <a:rPr lang="de-DE" sz="2800" dirty="0" err="1" smtClean="0"/>
              <a:t>Lactation</a:t>
            </a:r>
            <a:endParaRPr lang="de-DE" sz="28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02332" y="1628800"/>
            <a:ext cx="8435280" cy="4392488"/>
          </a:xfrm>
        </p:spPr>
        <p:txBody>
          <a:bodyPr/>
          <a:lstStyle/>
          <a:p>
            <a:pPr marL="0" indent="0" defTabSz="360000">
              <a:buNone/>
            </a:pPr>
            <a:r>
              <a:rPr lang="de-DE" sz="2000" b="1" dirty="0" smtClean="0"/>
              <a:t>Feed </a:t>
            </a:r>
            <a:r>
              <a:rPr lang="de-DE" sz="2000" b="1" dirty="0" err="1" smtClean="0"/>
              <a:t>intake</a:t>
            </a:r>
            <a:r>
              <a:rPr lang="de-DE" sz="2000" b="1" dirty="0" smtClean="0"/>
              <a:t> in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last 		kg DMI	    in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first</a:t>
            </a:r>
            <a:r>
              <a:rPr lang="de-DE" sz="2000" b="1" dirty="0" smtClean="0"/>
              <a:t> 100 </a:t>
            </a:r>
            <a:r>
              <a:rPr lang="de-DE" sz="2000" b="1" dirty="0" err="1" smtClean="0"/>
              <a:t>days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lactation</a:t>
            </a:r>
            <a:endParaRPr lang="de-DE" sz="2000" b="1" dirty="0" smtClean="0"/>
          </a:p>
          <a:p>
            <a:pPr marL="0" indent="0" defTabSz="360000">
              <a:buNone/>
            </a:pPr>
            <a:r>
              <a:rPr lang="de-DE" sz="2000" b="1" dirty="0" err="1"/>
              <a:t>w</a:t>
            </a:r>
            <a:r>
              <a:rPr lang="de-DE" sz="2000" b="1" dirty="0" err="1" smtClean="0"/>
              <a:t>eek</a:t>
            </a:r>
            <a:r>
              <a:rPr lang="de-DE" sz="2000" b="1" dirty="0" smtClean="0"/>
              <a:t> bevor </a:t>
            </a:r>
            <a:r>
              <a:rPr lang="de-DE" sz="2000" b="1" dirty="0" err="1" smtClean="0"/>
              <a:t>calving</a:t>
            </a:r>
            <a:r>
              <a:rPr lang="de-DE" sz="2000" b="1" dirty="0" smtClean="0"/>
              <a:t>			per </a:t>
            </a:r>
            <a:r>
              <a:rPr lang="de-DE" sz="2000" b="1" dirty="0" err="1" smtClean="0"/>
              <a:t>day</a:t>
            </a:r>
            <a:r>
              <a:rPr lang="de-DE" sz="2000" b="1" dirty="0" smtClean="0"/>
              <a:t>	milk </a:t>
            </a:r>
            <a:r>
              <a:rPr lang="de-DE" sz="1400" b="1" dirty="0" smtClean="0"/>
              <a:t>kg</a:t>
            </a:r>
            <a:r>
              <a:rPr lang="de-DE" sz="2000" b="1" dirty="0" smtClean="0"/>
              <a:t>	</a:t>
            </a:r>
            <a:r>
              <a:rPr lang="de-DE" sz="2000" b="1" dirty="0" err="1" smtClean="0"/>
              <a:t>fat</a:t>
            </a:r>
            <a:r>
              <a:rPr lang="de-DE" sz="2000" b="1" dirty="0" smtClean="0"/>
              <a:t> </a:t>
            </a:r>
            <a:r>
              <a:rPr lang="de-DE" sz="1400" b="1" dirty="0" smtClean="0"/>
              <a:t>%</a:t>
            </a:r>
            <a:r>
              <a:rPr lang="de-DE" sz="2000" b="1" dirty="0"/>
              <a:t>	</a:t>
            </a:r>
            <a:r>
              <a:rPr lang="de-DE" sz="1800" b="1" dirty="0" err="1" smtClean="0"/>
              <a:t>protein</a:t>
            </a:r>
            <a:r>
              <a:rPr lang="de-DE" sz="1800" b="1" dirty="0" smtClean="0"/>
              <a:t> </a:t>
            </a:r>
            <a:r>
              <a:rPr lang="de-DE" sz="1400" b="1" dirty="0" smtClean="0"/>
              <a:t>%		</a:t>
            </a:r>
            <a:r>
              <a:rPr lang="de-DE" sz="1800" b="1" dirty="0" err="1" smtClean="0"/>
              <a:t>cullings</a:t>
            </a:r>
            <a:r>
              <a:rPr lang="de-DE" sz="1400" b="1" dirty="0" smtClean="0"/>
              <a:t> </a:t>
            </a:r>
          </a:p>
          <a:p>
            <a:pPr marL="0" indent="0" defTabSz="360000">
              <a:buNone/>
            </a:pPr>
            <a:endParaRPr lang="de-DE" sz="2000" dirty="0"/>
          </a:p>
          <a:p>
            <a:pPr marL="0" indent="0" defTabSz="360000">
              <a:lnSpc>
                <a:spcPct val="250000"/>
              </a:lnSpc>
              <a:buNone/>
            </a:pP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20%  „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</a:rPr>
              <a:t>best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</a:rPr>
              <a:t>eater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“		15,9	    48,2		4,06		3,18		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de-DE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defTabSz="360000">
              <a:lnSpc>
                <a:spcPct val="250000"/>
              </a:lnSpc>
              <a:buNone/>
            </a:pPr>
            <a:r>
              <a:rPr lang="de-DE" sz="2400" b="1" dirty="0" smtClean="0"/>
              <a:t>Average (270 </a:t>
            </a:r>
            <a:r>
              <a:rPr lang="de-DE" sz="2400" b="1" dirty="0" err="1" smtClean="0"/>
              <a:t>cows</a:t>
            </a:r>
            <a:r>
              <a:rPr lang="de-DE" sz="2400" b="1" dirty="0" smtClean="0"/>
              <a:t>)	11,9	    45,6		4,05		3,15		10%</a:t>
            </a:r>
          </a:p>
          <a:p>
            <a:pPr marL="0" indent="0" defTabSz="360000">
              <a:lnSpc>
                <a:spcPct val="250000"/>
              </a:lnSpc>
              <a:buNone/>
            </a:pPr>
            <a:r>
              <a:rPr lang="de-DE" sz="2400" b="1" dirty="0" smtClean="0">
                <a:solidFill>
                  <a:srgbClr val="FF0000"/>
                </a:solidFill>
              </a:rPr>
              <a:t>20%  „</a:t>
            </a:r>
            <a:r>
              <a:rPr lang="de-DE" sz="2400" b="1" dirty="0" err="1" smtClean="0">
                <a:solidFill>
                  <a:srgbClr val="FF0000"/>
                </a:solidFill>
              </a:rPr>
              <a:t>bad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eater</a:t>
            </a:r>
            <a:r>
              <a:rPr lang="de-DE" sz="2400" b="1" dirty="0" smtClean="0">
                <a:solidFill>
                  <a:srgbClr val="FF0000"/>
                </a:solidFill>
              </a:rPr>
              <a:t>“		7,8	    42,0		4,06		3,15		23%</a:t>
            </a:r>
            <a:endParaRPr lang="de-DE" sz="2400" b="1" dirty="0">
              <a:solidFill>
                <a:srgbClr val="FF0000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179512" y="249289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2915816" y="1700808"/>
            <a:ext cx="0" cy="7920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4028177" y="1700808"/>
            <a:ext cx="0" cy="767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5076056" y="2121205"/>
            <a:ext cx="0" cy="360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5868144" y="2132856"/>
            <a:ext cx="0" cy="360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7092280" y="2132856"/>
            <a:ext cx="0" cy="360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0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r>
              <a:rPr lang="de-DE" sz="2800" dirty="0" err="1" smtClean="0"/>
              <a:t>Relationship</a:t>
            </a:r>
            <a:r>
              <a:rPr lang="de-DE" sz="2800" dirty="0" smtClean="0"/>
              <a:t> </a:t>
            </a:r>
            <a:r>
              <a:rPr lang="de-DE" sz="2800" dirty="0" err="1" smtClean="0"/>
              <a:t>between</a:t>
            </a:r>
            <a:r>
              <a:rPr lang="de-DE" sz="2800" dirty="0" smtClean="0"/>
              <a:t> Dry Matter </a:t>
            </a:r>
            <a:r>
              <a:rPr lang="de-DE" sz="2800" dirty="0" err="1" smtClean="0"/>
              <a:t>Intake</a:t>
            </a:r>
            <a:r>
              <a:rPr lang="de-DE" sz="2800" dirty="0"/>
              <a:t> </a:t>
            </a:r>
            <a:r>
              <a:rPr lang="de-DE" sz="2800" dirty="0" smtClean="0"/>
              <a:t>(DMI) </a:t>
            </a:r>
            <a:r>
              <a:rPr lang="de-DE" sz="2800" dirty="0" err="1" smtClean="0"/>
              <a:t>befor</a:t>
            </a:r>
            <a:r>
              <a:rPr lang="de-DE" sz="2800" dirty="0" smtClean="0"/>
              <a:t> </a:t>
            </a:r>
            <a:r>
              <a:rPr lang="de-DE" sz="2800" dirty="0" err="1" smtClean="0"/>
              <a:t>calving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features</a:t>
            </a:r>
            <a:r>
              <a:rPr lang="de-DE" sz="2800" dirty="0" smtClean="0"/>
              <a:t> in </a:t>
            </a:r>
            <a:r>
              <a:rPr lang="de-DE" sz="2800" dirty="0" err="1" smtClean="0"/>
              <a:t>early</a:t>
            </a:r>
            <a:r>
              <a:rPr lang="de-DE" sz="2800" dirty="0" smtClean="0"/>
              <a:t> </a:t>
            </a:r>
            <a:r>
              <a:rPr lang="de-DE" sz="2800" dirty="0" err="1" smtClean="0"/>
              <a:t>Lactation</a:t>
            </a:r>
            <a:endParaRPr lang="de-DE" sz="28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02332" y="1628800"/>
            <a:ext cx="8435280" cy="4392488"/>
          </a:xfrm>
        </p:spPr>
        <p:txBody>
          <a:bodyPr/>
          <a:lstStyle/>
          <a:p>
            <a:pPr marL="0" indent="0" defTabSz="360000">
              <a:buNone/>
            </a:pPr>
            <a:r>
              <a:rPr lang="de-DE" sz="2000" b="1" dirty="0" smtClean="0"/>
              <a:t>Feed </a:t>
            </a:r>
            <a:r>
              <a:rPr lang="de-DE" sz="2000" b="1" dirty="0" err="1" smtClean="0"/>
              <a:t>intake</a:t>
            </a:r>
            <a:r>
              <a:rPr lang="de-DE" sz="2000" b="1" dirty="0" smtClean="0"/>
              <a:t> in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last 						</a:t>
            </a:r>
            <a:r>
              <a:rPr lang="de-DE" sz="2400" b="1" dirty="0" err="1" smtClean="0"/>
              <a:t>Fertility</a:t>
            </a:r>
            <a:r>
              <a:rPr lang="de-DE" sz="2400" b="1" dirty="0" smtClean="0"/>
              <a:t> / </a:t>
            </a:r>
            <a:r>
              <a:rPr lang="de-DE" sz="2400" b="1" dirty="0" err="1" smtClean="0"/>
              <a:t>Reproduction</a:t>
            </a:r>
            <a:endParaRPr lang="de-DE" sz="2400" b="1" dirty="0" smtClean="0"/>
          </a:p>
          <a:p>
            <a:pPr marL="0" indent="0" defTabSz="360000">
              <a:buNone/>
            </a:pPr>
            <a:r>
              <a:rPr lang="de-DE" sz="2000" b="1" dirty="0" err="1"/>
              <a:t>w</a:t>
            </a:r>
            <a:r>
              <a:rPr lang="de-DE" sz="2000" b="1" dirty="0" err="1" smtClean="0"/>
              <a:t>eek</a:t>
            </a:r>
            <a:r>
              <a:rPr lang="de-DE" sz="2000" b="1" dirty="0" smtClean="0"/>
              <a:t> bevor </a:t>
            </a:r>
            <a:r>
              <a:rPr lang="de-DE" sz="2000" b="1" dirty="0" err="1" smtClean="0"/>
              <a:t>calving</a:t>
            </a:r>
            <a:r>
              <a:rPr lang="de-DE" sz="2000" b="1" dirty="0" smtClean="0"/>
              <a:t>			</a:t>
            </a:r>
            <a:r>
              <a:rPr lang="de-DE" sz="1400" b="1" dirty="0" smtClean="0"/>
              <a:t> Insemination		</a:t>
            </a:r>
            <a:r>
              <a:rPr lang="de-DE" sz="1400" b="1" dirty="0" err="1" smtClean="0"/>
              <a:t>Pregnant</a:t>
            </a:r>
            <a:r>
              <a:rPr lang="de-DE" sz="1400" b="1" dirty="0" smtClean="0"/>
              <a:t> 	</a:t>
            </a:r>
            <a:r>
              <a:rPr lang="de-DE" sz="1400" b="1" dirty="0" err="1" smtClean="0"/>
              <a:t>days</a:t>
            </a:r>
            <a:r>
              <a:rPr lang="de-DE" sz="1400" b="1" dirty="0" smtClean="0"/>
              <a:t> open	   Insemination Index </a:t>
            </a:r>
          </a:p>
          <a:p>
            <a:pPr marL="0" indent="0" defTabSz="360000">
              <a:buNone/>
            </a:pPr>
            <a:endParaRPr lang="de-DE" sz="2000" dirty="0"/>
          </a:p>
          <a:p>
            <a:pPr marL="0" indent="0" defTabSz="360000">
              <a:lnSpc>
                <a:spcPct val="250000"/>
              </a:lnSpc>
              <a:buNone/>
            </a:pP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20%  „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</a:rPr>
              <a:t>best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</a:rPr>
              <a:t>eater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“	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	100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%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		92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%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			142			2,4 </a:t>
            </a:r>
          </a:p>
          <a:p>
            <a:pPr marL="0" indent="0" defTabSz="360000">
              <a:lnSpc>
                <a:spcPct val="250000"/>
              </a:lnSpc>
              <a:buNone/>
            </a:pPr>
            <a:r>
              <a:rPr lang="de-DE" sz="2400" b="1" dirty="0" smtClean="0"/>
              <a:t>Average (270 </a:t>
            </a:r>
            <a:r>
              <a:rPr lang="de-DE" sz="2400" b="1" dirty="0" err="1" smtClean="0"/>
              <a:t>cows</a:t>
            </a:r>
            <a:r>
              <a:rPr lang="de-DE" sz="2400" b="1" dirty="0" smtClean="0"/>
              <a:t>)		92</a:t>
            </a:r>
            <a:r>
              <a:rPr lang="de-DE" sz="1600" b="1" dirty="0" smtClean="0"/>
              <a:t>%</a:t>
            </a:r>
            <a:r>
              <a:rPr lang="de-DE" sz="2400" b="1" dirty="0" smtClean="0"/>
              <a:t>		83</a:t>
            </a:r>
            <a:r>
              <a:rPr lang="de-DE" sz="1600" b="1" dirty="0" smtClean="0"/>
              <a:t>%</a:t>
            </a:r>
            <a:r>
              <a:rPr lang="de-DE" sz="2400" b="1" dirty="0" smtClean="0"/>
              <a:t>			136			2,5</a:t>
            </a:r>
          </a:p>
          <a:p>
            <a:pPr marL="0" indent="0" defTabSz="360000">
              <a:lnSpc>
                <a:spcPct val="250000"/>
              </a:lnSpc>
              <a:buNone/>
            </a:pPr>
            <a:r>
              <a:rPr lang="de-DE" sz="2400" b="1" dirty="0" smtClean="0">
                <a:solidFill>
                  <a:srgbClr val="FF0000"/>
                </a:solidFill>
              </a:rPr>
              <a:t>20%  „</a:t>
            </a:r>
            <a:r>
              <a:rPr lang="de-DE" sz="2400" b="1" dirty="0" err="1" smtClean="0">
                <a:solidFill>
                  <a:srgbClr val="FF0000"/>
                </a:solidFill>
              </a:rPr>
              <a:t>bad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eater</a:t>
            </a:r>
            <a:r>
              <a:rPr lang="de-DE" sz="2400" b="1" dirty="0" smtClean="0">
                <a:solidFill>
                  <a:srgbClr val="FF0000"/>
                </a:solidFill>
              </a:rPr>
              <a:t>“			79</a:t>
            </a:r>
            <a:r>
              <a:rPr lang="de-DE" sz="1600" b="1" dirty="0" smtClean="0">
                <a:solidFill>
                  <a:srgbClr val="FF0000"/>
                </a:solidFill>
              </a:rPr>
              <a:t>%</a:t>
            </a:r>
            <a:r>
              <a:rPr lang="de-DE" sz="2400" b="1" dirty="0" smtClean="0">
                <a:solidFill>
                  <a:srgbClr val="FF0000"/>
                </a:solidFill>
              </a:rPr>
              <a:t>		75</a:t>
            </a:r>
            <a:r>
              <a:rPr lang="de-DE" sz="1600" b="1" dirty="0" smtClean="0">
                <a:solidFill>
                  <a:srgbClr val="FF0000"/>
                </a:solidFill>
              </a:rPr>
              <a:t>%</a:t>
            </a:r>
            <a:r>
              <a:rPr lang="de-DE" sz="2400" b="1" dirty="0" smtClean="0">
                <a:solidFill>
                  <a:srgbClr val="FF0000"/>
                </a:solidFill>
              </a:rPr>
              <a:t>			147			2,9		</a:t>
            </a:r>
            <a:endParaRPr lang="de-DE" sz="2400" b="1" dirty="0">
              <a:solidFill>
                <a:srgbClr val="FF0000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179512" y="249289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2915816" y="1700808"/>
            <a:ext cx="0" cy="7920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261268" y="2132856"/>
            <a:ext cx="0" cy="360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5436096" y="2132856"/>
            <a:ext cx="0" cy="360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6660232" y="2132856"/>
            <a:ext cx="0" cy="360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80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6336952" cy="866775"/>
          </a:xfrm>
        </p:spPr>
        <p:txBody>
          <a:bodyPr/>
          <a:lstStyle/>
          <a:p>
            <a:r>
              <a:rPr lang="de-DE" dirty="0"/>
              <a:t>Dry matter </a:t>
            </a:r>
            <a:r>
              <a:rPr lang="de-DE" dirty="0" err="1" smtClean="0"/>
              <a:t>intake</a:t>
            </a:r>
            <a:r>
              <a:rPr lang="de-DE" dirty="0" smtClean="0"/>
              <a:t> (DMI)</a:t>
            </a:r>
            <a:endParaRPr lang="de-DE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 err="1"/>
              <a:t>Forage</a:t>
            </a:r>
            <a:r>
              <a:rPr lang="de-DE" dirty="0"/>
              <a:t> Quality –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/>
              <a:t>important</a:t>
            </a:r>
            <a:r>
              <a:rPr lang="de-DE" dirty="0"/>
              <a:t> Farm </a:t>
            </a:r>
            <a:r>
              <a:rPr lang="de-DE" dirty="0" err="1"/>
              <a:t>Factor</a:t>
            </a:r>
            <a:r>
              <a:rPr lang="de-DE" dirty="0"/>
              <a:t>:</a:t>
            </a:r>
          </a:p>
          <a:p>
            <a:pPr>
              <a:buFontTx/>
              <a:buNone/>
            </a:pPr>
            <a:r>
              <a:rPr lang="de-DE" dirty="0"/>
              <a:t>	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concentration</a:t>
            </a:r>
            <a:r>
              <a:rPr lang="de-DE" dirty="0"/>
              <a:t>,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Quality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quantity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fibre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don´t</a:t>
            </a:r>
            <a:r>
              <a:rPr lang="de-DE" dirty="0"/>
              <a:t> </a:t>
            </a:r>
            <a:r>
              <a:rPr lang="de-DE" dirty="0" err="1"/>
              <a:t>meet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 smtClean="0"/>
              <a:t>standards</a:t>
            </a:r>
            <a:r>
              <a:rPr lang="de-DE" dirty="0" smtClean="0"/>
              <a:t> </a:t>
            </a:r>
            <a:r>
              <a:rPr lang="de-DE" dirty="0"/>
              <a:t>in </a:t>
            </a:r>
            <a:r>
              <a:rPr lang="de-DE" dirty="0" err="1"/>
              <a:t>forage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milk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concentrates</a:t>
            </a:r>
            <a:r>
              <a:rPr lang="de-DE" dirty="0"/>
              <a:t>, but </a:t>
            </a:r>
            <a:r>
              <a:rPr lang="de-DE" dirty="0" err="1"/>
              <a:t>young</a:t>
            </a:r>
            <a:r>
              <a:rPr lang="de-DE" dirty="0"/>
              <a:t> </a:t>
            </a:r>
            <a:r>
              <a:rPr lang="de-DE" dirty="0" err="1"/>
              <a:t>dying</a:t>
            </a:r>
            <a:r>
              <a:rPr lang="de-DE" dirty="0"/>
              <a:t> </a:t>
            </a:r>
            <a:r>
              <a:rPr lang="de-DE" dirty="0" err="1"/>
              <a:t>cows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407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2808312"/>
          </a:xfrm>
        </p:spPr>
        <p:txBody>
          <a:bodyPr/>
          <a:lstStyle/>
          <a:p>
            <a:r>
              <a:rPr lang="de-DE" dirty="0" err="1" smtClean="0"/>
              <a:t>Dairy</a:t>
            </a:r>
            <a:r>
              <a:rPr lang="de-DE" dirty="0" smtClean="0"/>
              <a:t> </a:t>
            </a:r>
            <a:r>
              <a:rPr lang="de-DE" dirty="0" err="1" smtClean="0"/>
              <a:t>Cow</a:t>
            </a:r>
            <a:r>
              <a:rPr lang="de-DE" dirty="0" smtClean="0"/>
              <a:t> </a:t>
            </a:r>
            <a:r>
              <a:rPr lang="de-DE" dirty="0" err="1" smtClean="0"/>
              <a:t>feeding</a:t>
            </a:r>
            <a:r>
              <a:rPr lang="de-DE" dirty="0" smtClean="0"/>
              <a:t> in Germany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Points </a:t>
            </a:r>
            <a:r>
              <a:rPr lang="de-DE" dirty="0" err="1" smtClean="0"/>
              <a:t>of</a:t>
            </a:r>
            <a:r>
              <a:rPr lang="de-DE" dirty="0" smtClean="0"/>
              <a:t> Interest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Heiko </a:t>
            </a:r>
            <a:r>
              <a:rPr lang="de-DE" dirty="0" err="1" smtClean="0"/>
              <a:t>Kornahrens</a:t>
            </a:r>
            <a:endParaRPr lang="de-DE" dirty="0" smtClean="0"/>
          </a:p>
          <a:p>
            <a:r>
              <a:rPr lang="de-DE" dirty="0" err="1" smtClean="0"/>
              <a:t>Productmanager</a:t>
            </a:r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55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7273056" cy="866775"/>
          </a:xfrm>
        </p:spPr>
        <p:txBody>
          <a:bodyPr/>
          <a:lstStyle/>
          <a:p>
            <a:r>
              <a:rPr lang="de-DE" dirty="0"/>
              <a:t>Dry matter </a:t>
            </a:r>
            <a:r>
              <a:rPr lang="de-DE" dirty="0" err="1" smtClean="0"/>
              <a:t>intake</a:t>
            </a:r>
            <a:r>
              <a:rPr lang="de-DE" dirty="0" smtClean="0"/>
              <a:t> (DMI)</a:t>
            </a:r>
            <a:endParaRPr lang="de-DE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513"/>
            <a:ext cx="7772400" cy="50434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de-DE" dirty="0"/>
              <a:t>Goals in </a:t>
            </a:r>
            <a:r>
              <a:rPr lang="de-DE" dirty="0" err="1"/>
              <a:t>f</a:t>
            </a:r>
            <a:r>
              <a:rPr lang="de-DE" dirty="0" err="1" smtClean="0"/>
              <a:t>orage</a:t>
            </a:r>
            <a:r>
              <a:rPr lang="de-DE" dirty="0" smtClean="0"/>
              <a:t> </a:t>
            </a:r>
            <a:r>
              <a:rPr lang="de-DE" dirty="0"/>
              <a:t>Quality: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de-DE" dirty="0"/>
              <a:t>DM Content </a:t>
            </a:r>
            <a:r>
              <a:rPr lang="de-DE" dirty="0" err="1"/>
              <a:t>fits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forage</a:t>
            </a:r>
            <a:r>
              <a:rPr lang="de-DE" dirty="0"/>
              <a:t> material,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exampel</a:t>
            </a:r>
            <a:r>
              <a:rPr lang="de-DE" dirty="0"/>
              <a:t>: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de-DE" dirty="0" err="1"/>
              <a:t>Corn</a:t>
            </a:r>
            <a:r>
              <a:rPr lang="de-DE" dirty="0"/>
              <a:t> </a:t>
            </a:r>
            <a:r>
              <a:rPr lang="de-DE" dirty="0" err="1"/>
              <a:t>silage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30 – 35 % DM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de-DE" dirty="0"/>
              <a:t>Gras </a:t>
            </a:r>
            <a:r>
              <a:rPr lang="de-DE" dirty="0" err="1"/>
              <a:t>silage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35  - 45 % DM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de-DE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de-DE" sz="2400" dirty="0" err="1"/>
              <a:t>no</a:t>
            </a:r>
            <a:r>
              <a:rPr lang="de-DE" sz="2400" dirty="0"/>
              <a:t> Silage </a:t>
            </a:r>
            <a:r>
              <a:rPr lang="de-DE" sz="2400" dirty="0" err="1"/>
              <a:t>without</a:t>
            </a:r>
            <a:r>
              <a:rPr lang="de-DE" sz="2400" dirty="0"/>
              <a:t> </a:t>
            </a:r>
            <a:r>
              <a:rPr lang="de-DE" sz="2400" dirty="0" err="1"/>
              <a:t>inoculants</a:t>
            </a:r>
            <a:endParaRPr lang="de-DE" sz="24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de-DE" sz="2400" dirty="0" err="1"/>
              <a:t>maximum</a:t>
            </a:r>
            <a:r>
              <a:rPr lang="de-DE" sz="2400" dirty="0"/>
              <a:t> </a:t>
            </a:r>
            <a:r>
              <a:rPr lang="de-DE" sz="2400" dirty="0" err="1"/>
              <a:t>packing</a:t>
            </a:r>
            <a:endParaRPr lang="de-DE" sz="24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de-DE" sz="2400" dirty="0"/>
              <a:t>Cover </a:t>
            </a:r>
            <a:r>
              <a:rPr lang="de-DE" sz="2400" dirty="0" err="1"/>
              <a:t>correct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plastics</a:t>
            </a:r>
            <a:endParaRPr lang="de-DE" sz="24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de-DE" sz="2400" dirty="0" err="1"/>
              <a:t>heat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mold</a:t>
            </a:r>
            <a:r>
              <a:rPr lang="de-DE" sz="2400" dirty="0"/>
              <a:t> </a:t>
            </a:r>
            <a:r>
              <a:rPr lang="de-DE" sz="2400" dirty="0" err="1"/>
              <a:t>processes</a:t>
            </a:r>
            <a:r>
              <a:rPr lang="de-DE" sz="2400" dirty="0"/>
              <a:t> – </a:t>
            </a:r>
            <a:r>
              <a:rPr lang="de-DE" sz="2400" dirty="0" err="1"/>
              <a:t>losing</a:t>
            </a:r>
            <a:r>
              <a:rPr lang="de-DE" sz="2400" dirty="0"/>
              <a:t> </a:t>
            </a:r>
            <a:r>
              <a:rPr lang="de-DE" sz="2400" dirty="0" err="1"/>
              <a:t>energy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feed</a:t>
            </a:r>
            <a:r>
              <a:rPr lang="de-DE" sz="2400" dirty="0"/>
              <a:t> </a:t>
            </a:r>
            <a:r>
              <a:rPr lang="de-DE" sz="2400" dirty="0" err="1"/>
              <a:t>intake</a:t>
            </a:r>
            <a:r>
              <a:rPr lang="de-DE" sz="2400" dirty="0"/>
              <a:t> </a:t>
            </a:r>
          </a:p>
          <a:p>
            <a:pPr>
              <a:lnSpc>
                <a:spcPct val="9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53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6553200" cy="866775"/>
          </a:xfrm>
        </p:spPr>
        <p:txBody>
          <a:bodyPr/>
          <a:lstStyle/>
          <a:p>
            <a:r>
              <a:rPr lang="de-DE"/>
              <a:t>Dry matter intake (DMI)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513"/>
            <a:ext cx="7772400" cy="504348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sz="2800" dirty="0"/>
              <a:t>DMI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based</a:t>
            </a:r>
            <a:r>
              <a:rPr lang="de-DE" sz="2800" dirty="0"/>
              <a:t> on </a:t>
            </a:r>
            <a:r>
              <a:rPr lang="de-DE" sz="2800" dirty="0" err="1"/>
              <a:t>body</a:t>
            </a:r>
            <a:r>
              <a:rPr lang="de-DE" sz="2800" dirty="0"/>
              <a:t> </a:t>
            </a:r>
            <a:r>
              <a:rPr lang="de-DE" sz="2800" dirty="0" err="1"/>
              <a:t>weight</a:t>
            </a:r>
            <a:r>
              <a:rPr lang="de-DE" sz="2800" dirty="0"/>
              <a:t>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especally</a:t>
            </a:r>
            <a:r>
              <a:rPr lang="de-DE" sz="2800" dirty="0"/>
              <a:t> on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level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milk </a:t>
            </a:r>
            <a:r>
              <a:rPr lang="de-DE" sz="2800" dirty="0" err="1"/>
              <a:t>production</a:t>
            </a:r>
            <a:r>
              <a:rPr lang="de-DE" sz="28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close-up</a:t>
            </a:r>
            <a:r>
              <a:rPr lang="de-DE" sz="2800" dirty="0"/>
              <a:t>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fresh</a:t>
            </a:r>
            <a:r>
              <a:rPr lang="de-DE" sz="2800" dirty="0"/>
              <a:t> </a:t>
            </a:r>
            <a:r>
              <a:rPr lang="de-DE" sz="2800" dirty="0" err="1"/>
              <a:t>cows</a:t>
            </a:r>
            <a:r>
              <a:rPr lang="de-DE" sz="2800" dirty="0"/>
              <a:t> </a:t>
            </a:r>
            <a:r>
              <a:rPr lang="de-DE" sz="2800" dirty="0" err="1"/>
              <a:t>avoid</a:t>
            </a:r>
            <a:r>
              <a:rPr lang="de-DE" sz="2800" dirty="0"/>
              <a:t> </a:t>
            </a:r>
            <a:r>
              <a:rPr lang="de-DE" sz="2800" dirty="0" err="1"/>
              <a:t>fat</a:t>
            </a:r>
            <a:r>
              <a:rPr lang="de-DE" sz="2800" dirty="0"/>
              <a:t> </a:t>
            </a:r>
            <a:r>
              <a:rPr lang="de-DE" sz="2800" dirty="0" err="1"/>
              <a:t>levels</a:t>
            </a:r>
            <a:r>
              <a:rPr lang="de-DE" sz="2800" dirty="0"/>
              <a:t> </a:t>
            </a:r>
            <a:r>
              <a:rPr lang="de-DE" sz="2800" dirty="0" err="1"/>
              <a:t>over</a:t>
            </a:r>
            <a:r>
              <a:rPr lang="de-DE" sz="2800" dirty="0"/>
              <a:t> 5%, </a:t>
            </a:r>
            <a:r>
              <a:rPr lang="de-DE" sz="2800" dirty="0" err="1"/>
              <a:t>that</a:t>
            </a:r>
            <a:r>
              <a:rPr lang="de-DE" sz="2800" dirty="0"/>
              <a:t> will </a:t>
            </a:r>
            <a:r>
              <a:rPr lang="de-DE" sz="2800" dirty="0" err="1"/>
              <a:t>immediately</a:t>
            </a:r>
            <a:r>
              <a:rPr lang="de-DE" sz="2800" dirty="0"/>
              <a:t> </a:t>
            </a:r>
            <a:r>
              <a:rPr lang="de-DE" sz="2800" dirty="0" err="1"/>
              <a:t>reduce</a:t>
            </a:r>
            <a:r>
              <a:rPr lang="de-DE" sz="2800" dirty="0"/>
              <a:t> </a:t>
            </a:r>
            <a:r>
              <a:rPr lang="de-DE" sz="2800" dirty="0" err="1"/>
              <a:t>feed</a:t>
            </a:r>
            <a:r>
              <a:rPr lang="de-DE" sz="2800" dirty="0"/>
              <a:t> </a:t>
            </a:r>
            <a:r>
              <a:rPr lang="de-DE" sz="2800" dirty="0" err="1"/>
              <a:t>intake</a:t>
            </a:r>
            <a:endParaRPr lang="de-DE" sz="2800" dirty="0"/>
          </a:p>
          <a:p>
            <a:pPr>
              <a:buFont typeface="Wingdings" pitchFamily="2" charset="2"/>
              <a:buChar char="Ø"/>
            </a:pPr>
            <a:r>
              <a:rPr lang="de-DE" sz="2800" dirty="0"/>
              <a:t>Total </a:t>
            </a:r>
            <a:r>
              <a:rPr lang="de-DE" sz="2800" dirty="0" err="1"/>
              <a:t>ration</a:t>
            </a:r>
            <a:r>
              <a:rPr lang="de-DE" sz="2800" dirty="0"/>
              <a:t> </a:t>
            </a:r>
            <a:r>
              <a:rPr lang="de-DE" sz="2800" dirty="0" err="1"/>
              <a:t>moisture</a:t>
            </a:r>
            <a:r>
              <a:rPr lang="de-DE" sz="2800" dirty="0"/>
              <a:t> </a:t>
            </a:r>
            <a:r>
              <a:rPr lang="de-DE" sz="2800" dirty="0" err="1"/>
              <a:t>from</a:t>
            </a:r>
            <a:r>
              <a:rPr lang="de-DE" sz="2800" dirty="0"/>
              <a:t> </a:t>
            </a:r>
            <a:r>
              <a:rPr lang="de-DE" sz="2800" dirty="0" err="1"/>
              <a:t>fermented</a:t>
            </a:r>
            <a:r>
              <a:rPr lang="de-DE" sz="2800" dirty="0"/>
              <a:t> </a:t>
            </a:r>
            <a:r>
              <a:rPr lang="de-DE" sz="2800" dirty="0" err="1"/>
              <a:t>feeds</a:t>
            </a:r>
            <a:r>
              <a:rPr lang="de-DE" sz="2800" dirty="0"/>
              <a:t> </a:t>
            </a:r>
            <a:r>
              <a:rPr lang="de-DE" sz="2800" dirty="0" err="1"/>
              <a:t>under</a:t>
            </a:r>
            <a:r>
              <a:rPr lang="de-DE" sz="2800" dirty="0"/>
              <a:t> 55%, </a:t>
            </a:r>
            <a:r>
              <a:rPr lang="de-DE" sz="2800" dirty="0" err="1"/>
              <a:t>otherwise</a:t>
            </a:r>
            <a:r>
              <a:rPr lang="de-DE" sz="2800" dirty="0"/>
              <a:t> </a:t>
            </a:r>
            <a:r>
              <a:rPr lang="de-DE" sz="2800" dirty="0" err="1"/>
              <a:t>feed</a:t>
            </a:r>
            <a:r>
              <a:rPr lang="de-DE" sz="2800" dirty="0"/>
              <a:t> </a:t>
            </a:r>
            <a:r>
              <a:rPr lang="de-DE" sz="2800" dirty="0" err="1"/>
              <a:t>intake</a:t>
            </a:r>
            <a:r>
              <a:rPr lang="de-DE" sz="2800" dirty="0"/>
              <a:t> </a:t>
            </a:r>
            <a:r>
              <a:rPr lang="de-DE" sz="2800" dirty="0" err="1"/>
              <a:t>declines</a:t>
            </a:r>
            <a:r>
              <a:rPr lang="de-DE" sz="2800" dirty="0"/>
              <a:t> 3-5 % (not </a:t>
            </a:r>
            <a:r>
              <a:rPr lang="de-DE" sz="2800" dirty="0" err="1"/>
              <a:t>Pasture</a:t>
            </a:r>
            <a:r>
              <a:rPr lang="de-DE" sz="2800" dirty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de-DE" sz="2800" dirty="0" err="1"/>
              <a:t>Ensure</a:t>
            </a:r>
            <a:r>
              <a:rPr lang="de-DE" sz="2800" dirty="0"/>
              <a:t> </a:t>
            </a:r>
            <a:r>
              <a:rPr lang="de-DE" sz="2800" dirty="0" err="1"/>
              <a:t>that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cows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</a:t>
            </a:r>
            <a:r>
              <a:rPr lang="de-DE" sz="2800" dirty="0" err="1"/>
              <a:t>removed</a:t>
            </a:r>
            <a:r>
              <a:rPr lang="de-DE" sz="2800" dirty="0"/>
              <a:t> </a:t>
            </a:r>
            <a:r>
              <a:rPr lang="de-DE" sz="2800" dirty="0" err="1"/>
              <a:t>from</a:t>
            </a:r>
            <a:r>
              <a:rPr lang="de-DE" sz="2800" dirty="0"/>
              <a:t> </a:t>
            </a:r>
            <a:r>
              <a:rPr lang="de-DE" sz="2800" dirty="0" err="1"/>
              <a:t>feed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max. 4 </a:t>
            </a:r>
            <a:r>
              <a:rPr lang="de-DE" sz="2800" dirty="0" err="1"/>
              <a:t>hours</a:t>
            </a:r>
            <a:r>
              <a:rPr lang="de-DE" sz="2800" dirty="0"/>
              <a:t> per </a:t>
            </a:r>
            <a:r>
              <a:rPr lang="de-DE" sz="2800" dirty="0" err="1"/>
              <a:t>day</a:t>
            </a:r>
            <a:r>
              <a:rPr lang="de-DE" sz="2800" dirty="0"/>
              <a:t> (</a:t>
            </a:r>
            <a:r>
              <a:rPr lang="de-DE" sz="2400" dirty="0" err="1" smtClean="0"/>
              <a:t>milking</a:t>
            </a:r>
            <a:r>
              <a:rPr lang="de-DE" sz="2400" dirty="0" smtClean="0"/>
              <a:t> </a:t>
            </a:r>
            <a:r>
              <a:rPr lang="de-DE" sz="2400" dirty="0" err="1" smtClean="0"/>
              <a:t>area</a:t>
            </a:r>
            <a:r>
              <a:rPr lang="de-DE" sz="2400" dirty="0" smtClean="0"/>
              <a:t>, </a:t>
            </a:r>
            <a:r>
              <a:rPr lang="de-DE" sz="2400" dirty="0" err="1"/>
              <a:t>holding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343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6553200" cy="866775"/>
          </a:xfrm>
        </p:spPr>
        <p:txBody>
          <a:bodyPr/>
          <a:lstStyle/>
          <a:p>
            <a:r>
              <a:rPr lang="de-DE"/>
              <a:t>Dry matter intake (DMI)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513"/>
            <a:ext cx="7772400" cy="5043487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dirty="0" err="1"/>
              <a:t>Forages</a:t>
            </a:r>
            <a:r>
              <a:rPr lang="de-DE" dirty="0"/>
              <a:t> min. 6,0 MJ NEL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dirty="0"/>
              <a:t>ADF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range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19 – 21 </a:t>
            </a:r>
            <a:r>
              <a:rPr lang="de-DE" dirty="0" err="1"/>
              <a:t>percent</a:t>
            </a:r>
            <a:endParaRPr lang="de-DE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dirty="0"/>
              <a:t>NDF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range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28 – 33 </a:t>
            </a:r>
            <a:r>
              <a:rPr lang="de-DE" dirty="0" err="1"/>
              <a:t>percent</a:t>
            </a:r>
            <a:endParaRPr lang="de-DE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dirty="0" smtClean="0"/>
              <a:t>NFC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range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33 – 38 </a:t>
            </a:r>
            <a:r>
              <a:rPr lang="de-DE" dirty="0" err="1"/>
              <a:t>percent</a:t>
            </a:r>
            <a:endParaRPr lang="de-DE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dirty="0" err="1"/>
              <a:t>Crude</a:t>
            </a:r>
            <a:r>
              <a:rPr lang="de-DE" dirty="0"/>
              <a:t> Protein not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smtClean="0"/>
              <a:t>16,0 </a:t>
            </a:r>
            <a:r>
              <a:rPr lang="de-DE" dirty="0" err="1" smtClean="0"/>
              <a:t>percent</a:t>
            </a:r>
            <a:endParaRPr lang="de-DE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dirty="0" err="1"/>
              <a:t>n</a:t>
            </a:r>
            <a:r>
              <a:rPr lang="de-DE" dirty="0" err="1" smtClean="0"/>
              <a:t>XP</a:t>
            </a:r>
            <a:r>
              <a:rPr lang="de-DE" dirty="0" smtClean="0"/>
              <a:t> not 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15,5 </a:t>
            </a:r>
            <a:r>
              <a:rPr lang="de-DE" dirty="0" err="1" smtClean="0"/>
              <a:t>percent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16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6553200" cy="866775"/>
          </a:xfrm>
        </p:spPr>
        <p:txBody>
          <a:bodyPr/>
          <a:lstStyle/>
          <a:p>
            <a:r>
              <a:rPr lang="de-DE"/>
              <a:t>Dry matter intake (DMI)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513"/>
            <a:ext cx="7772400" cy="504348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de-DE" dirty="0" err="1"/>
              <a:t>Prevent</a:t>
            </a:r>
            <a:r>
              <a:rPr lang="de-DE" dirty="0"/>
              <a:t> </a:t>
            </a:r>
            <a:r>
              <a:rPr lang="de-DE" dirty="0" err="1"/>
              <a:t>cows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seperating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selecting</a:t>
            </a:r>
            <a:r>
              <a:rPr lang="de-DE" dirty="0"/>
              <a:t> </a:t>
            </a:r>
            <a:r>
              <a:rPr lang="de-DE" dirty="0" err="1" smtClean="0"/>
              <a:t>preferred</a:t>
            </a:r>
            <a:r>
              <a:rPr lang="de-DE" dirty="0" smtClean="0"/>
              <a:t> </a:t>
            </a:r>
            <a:r>
              <a:rPr lang="de-DE" dirty="0" err="1"/>
              <a:t>feed</a:t>
            </a:r>
            <a:r>
              <a:rPr lang="de-DE" dirty="0"/>
              <a:t> </a:t>
            </a:r>
            <a:r>
              <a:rPr lang="de-DE" dirty="0" err="1"/>
              <a:t>ingredients</a:t>
            </a:r>
            <a:endParaRPr lang="de-DE" dirty="0"/>
          </a:p>
          <a:p>
            <a:pPr>
              <a:buFont typeface="Wingdings" pitchFamily="2" charset="2"/>
              <a:buChar char="ü"/>
            </a:pPr>
            <a:r>
              <a:rPr lang="de-DE" dirty="0"/>
              <a:t>2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5 </a:t>
            </a:r>
            <a:r>
              <a:rPr lang="de-DE" dirty="0" err="1"/>
              <a:t>percent</a:t>
            </a:r>
            <a:r>
              <a:rPr lang="de-DE" dirty="0"/>
              <a:t> </a:t>
            </a:r>
            <a:r>
              <a:rPr lang="de-DE" dirty="0" err="1" smtClean="0"/>
              <a:t>weight</a:t>
            </a:r>
            <a:r>
              <a:rPr lang="de-DE" dirty="0" smtClean="0"/>
              <a:t> </a:t>
            </a:r>
            <a:r>
              <a:rPr lang="de-DE" dirty="0"/>
              <a:t>back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uneaten</a:t>
            </a:r>
            <a:r>
              <a:rPr lang="de-DE" dirty="0"/>
              <a:t> </a:t>
            </a:r>
            <a:r>
              <a:rPr lang="de-DE" dirty="0" err="1"/>
              <a:t>feed</a:t>
            </a:r>
            <a:endParaRPr lang="de-DE" dirty="0"/>
          </a:p>
          <a:p>
            <a:pPr>
              <a:buFont typeface="Wingdings" pitchFamily="2" charset="2"/>
              <a:buChar char="ü"/>
            </a:pPr>
            <a:r>
              <a:rPr lang="de-DE" dirty="0"/>
              <a:t>Total </a:t>
            </a:r>
            <a:r>
              <a:rPr lang="de-DE" dirty="0" err="1"/>
              <a:t>ration</a:t>
            </a:r>
            <a:r>
              <a:rPr lang="de-DE" dirty="0"/>
              <a:t> dry matter </a:t>
            </a:r>
            <a:r>
              <a:rPr lang="de-DE" dirty="0" err="1"/>
              <a:t>from</a:t>
            </a:r>
            <a:r>
              <a:rPr lang="de-DE" dirty="0"/>
              <a:t> 40 – 45 </a:t>
            </a:r>
            <a:r>
              <a:rPr lang="de-DE" dirty="0" err="1"/>
              <a:t>percent</a:t>
            </a:r>
            <a:endParaRPr lang="de-DE" dirty="0"/>
          </a:p>
          <a:p>
            <a:pPr>
              <a:buFont typeface="Wingdings" pitchFamily="2" charset="2"/>
              <a:buChar char="ü"/>
            </a:pPr>
            <a:r>
              <a:rPr lang="de-DE" dirty="0" err="1"/>
              <a:t>Fat</a:t>
            </a:r>
            <a:r>
              <a:rPr lang="de-DE" dirty="0"/>
              <a:t> </a:t>
            </a:r>
            <a:r>
              <a:rPr lang="de-DE" dirty="0" err="1"/>
              <a:t>limit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high </a:t>
            </a:r>
            <a:r>
              <a:rPr lang="de-DE" dirty="0" err="1"/>
              <a:t>producing</a:t>
            </a:r>
            <a:r>
              <a:rPr lang="de-DE" dirty="0"/>
              <a:t> </a:t>
            </a:r>
            <a:r>
              <a:rPr lang="de-DE" dirty="0" err="1"/>
              <a:t>cows</a:t>
            </a:r>
            <a:r>
              <a:rPr lang="de-DE" dirty="0"/>
              <a:t> 6 </a:t>
            </a:r>
            <a:r>
              <a:rPr lang="de-DE" dirty="0" err="1"/>
              <a:t>percent</a:t>
            </a:r>
            <a:endParaRPr lang="de-DE" dirty="0"/>
          </a:p>
          <a:p>
            <a:pPr>
              <a:buFont typeface="Wingdings" pitchFamily="2" charset="2"/>
              <a:buChar char="ü"/>
            </a:pPr>
            <a:r>
              <a:rPr lang="de-DE" dirty="0"/>
              <a:t>Dry </a:t>
            </a:r>
            <a:r>
              <a:rPr lang="de-DE" dirty="0" err="1"/>
              <a:t>cows</a:t>
            </a:r>
            <a:r>
              <a:rPr lang="de-DE" dirty="0"/>
              <a:t> not </a:t>
            </a:r>
            <a:r>
              <a:rPr lang="de-DE" dirty="0" err="1"/>
              <a:t>over</a:t>
            </a:r>
            <a:r>
              <a:rPr lang="de-DE" dirty="0"/>
              <a:t> BCS 4</a:t>
            </a:r>
          </a:p>
          <a:p>
            <a:pPr>
              <a:buFont typeface="Wingdings" pitchFamily="2" charset="2"/>
              <a:buChar char="ü"/>
            </a:pPr>
            <a:r>
              <a:rPr lang="de-DE" dirty="0"/>
              <a:t>Keep </a:t>
            </a:r>
            <a:r>
              <a:rPr lang="de-DE" dirty="0" err="1"/>
              <a:t>feed</a:t>
            </a:r>
            <a:r>
              <a:rPr lang="de-DE" dirty="0"/>
              <a:t> in front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cows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650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139136" cy="634082"/>
          </a:xfrm>
        </p:spPr>
        <p:txBody>
          <a:bodyPr/>
          <a:lstStyle/>
          <a:p>
            <a:r>
              <a:rPr lang="de-DE" sz="3600" dirty="0" err="1" smtClean="0"/>
              <a:t>Requirements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recommodations</a:t>
            </a:r>
            <a:endParaRPr lang="de-DE" sz="36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de-DE" dirty="0" smtClean="0"/>
          </a:p>
          <a:p>
            <a:pPr marL="0" indent="0" algn="ctr">
              <a:buNone/>
            </a:pPr>
            <a:r>
              <a:rPr lang="de-DE" dirty="0" err="1" smtClean="0"/>
              <a:t>Calculation</a:t>
            </a:r>
            <a:r>
              <a:rPr lang="de-DE" dirty="0" smtClean="0"/>
              <a:t>  1.0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5501136" cy="329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595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139136" cy="634082"/>
          </a:xfrm>
        </p:spPr>
        <p:txBody>
          <a:bodyPr/>
          <a:lstStyle/>
          <a:p>
            <a:r>
              <a:rPr lang="de-DE" sz="3600" dirty="0" err="1" smtClean="0"/>
              <a:t>Requirements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recommodations</a:t>
            </a:r>
            <a:endParaRPr lang="de-DE" sz="36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de-DE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de-DE" dirty="0" err="1" smtClean="0"/>
              <a:t>Calculation</a:t>
            </a:r>
            <a:r>
              <a:rPr lang="de-DE" dirty="0" smtClean="0"/>
              <a:t>  2.0</a:t>
            </a:r>
          </a:p>
          <a:p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crude</a:t>
            </a:r>
            <a:r>
              <a:rPr lang="de-DE" dirty="0" smtClean="0"/>
              <a:t> </a:t>
            </a:r>
            <a:r>
              <a:rPr lang="de-DE" dirty="0" smtClean="0"/>
              <a:t>P</a:t>
            </a:r>
            <a:r>
              <a:rPr lang="de-DE" dirty="0" smtClean="0"/>
              <a:t>rotein (XP)</a:t>
            </a:r>
          </a:p>
          <a:p>
            <a:r>
              <a:rPr lang="de-DE" dirty="0" err="1"/>
              <a:t>u</a:t>
            </a:r>
            <a:r>
              <a:rPr lang="de-DE" dirty="0" err="1" smtClean="0"/>
              <a:t>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8.000 kg milk ?</a:t>
            </a:r>
          </a:p>
          <a:p>
            <a:r>
              <a:rPr lang="de-DE" dirty="0" err="1"/>
              <a:t>h</a:t>
            </a:r>
            <a:r>
              <a:rPr lang="de-DE" dirty="0" err="1" smtClean="0"/>
              <a:t>igher</a:t>
            </a:r>
            <a:r>
              <a:rPr lang="de-DE" dirty="0" smtClean="0"/>
              <a:t> </a:t>
            </a:r>
            <a:r>
              <a:rPr lang="de-DE" dirty="0" err="1" smtClean="0"/>
              <a:t>costs</a:t>
            </a:r>
            <a:r>
              <a:rPr lang="de-DE" dirty="0" smtClean="0"/>
              <a:t> ?</a:t>
            </a:r>
          </a:p>
          <a:p>
            <a:r>
              <a:rPr lang="de-DE" dirty="0" err="1"/>
              <a:t>r</a:t>
            </a:r>
            <a:r>
              <a:rPr lang="de-DE" dirty="0" err="1" smtClean="0"/>
              <a:t>umen</a:t>
            </a:r>
            <a:r>
              <a:rPr lang="de-DE" dirty="0" smtClean="0"/>
              <a:t> </a:t>
            </a:r>
            <a:r>
              <a:rPr lang="de-DE" dirty="0" err="1" smtClean="0"/>
              <a:t>health</a:t>
            </a:r>
            <a:r>
              <a:rPr lang="de-DE" dirty="0" smtClean="0"/>
              <a:t>  (</a:t>
            </a:r>
            <a:r>
              <a:rPr lang="de-DE" dirty="0" err="1" smtClean="0"/>
              <a:t>structure</a:t>
            </a:r>
            <a:r>
              <a:rPr lang="de-DE" dirty="0" smtClean="0"/>
              <a:t>) 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0392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139136" cy="634082"/>
          </a:xfrm>
        </p:spPr>
        <p:txBody>
          <a:bodyPr/>
          <a:lstStyle/>
          <a:p>
            <a:r>
              <a:rPr lang="de-DE" sz="3600" dirty="0" err="1" smtClean="0"/>
              <a:t>Requirements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recommodations</a:t>
            </a:r>
            <a:endParaRPr lang="de-DE" sz="36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de-DE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de-DE" dirty="0" err="1" smtClean="0"/>
              <a:t>Calculation</a:t>
            </a:r>
            <a:r>
              <a:rPr lang="de-DE" dirty="0" smtClean="0"/>
              <a:t>  3.0</a:t>
            </a:r>
          </a:p>
          <a:p>
            <a:r>
              <a:rPr lang="de-DE" dirty="0" smtClean="0"/>
              <a:t> ADF / NDF / NFC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fiber</a:t>
            </a:r>
            <a:endParaRPr lang="de-DE" dirty="0" smtClean="0"/>
          </a:p>
          <a:p>
            <a:r>
              <a:rPr lang="de-DE" dirty="0" err="1"/>
              <a:t>u</a:t>
            </a:r>
            <a:r>
              <a:rPr lang="de-DE" dirty="0" err="1" smtClean="0"/>
              <a:t>ndegradeble</a:t>
            </a:r>
            <a:r>
              <a:rPr lang="de-DE" dirty="0" smtClean="0"/>
              <a:t> </a:t>
            </a:r>
            <a:r>
              <a:rPr lang="de-DE" dirty="0" err="1" smtClean="0"/>
              <a:t>starch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92308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139136" cy="634082"/>
          </a:xfrm>
        </p:spPr>
        <p:txBody>
          <a:bodyPr/>
          <a:lstStyle/>
          <a:p>
            <a:r>
              <a:rPr lang="de-DE" sz="3600" dirty="0" err="1" smtClean="0"/>
              <a:t>Requirements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recommodations</a:t>
            </a:r>
            <a:endParaRPr lang="de-DE" sz="36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de-DE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de-DE" dirty="0" err="1" smtClean="0"/>
              <a:t>Calculation</a:t>
            </a:r>
            <a:r>
              <a:rPr lang="de-DE" dirty="0" smtClean="0"/>
              <a:t>  3.1</a:t>
            </a:r>
          </a:p>
          <a:p>
            <a:r>
              <a:rPr lang="de-DE" dirty="0" smtClean="0"/>
              <a:t> ADF / NDF / NFC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fiber</a:t>
            </a:r>
            <a:endParaRPr lang="de-DE" dirty="0" smtClean="0"/>
          </a:p>
          <a:p>
            <a:r>
              <a:rPr lang="de-DE" dirty="0" err="1"/>
              <a:t>u</a:t>
            </a:r>
            <a:r>
              <a:rPr lang="de-DE" dirty="0" err="1" smtClean="0"/>
              <a:t>ndegradeble</a:t>
            </a:r>
            <a:r>
              <a:rPr lang="de-DE" dirty="0" smtClean="0"/>
              <a:t> </a:t>
            </a:r>
            <a:r>
              <a:rPr lang="de-DE" dirty="0" err="1" smtClean="0"/>
              <a:t>starch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Protein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nXP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Protein </a:t>
            </a:r>
            <a:r>
              <a:rPr lang="de-DE" dirty="0" err="1" smtClean="0"/>
              <a:t>for</a:t>
            </a:r>
            <a:r>
              <a:rPr lang="de-DE" dirty="0" smtClean="0"/>
              <a:t> Rumen </a:t>
            </a:r>
            <a:r>
              <a:rPr lang="de-DE" dirty="0" err="1" smtClean="0"/>
              <a:t>bugs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intestine</a:t>
            </a:r>
            <a:r>
              <a:rPr lang="de-DE" dirty="0" smtClean="0"/>
              <a:t>  </a:t>
            </a:r>
          </a:p>
          <a:p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40868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139136" cy="634082"/>
          </a:xfrm>
        </p:spPr>
        <p:txBody>
          <a:bodyPr/>
          <a:lstStyle/>
          <a:p>
            <a:r>
              <a:rPr lang="de-DE" sz="3600" dirty="0" err="1" smtClean="0"/>
              <a:t>Requirements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recommodations</a:t>
            </a:r>
            <a:endParaRPr lang="de-DE" sz="36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			</a:t>
            </a:r>
            <a:r>
              <a:rPr lang="de-DE" dirty="0" err="1" smtClean="0"/>
              <a:t>c</a:t>
            </a:r>
            <a:r>
              <a:rPr lang="de-DE" dirty="0" err="1" smtClean="0"/>
              <a:t>oming</a:t>
            </a:r>
            <a:r>
              <a:rPr lang="de-DE" dirty="0" smtClean="0"/>
              <a:t> </a:t>
            </a:r>
            <a:r>
              <a:rPr lang="de-DE" dirty="0" err="1" smtClean="0"/>
              <a:t>soon</a:t>
            </a:r>
            <a:endParaRPr lang="de-DE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de-DE" dirty="0" err="1" smtClean="0"/>
              <a:t>Calculation</a:t>
            </a:r>
            <a:r>
              <a:rPr lang="de-DE" dirty="0" smtClean="0"/>
              <a:t>  4.0</a:t>
            </a:r>
          </a:p>
          <a:p>
            <a:r>
              <a:rPr lang="de-DE" dirty="0" smtClean="0"/>
              <a:t> </a:t>
            </a:r>
            <a:r>
              <a:rPr lang="de-DE" dirty="0" err="1" smtClean="0"/>
              <a:t>fermentable</a:t>
            </a:r>
            <a:r>
              <a:rPr lang="de-DE" dirty="0" smtClean="0"/>
              <a:t> Protein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Carbohydrates</a:t>
            </a:r>
            <a:endParaRPr lang="de-DE" dirty="0" smtClean="0"/>
          </a:p>
          <a:p>
            <a:r>
              <a:rPr lang="de-DE" dirty="0" err="1" smtClean="0"/>
              <a:t>Amino</a:t>
            </a:r>
            <a:r>
              <a:rPr lang="de-DE" dirty="0" smtClean="0"/>
              <a:t> </a:t>
            </a:r>
            <a:r>
              <a:rPr lang="de-DE" dirty="0" err="1" smtClean="0"/>
              <a:t>Acids</a:t>
            </a:r>
            <a:r>
              <a:rPr lang="de-DE" dirty="0" smtClean="0"/>
              <a:t>, </a:t>
            </a:r>
            <a:r>
              <a:rPr lang="de-DE" dirty="0" err="1" smtClean="0"/>
              <a:t>delivering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intestine</a:t>
            </a:r>
            <a:endParaRPr lang="de-DE" dirty="0" smtClean="0"/>
          </a:p>
          <a:p>
            <a:r>
              <a:rPr lang="de-DE" dirty="0" err="1"/>
              <a:t>g</a:t>
            </a:r>
            <a:r>
              <a:rPr lang="de-DE" dirty="0" err="1" smtClean="0"/>
              <a:t>lucogenic</a:t>
            </a:r>
            <a:r>
              <a:rPr lang="de-DE" dirty="0" smtClean="0"/>
              <a:t> </a:t>
            </a:r>
            <a:r>
              <a:rPr lang="de-DE" dirty="0" err="1" smtClean="0"/>
              <a:t>nutrients</a:t>
            </a:r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41415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139136" cy="634082"/>
          </a:xfrm>
        </p:spPr>
        <p:txBody>
          <a:bodyPr/>
          <a:lstStyle/>
          <a:p>
            <a:r>
              <a:rPr lang="de-DE" sz="3600" dirty="0" err="1" smtClean="0"/>
              <a:t>Requirements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recommodations</a:t>
            </a:r>
            <a:endParaRPr lang="de-DE" sz="36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196752"/>
            <a:ext cx="8003232" cy="4929411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smtClean="0"/>
              <a:t> </a:t>
            </a:r>
            <a:r>
              <a:rPr lang="de-DE" dirty="0" err="1" smtClean="0"/>
              <a:t>Calculation</a:t>
            </a:r>
            <a:r>
              <a:rPr lang="de-DE" dirty="0" smtClean="0"/>
              <a:t>  3.1  </a:t>
            </a:r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de-DE" dirty="0" err="1" smtClean="0">
                <a:solidFill>
                  <a:schemeClr val="accent2"/>
                </a:solidFill>
              </a:rPr>
              <a:t>nXP</a:t>
            </a:r>
            <a:endParaRPr lang="de-DE" dirty="0" smtClean="0">
              <a:solidFill>
                <a:schemeClr val="accent2"/>
              </a:solidFill>
            </a:endParaRPr>
          </a:p>
          <a:p>
            <a:r>
              <a:rPr lang="de-DE" dirty="0" smtClean="0"/>
              <a:t> </a:t>
            </a:r>
            <a:r>
              <a:rPr lang="de-DE" dirty="0" err="1" smtClean="0"/>
              <a:t>calculates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efficiency</a:t>
            </a:r>
            <a:r>
              <a:rPr lang="de-DE" dirty="0" smtClean="0"/>
              <a:t> in </a:t>
            </a:r>
            <a:r>
              <a:rPr lang="de-DE" dirty="0" err="1" smtClean="0"/>
              <a:t>rumen</a:t>
            </a:r>
            <a:r>
              <a:rPr lang="de-DE" dirty="0" smtClean="0"/>
              <a:t> </a:t>
            </a:r>
            <a:r>
              <a:rPr lang="de-DE" dirty="0" err="1" smtClean="0"/>
              <a:t>bacteria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microbes</a:t>
            </a:r>
            <a:endParaRPr lang="de-DE" dirty="0" smtClean="0"/>
          </a:p>
          <a:p>
            <a:r>
              <a:rPr lang="de-DE" dirty="0" err="1"/>
              <a:t>m</a:t>
            </a:r>
            <a:r>
              <a:rPr lang="de-DE" dirty="0" err="1" smtClean="0"/>
              <a:t>icrobial</a:t>
            </a:r>
            <a:r>
              <a:rPr lang="de-DE" dirty="0" smtClean="0"/>
              <a:t> Protein </a:t>
            </a:r>
            <a:r>
              <a:rPr lang="de-DE" dirty="0" err="1" smtClean="0"/>
              <a:t>delivers</a:t>
            </a:r>
            <a:r>
              <a:rPr lang="de-DE" dirty="0" smtClean="0"/>
              <a:t> 70%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Protein</a:t>
            </a:r>
          </a:p>
          <a:p>
            <a:endParaRPr lang="de-DE" dirty="0" smtClean="0"/>
          </a:p>
          <a:p>
            <a:r>
              <a:rPr lang="de-DE" dirty="0" err="1" smtClean="0">
                <a:solidFill>
                  <a:schemeClr val="accent2"/>
                </a:solidFill>
              </a:rPr>
              <a:t>U</a:t>
            </a:r>
            <a:r>
              <a:rPr lang="de-DE" dirty="0" err="1" smtClean="0"/>
              <a:t>n</a:t>
            </a:r>
            <a:r>
              <a:rPr lang="de-DE" dirty="0" err="1" smtClean="0">
                <a:solidFill>
                  <a:schemeClr val="accent2"/>
                </a:solidFill>
              </a:rPr>
              <a:t>D</a:t>
            </a:r>
            <a:r>
              <a:rPr lang="de-DE" dirty="0" err="1" smtClean="0"/>
              <a:t>egradeble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accent2"/>
                </a:solidFill>
              </a:rPr>
              <a:t>P</a:t>
            </a:r>
            <a:r>
              <a:rPr lang="de-DE" dirty="0" smtClean="0"/>
              <a:t>rotein in </a:t>
            </a:r>
            <a:r>
              <a:rPr lang="de-DE" dirty="0" err="1" smtClean="0"/>
              <a:t>the</a:t>
            </a:r>
            <a:r>
              <a:rPr lang="de-DE" dirty="0" smtClean="0"/>
              <a:t> Rumen – </a:t>
            </a:r>
            <a:r>
              <a:rPr lang="de-DE" dirty="0" err="1" smtClean="0"/>
              <a:t>direct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intestine</a:t>
            </a:r>
            <a:r>
              <a:rPr lang="de-DE" dirty="0" smtClean="0"/>
              <a:t>  </a:t>
            </a:r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9141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Dairy</a:t>
            </a:r>
            <a:r>
              <a:rPr lang="de-DE" dirty="0" smtClean="0"/>
              <a:t> </a:t>
            </a:r>
            <a:r>
              <a:rPr lang="de-DE" dirty="0" err="1" smtClean="0"/>
              <a:t>areas</a:t>
            </a:r>
            <a:r>
              <a:rPr lang="de-DE" dirty="0" smtClean="0"/>
              <a:t> in Germany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</a:t>
            </a:r>
            <a:r>
              <a:rPr lang="de-DE" dirty="0" smtClean="0"/>
              <a:t>n </a:t>
            </a:r>
            <a:r>
              <a:rPr lang="de-DE" dirty="0" err="1" smtClean="0"/>
              <a:t>view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dairying</a:t>
            </a:r>
            <a:r>
              <a:rPr lang="de-DE" dirty="0" smtClean="0"/>
              <a:t> Germany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4.2 </a:t>
            </a:r>
            <a:r>
              <a:rPr lang="de-DE" dirty="0" err="1"/>
              <a:t>m</a:t>
            </a:r>
            <a:r>
              <a:rPr lang="de-DE" dirty="0" err="1" smtClean="0"/>
              <a:t>illion</a:t>
            </a:r>
            <a:r>
              <a:rPr lang="de-DE" dirty="0" smtClean="0"/>
              <a:t> </a:t>
            </a:r>
            <a:r>
              <a:rPr lang="de-DE" dirty="0" err="1" smtClean="0"/>
              <a:t>dairy</a:t>
            </a:r>
            <a:r>
              <a:rPr lang="de-DE" dirty="0" smtClean="0"/>
              <a:t> </a:t>
            </a:r>
            <a:r>
              <a:rPr lang="de-DE" dirty="0" err="1" smtClean="0"/>
              <a:t>cows</a:t>
            </a:r>
            <a:endParaRPr lang="de-DE" dirty="0" smtClean="0"/>
          </a:p>
          <a:p>
            <a:pPr>
              <a:lnSpc>
                <a:spcPct val="150000"/>
              </a:lnSpc>
            </a:pPr>
            <a:r>
              <a:rPr lang="de-DE" dirty="0" err="1"/>
              <a:t>a</a:t>
            </a:r>
            <a:r>
              <a:rPr lang="de-DE" dirty="0" err="1" smtClean="0"/>
              <a:t>bout</a:t>
            </a:r>
            <a:r>
              <a:rPr lang="de-DE" dirty="0" smtClean="0"/>
              <a:t> 80% registered </a:t>
            </a:r>
            <a:r>
              <a:rPr lang="de-DE" dirty="0" err="1" smtClean="0"/>
              <a:t>cows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breeding</a:t>
            </a:r>
            <a:endParaRPr lang="de-DE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Located</a:t>
            </a:r>
            <a:r>
              <a:rPr lang="de-DE" dirty="0" smtClean="0"/>
              <a:t> in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areas</a:t>
            </a:r>
            <a:endParaRPr lang="de-DE" dirty="0" smtClean="0"/>
          </a:p>
          <a:p>
            <a:r>
              <a:rPr lang="de-DE" dirty="0" err="1"/>
              <a:t>n</a:t>
            </a:r>
            <a:r>
              <a:rPr lang="de-DE" dirty="0" err="1" smtClean="0"/>
              <a:t>orth</a:t>
            </a:r>
            <a:endParaRPr lang="de-DE" dirty="0" smtClean="0"/>
          </a:p>
          <a:p>
            <a:r>
              <a:rPr lang="de-DE" dirty="0" err="1"/>
              <a:t>e</a:t>
            </a:r>
            <a:r>
              <a:rPr lang="de-DE" dirty="0" err="1" smtClean="0"/>
              <a:t>ast</a:t>
            </a:r>
            <a:endParaRPr lang="de-DE" dirty="0" smtClean="0"/>
          </a:p>
          <a:p>
            <a:r>
              <a:rPr lang="de-DE" dirty="0" err="1"/>
              <a:t>s</a:t>
            </a:r>
            <a:r>
              <a:rPr lang="de-DE" dirty="0" err="1" smtClean="0"/>
              <a:t>outh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304800"/>
            <a:ext cx="5616575" cy="838200"/>
          </a:xfrm>
        </p:spPr>
        <p:txBody>
          <a:bodyPr/>
          <a:lstStyle/>
          <a:p>
            <a:r>
              <a:rPr lang="de-DE" smtClean="0"/>
              <a:t> </a:t>
            </a:r>
            <a:r>
              <a:rPr lang="de-DE" sz="3200" smtClean="0"/>
              <a:t>nXP, RNB und UDP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914400" y="16764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914400" y="58674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335088" y="5870575"/>
            <a:ext cx="1331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dirty="0" err="1" smtClean="0"/>
              <a:t>rumen</a:t>
            </a:r>
            <a:endParaRPr lang="de-DE" dirty="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651500" y="5870575"/>
            <a:ext cx="25929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dirty="0" err="1"/>
              <a:t>s</a:t>
            </a:r>
            <a:r>
              <a:rPr lang="de-DE" dirty="0" err="1" smtClean="0"/>
              <a:t>mall</a:t>
            </a:r>
            <a:r>
              <a:rPr lang="de-DE" dirty="0" smtClean="0"/>
              <a:t> </a:t>
            </a:r>
            <a:r>
              <a:rPr lang="de-DE" dirty="0" err="1" smtClean="0"/>
              <a:t>intestine</a:t>
            </a:r>
            <a:endParaRPr lang="de-DE" dirty="0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304800" y="15240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200"/>
              <a:t>100%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81000" y="35052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200"/>
              <a:t>50%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381000" y="25146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200"/>
              <a:t>75%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381000" y="46482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200"/>
              <a:t>25%</a:t>
            </a:r>
          </a:p>
        </p:txBody>
      </p:sp>
      <p:sp>
        <p:nvSpPr>
          <p:cNvPr id="12311" name="Freeform 23"/>
          <p:cNvSpPr>
            <a:spLocks/>
          </p:cNvSpPr>
          <p:nvPr/>
        </p:nvSpPr>
        <p:spPr bwMode="auto">
          <a:xfrm>
            <a:off x="990600" y="2743200"/>
            <a:ext cx="5943600" cy="2120900"/>
          </a:xfrm>
          <a:custGeom>
            <a:avLst/>
            <a:gdLst>
              <a:gd name="T0" fmla="*/ 0 w 3744"/>
              <a:gd name="T1" fmla="*/ 0 h 1336"/>
              <a:gd name="T2" fmla="*/ 2147483647 w 3744"/>
              <a:gd name="T3" fmla="*/ 483870000 h 1336"/>
              <a:gd name="T4" fmla="*/ 2147483647 w 3744"/>
              <a:gd name="T5" fmla="*/ 2147483647 h 1336"/>
              <a:gd name="T6" fmla="*/ 2147483647 w 3744"/>
              <a:gd name="T7" fmla="*/ 2147483647 h 133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" h="1336">
                <a:moveTo>
                  <a:pt x="0" y="0"/>
                </a:moveTo>
                <a:cubicBezTo>
                  <a:pt x="508" y="0"/>
                  <a:pt x="1016" y="0"/>
                  <a:pt x="1296" y="192"/>
                </a:cubicBezTo>
                <a:cubicBezTo>
                  <a:pt x="1576" y="384"/>
                  <a:pt x="1272" y="968"/>
                  <a:pt x="1680" y="1152"/>
                </a:cubicBezTo>
                <a:cubicBezTo>
                  <a:pt x="2088" y="1336"/>
                  <a:pt x="3400" y="1272"/>
                  <a:pt x="3744" y="1296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6895840" y="4648200"/>
            <a:ext cx="159824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600" dirty="0">
                <a:solidFill>
                  <a:schemeClr val="accent1"/>
                </a:solidFill>
              </a:rPr>
              <a:t>i</a:t>
            </a:r>
            <a:r>
              <a:rPr lang="de-DE" sz="1600" dirty="0" smtClean="0">
                <a:solidFill>
                  <a:schemeClr val="accent1"/>
                </a:solidFill>
              </a:rPr>
              <a:t>deal </a:t>
            </a:r>
            <a:r>
              <a:rPr lang="de-DE" sz="1600" dirty="0" err="1" smtClean="0">
                <a:solidFill>
                  <a:schemeClr val="accent1"/>
                </a:solidFill>
              </a:rPr>
              <a:t>line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70:30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7002281" y="5158373"/>
            <a:ext cx="13468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 smtClean="0"/>
              <a:t> </a:t>
            </a:r>
            <a:r>
              <a:rPr lang="de-DE" sz="1600" dirty="0" err="1" smtClean="0"/>
              <a:t>silage</a:t>
            </a:r>
            <a:r>
              <a:rPr lang="de-DE" sz="1600" dirty="0" smtClean="0"/>
              <a:t> </a:t>
            </a:r>
            <a:r>
              <a:rPr lang="de-DE" sz="1600" dirty="0"/>
              <a:t>80:20</a:t>
            </a:r>
          </a:p>
        </p:txBody>
      </p:sp>
      <p:sp>
        <p:nvSpPr>
          <p:cNvPr id="12316" name="Freeform 28"/>
          <p:cNvSpPr>
            <a:spLocks/>
          </p:cNvSpPr>
          <p:nvPr/>
        </p:nvSpPr>
        <p:spPr bwMode="auto">
          <a:xfrm>
            <a:off x="885825" y="3054350"/>
            <a:ext cx="6019800" cy="1485900"/>
          </a:xfrm>
          <a:custGeom>
            <a:avLst/>
            <a:gdLst>
              <a:gd name="T0" fmla="*/ 0 w 3792"/>
              <a:gd name="T1" fmla="*/ 0 h 936"/>
              <a:gd name="T2" fmla="*/ 2147483647 w 3792"/>
              <a:gd name="T3" fmla="*/ 483870000 h 936"/>
              <a:gd name="T4" fmla="*/ 2147483647 w 3792"/>
              <a:gd name="T5" fmla="*/ 2056447500 h 936"/>
              <a:gd name="T6" fmla="*/ 2147483647 w 3792"/>
              <a:gd name="T7" fmla="*/ 2147483647 h 93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92" h="936">
                <a:moveTo>
                  <a:pt x="0" y="0"/>
                </a:moveTo>
                <a:cubicBezTo>
                  <a:pt x="616" y="28"/>
                  <a:pt x="1232" y="56"/>
                  <a:pt x="1536" y="192"/>
                </a:cubicBezTo>
                <a:cubicBezTo>
                  <a:pt x="1840" y="328"/>
                  <a:pt x="1448" y="696"/>
                  <a:pt x="1824" y="816"/>
                </a:cubicBezTo>
                <a:cubicBezTo>
                  <a:pt x="2200" y="936"/>
                  <a:pt x="2996" y="924"/>
                  <a:pt x="3792" y="912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6850709" y="4145907"/>
            <a:ext cx="22425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600" dirty="0" err="1">
                <a:solidFill>
                  <a:srgbClr val="FF0000"/>
                </a:solidFill>
              </a:rPr>
              <a:t>c</a:t>
            </a:r>
            <a:r>
              <a:rPr lang="de-DE" sz="1600" dirty="0" err="1" smtClean="0">
                <a:solidFill>
                  <a:srgbClr val="FF0000"/>
                </a:solidFill>
              </a:rPr>
              <a:t>ompound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feed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>
                <a:solidFill>
                  <a:srgbClr val="FF0000"/>
                </a:solidFill>
              </a:rPr>
              <a:t>60:40</a:t>
            </a:r>
          </a:p>
        </p:txBody>
      </p:sp>
      <p:sp>
        <p:nvSpPr>
          <p:cNvPr id="12319" name="Freeform 31"/>
          <p:cNvSpPr>
            <a:spLocks/>
          </p:cNvSpPr>
          <p:nvPr/>
        </p:nvSpPr>
        <p:spPr bwMode="auto">
          <a:xfrm>
            <a:off x="893763" y="1798638"/>
            <a:ext cx="6019800" cy="3594100"/>
          </a:xfrm>
          <a:custGeom>
            <a:avLst/>
            <a:gdLst>
              <a:gd name="T0" fmla="*/ 0 w 3792"/>
              <a:gd name="T1" fmla="*/ 181451250 h 2264"/>
              <a:gd name="T2" fmla="*/ 2147483647 w 3792"/>
              <a:gd name="T3" fmla="*/ 786288750 h 2264"/>
              <a:gd name="T4" fmla="*/ 2147483647 w 3792"/>
              <a:gd name="T5" fmla="*/ 2147483647 h 2264"/>
              <a:gd name="T6" fmla="*/ 2147483647 w 3792"/>
              <a:gd name="T7" fmla="*/ 2147483647 h 22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92" h="2264">
                <a:moveTo>
                  <a:pt x="0" y="72"/>
                </a:moveTo>
                <a:cubicBezTo>
                  <a:pt x="556" y="36"/>
                  <a:pt x="1112" y="0"/>
                  <a:pt x="1392" y="312"/>
                </a:cubicBezTo>
                <a:cubicBezTo>
                  <a:pt x="1672" y="624"/>
                  <a:pt x="1280" y="1624"/>
                  <a:pt x="1680" y="1944"/>
                </a:cubicBezTo>
                <a:cubicBezTo>
                  <a:pt x="2080" y="2264"/>
                  <a:pt x="3440" y="2184"/>
                  <a:pt x="3792" y="223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0" name="Freihandform 6"/>
          <p:cNvSpPr>
            <a:spLocks/>
          </p:cNvSpPr>
          <p:nvPr/>
        </p:nvSpPr>
        <p:spPr bwMode="auto">
          <a:xfrm>
            <a:off x="966788" y="2924175"/>
            <a:ext cx="6049962" cy="1127125"/>
          </a:xfrm>
          <a:custGeom>
            <a:avLst/>
            <a:gdLst>
              <a:gd name="T0" fmla="*/ 0 w 6049925"/>
              <a:gd name="T1" fmla="*/ 1127052 h 1127052"/>
              <a:gd name="T2" fmla="*/ 85060 w 6049925"/>
              <a:gd name="T3" fmla="*/ 1095154 h 1127052"/>
              <a:gd name="T4" fmla="*/ 138223 w 6049925"/>
              <a:gd name="T5" fmla="*/ 1084521 h 1127052"/>
              <a:gd name="T6" fmla="*/ 276446 w 6049925"/>
              <a:gd name="T7" fmla="*/ 1031359 h 1127052"/>
              <a:gd name="T8" fmla="*/ 382772 w 6049925"/>
              <a:gd name="T9" fmla="*/ 999461 h 1127052"/>
              <a:gd name="T10" fmla="*/ 457200 w 6049925"/>
              <a:gd name="T11" fmla="*/ 978196 h 1127052"/>
              <a:gd name="T12" fmla="*/ 659218 w 6049925"/>
              <a:gd name="T13" fmla="*/ 935666 h 1127052"/>
              <a:gd name="T14" fmla="*/ 754911 w 6049925"/>
              <a:gd name="T15" fmla="*/ 914400 h 1127052"/>
              <a:gd name="T16" fmla="*/ 861237 w 6049925"/>
              <a:gd name="T17" fmla="*/ 893135 h 1127052"/>
              <a:gd name="T18" fmla="*/ 1297172 w 6049925"/>
              <a:gd name="T19" fmla="*/ 882503 h 1127052"/>
              <a:gd name="T20" fmla="*/ 1403497 w 6049925"/>
              <a:gd name="T21" fmla="*/ 861238 h 1127052"/>
              <a:gd name="T22" fmla="*/ 1488558 w 6049925"/>
              <a:gd name="T23" fmla="*/ 850605 h 1127052"/>
              <a:gd name="T24" fmla="*/ 1658679 w 6049925"/>
              <a:gd name="T25" fmla="*/ 808075 h 1127052"/>
              <a:gd name="T26" fmla="*/ 1807535 w 6049925"/>
              <a:gd name="T27" fmla="*/ 765545 h 1127052"/>
              <a:gd name="T28" fmla="*/ 1871330 w 6049925"/>
              <a:gd name="T29" fmla="*/ 808075 h 1127052"/>
              <a:gd name="T30" fmla="*/ 1903228 w 6049925"/>
              <a:gd name="T31" fmla="*/ 818707 h 1127052"/>
              <a:gd name="T32" fmla="*/ 1924493 w 6049925"/>
              <a:gd name="T33" fmla="*/ 839973 h 1127052"/>
              <a:gd name="T34" fmla="*/ 1988288 w 6049925"/>
              <a:gd name="T35" fmla="*/ 861238 h 1127052"/>
              <a:gd name="T36" fmla="*/ 2158409 w 6049925"/>
              <a:gd name="T37" fmla="*/ 882503 h 1127052"/>
              <a:gd name="T38" fmla="*/ 2211572 w 6049925"/>
              <a:gd name="T39" fmla="*/ 893135 h 1127052"/>
              <a:gd name="T40" fmla="*/ 2307265 w 6049925"/>
              <a:gd name="T41" fmla="*/ 925033 h 1127052"/>
              <a:gd name="T42" fmla="*/ 2349795 w 6049925"/>
              <a:gd name="T43" fmla="*/ 946298 h 1127052"/>
              <a:gd name="T44" fmla="*/ 2509284 w 6049925"/>
              <a:gd name="T45" fmla="*/ 935666 h 1127052"/>
              <a:gd name="T46" fmla="*/ 2594344 w 6049925"/>
              <a:gd name="T47" fmla="*/ 925033 h 1127052"/>
              <a:gd name="T48" fmla="*/ 2626242 w 6049925"/>
              <a:gd name="T49" fmla="*/ 893135 h 1127052"/>
              <a:gd name="T50" fmla="*/ 2711302 w 6049925"/>
              <a:gd name="T51" fmla="*/ 829340 h 1127052"/>
              <a:gd name="T52" fmla="*/ 2743200 w 6049925"/>
              <a:gd name="T53" fmla="*/ 797442 h 1127052"/>
              <a:gd name="T54" fmla="*/ 2849525 w 6049925"/>
              <a:gd name="T55" fmla="*/ 733647 h 1127052"/>
              <a:gd name="T56" fmla="*/ 2934586 w 6049925"/>
              <a:gd name="T57" fmla="*/ 680484 h 1127052"/>
              <a:gd name="T58" fmla="*/ 2998381 w 6049925"/>
              <a:gd name="T59" fmla="*/ 648587 h 1127052"/>
              <a:gd name="T60" fmla="*/ 3094074 w 6049925"/>
              <a:gd name="T61" fmla="*/ 574159 h 1127052"/>
              <a:gd name="T62" fmla="*/ 3168502 w 6049925"/>
              <a:gd name="T63" fmla="*/ 520996 h 1127052"/>
              <a:gd name="T64" fmla="*/ 3211032 w 6049925"/>
              <a:gd name="T65" fmla="*/ 489098 h 1127052"/>
              <a:gd name="T66" fmla="*/ 3242930 w 6049925"/>
              <a:gd name="T67" fmla="*/ 467833 h 1127052"/>
              <a:gd name="T68" fmla="*/ 3274828 w 6049925"/>
              <a:gd name="T69" fmla="*/ 425303 h 1127052"/>
              <a:gd name="T70" fmla="*/ 3402418 w 6049925"/>
              <a:gd name="T71" fmla="*/ 350875 h 1127052"/>
              <a:gd name="T72" fmla="*/ 3466214 w 6049925"/>
              <a:gd name="T73" fmla="*/ 340242 h 1127052"/>
              <a:gd name="T74" fmla="*/ 3625702 w 6049925"/>
              <a:gd name="T75" fmla="*/ 350875 h 1127052"/>
              <a:gd name="T76" fmla="*/ 3668232 w 6049925"/>
              <a:gd name="T77" fmla="*/ 372140 h 1127052"/>
              <a:gd name="T78" fmla="*/ 3700130 w 6049925"/>
              <a:gd name="T79" fmla="*/ 382773 h 1127052"/>
              <a:gd name="T80" fmla="*/ 3763925 w 6049925"/>
              <a:gd name="T81" fmla="*/ 425303 h 1127052"/>
              <a:gd name="T82" fmla="*/ 3795823 w 6049925"/>
              <a:gd name="T83" fmla="*/ 457200 h 1127052"/>
              <a:gd name="T84" fmla="*/ 3827721 w 6049925"/>
              <a:gd name="T85" fmla="*/ 467833 h 1127052"/>
              <a:gd name="T86" fmla="*/ 3859618 w 6049925"/>
              <a:gd name="T87" fmla="*/ 489098 h 1127052"/>
              <a:gd name="T88" fmla="*/ 4008474 w 6049925"/>
              <a:gd name="T89" fmla="*/ 425303 h 1127052"/>
              <a:gd name="T90" fmla="*/ 4114800 w 6049925"/>
              <a:gd name="T91" fmla="*/ 382773 h 1127052"/>
              <a:gd name="T92" fmla="*/ 4401879 w 6049925"/>
              <a:gd name="T93" fmla="*/ 255182 h 1127052"/>
              <a:gd name="T94" fmla="*/ 4550735 w 6049925"/>
              <a:gd name="T95" fmla="*/ 212652 h 1127052"/>
              <a:gd name="T96" fmla="*/ 4816549 w 6049925"/>
              <a:gd name="T97" fmla="*/ 180754 h 1127052"/>
              <a:gd name="T98" fmla="*/ 5241851 w 6049925"/>
              <a:gd name="T99" fmla="*/ 191387 h 1127052"/>
              <a:gd name="T100" fmla="*/ 5316279 w 6049925"/>
              <a:gd name="T101" fmla="*/ 202019 h 1127052"/>
              <a:gd name="T102" fmla="*/ 5380074 w 6049925"/>
              <a:gd name="T103" fmla="*/ 233917 h 1127052"/>
              <a:gd name="T104" fmla="*/ 5411972 w 6049925"/>
              <a:gd name="T105" fmla="*/ 244549 h 1127052"/>
              <a:gd name="T106" fmla="*/ 5465135 w 6049925"/>
              <a:gd name="T107" fmla="*/ 265814 h 1127052"/>
              <a:gd name="T108" fmla="*/ 5539563 w 6049925"/>
              <a:gd name="T109" fmla="*/ 255182 h 1127052"/>
              <a:gd name="T110" fmla="*/ 5635256 w 6049925"/>
              <a:gd name="T111" fmla="*/ 159489 h 1127052"/>
              <a:gd name="T112" fmla="*/ 5667153 w 6049925"/>
              <a:gd name="T113" fmla="*/ 138224 h 1127052"/>
              <a:gd name="T114" fmla="*/ 5688418 w 6049925"/>
              <a:gd name="T115" fmla="*/ 95694 h 1127052"/>
              <a:gd name="T116" fmla="*/ 5730949 w 6049925"/>
              <a:gd name="T117" fmla="*/ 74428 h 1127052"/>
              <a:gd name="T118" fmla="*/ 5773479 w 6049925"/>
              <a:gd name="T119" fmla="*/ 42531 h 1127052"/>
              <a:gd name="T120" fmla="*/ 5869172 w 6049925"/>
              <a:gd name="T121" fmla="*/ 0 h 1127052"/>
              <a:gd name="T122" fmla="*/ 5986130 w 6049925"/>
              <a:gd name="T123" fmla="*/ 42531 h 1127052"/>
              <a:gd name="T124" fmla="*/ 6018028 w 6049925"/>
              <a:gd name="T125" fmla="*/ 74428 h 1127052"/>
              <a:gd name="T126" fmla="*/ 6049925 w 6049925"/>
              <a:gd name="T127" fmla="*/ 85061 h 1127052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60000 65536"/>
              <a:gd name="T190" fmla="*/ 0 60000 65536"/>
              <a:gd name="T191" fmla="*/ 0 60000 65536"/>
            </a:gdLst>
            <a:ahLst/>
            <a:cxnLst>
              <a:cxn ang="T128">
                <a:pos x="T0" y="T1"/>
              </a:cxn>
              <a:cxn ang="T129">
                <a:pos x="T2" y="T3"/>
              </a:cxn>
              <a:cxn ang="T130">
                <a:pos x="T4" y="T5"/>
              </a:cxn>
              <a:cxn ang="T131">
                <a:pos x="T6" y="T7"/>
              </a:cxn>
              <a:cxn ang="T132">
                <a:pos x="T8" y="T9"/>
              </a:cxn>
              <a:cxn ang="T133">
                <a:pos x="T10" y="T11"/>
              </a:cxn>
              <a:cxn ang="T134">
                <a:pos x="T12" y="T13"/>
              </a:cxn>
              <a:cxn ang="T135">
                <a:pos x="T14" y="T15"/>
              </a:cxn>
              <a:cxn ang="T136">
                <a:pos x="T16" y="T17"/>
              </a:cxn>
              <a:cxn ang="T137">
                <a:pos x="T18" y="T19"/>
              </a:cxn>
              <a:cxn ang="T138">
                <a:pos x="T20" y="T21"/>
              </a:cxn>
              <a:cxn ang="T139">
                <a:pos x="T22" y="T23"/>
              </a:cxn>
              <a:cxn ang="T140">
                <a:pos x="T24" y="T25"/>
              </a:cxn>
              <a:cxn ang="T141">
                <a:pos x="T26" y="T27"/>
              </a:cxn>
              <a:cxn ang="T142">
                <a:pos x="T28" y="T29"/>
              </a:cxn>
              <a:cxn ang="T143">
                <a:pos x="T30" y="T31"/>
              </a:cxn>
              <a:cxn ang="T144">
                <a:pos x="T32" y="T33"/>
              </a:cxn>
              <a:cxn ang="T145">
                <a:pos x="T34" y="T35"/>
              </a:cxn>
              <a:cxn ang="T146">
                <a:pos x="T36" y="T37"/>
              </a:cxn>
              <a:cxn ang="T147">
                <a:pos x="T38" y="T39"/>
              </a:cxn>
              <a:cxn ang="T148">
                <a:pos x="T40" y="T41"/>
              </a:cxn>
              <a:cxn ang="T149">
                <a:pos x="T42" y="T43"/>
              </a:cxn>
              <a:cxn ang="T150">
                <a:pos x="T44" y="T45"/>
              </a:cxn>
              <a:cxn ang="T151">
                <a:pos x="T46" y="T47"/>
              </a:cxn>
              <a:cxn ang="T152">
                <a:pos x="T48" y="T49"/>
              </a:cxn>
              <a:cxn ang="T153">
                <a:pos x="T50" y="T51"/>
              </a:cxn>
              <a:cxn ang="T154">
                <a:pos x="T52" y="T53"/>
              </a:cxn>
              <a:cxn ang="T155">
                <a:pos x="T54" y="T55"/>
              </a:cxn>
              <a:cxn ang="T156">
                <a:pos x="T56" y="T57"/>
              </a:cxn>
              <a:cxn ang="T157">
                <a:pos x="T58" y="T59"/>
              </a:cxn>
              <a:cxn ang="T158">
                <a:pos x="T60" y="T61"/>
              </a:cxn>
              <a:cxn ang="T159">
                <a:pos x="T62" y="T63"/>
              </a:cxn>
              <a:cxn ang="T160">
                <a:pos x="T64" y="T65"/>
              </a:cxn>
              <a:cxn ang="T161">
                <a:pos x="T66" y="T67"/>
              </a:cxn>
              <a:cxn ang="T162">
                <a:pos x="T68" y="T69"/>
              </a:cxn>
              <a:cxn ang="T163">
                <a:pos x="T70" y="T71"/>
              </a:cxn>
              <a:cxn ang="T164">
                <a:pos x="T72" y="T73"/>
              </a:cxn>
              <a:cxn ang="T165">
                <a:pos x="T74" y="T75"/>
              </a:cxn>
              <a:cxn ang="T166">
                <a:pos x="T76" y="T77"/>
              </a:cxn>
              <a:cxn ang="T167">
                <a:pos x="T78" y="T79"/>
              </a:cxn>
              <a:cxn ang="T168">
                <a:pos x="T80" y="T81"/>
              </a:cxn>
              <a:cxn ang="T169">
                <a:pos x="T82" y="T83"/>
              </a:cxn>
              <a:cxn ang="T170">
                <a:pos x="T84" y="T85"/>
              </a:cxn>
              <a:cxn ang="T171">
                <a:pos x="T86" y="T87"/>
              </a:cxn>
              <a:cxn ang="T172">
                <a:pos x="T88" y="T89"/>
              </a:cxn>
              <a:cxn ang="T173">
                <a:pos x="T90" y="T91"/>
              </a:cxn>
              <a:cxn ang="T174">
                <a:pos x="T92" y="T93"/>
              </a:cxn>
              <a:cxn ang="T175">
                <a:pos x="T94" y="T95"/>
              </a:cxn>
              <a:cxn ang="T176">
                <a:pos x="T96" y="T97"/>
              </a:cxn>
              <a:cxn ang="T177">
                <a:pos x="T98" y="T99"/>
              </a:cxn>
              <a:cxn ang="T178">
                <a:pos x="T100" y="T101"/>
              </a:cxn>
              <a:cxn ang="T179">
                <a:pos x="T102" y="T103"/>
              </a:cxn>
              <a:cxn ang="T180">
                <a:pos x="T104" y="T105"/>
              </a:cxn>
              <a:cxn ang="T181">
                <a:pos x="T106" y="T107"/>
              </a:cxn>
              <a:cxn ang="T182">
                <a:pos x="T108" y="T109"/>
              </a:cxn>
              <a:cxn ang="T183">
                <a:pos x="T110" y="T111"/>
              </a:cxn>
              <a:cxn ang="T184">
                <a:pos x="T112" y="T113"/>
              </a:cxn>
              <a:cxn ang="T185">
                <a:pos x="T114" y="T115"/>
              </a:cxn>
              <a:cxn ang="T186">
                <a:pos x="T116" y="T117"/>
              </a:cxn>
              <a:cxn ang="T187">
                <a:pos x="T118" y="T119"/>
              </a:cxn>
              <a:cxn ang="T188">
                <a:pos x="T120" y="T121"/>
              </a:cxn>
              <a:cxn ang="T189">
                <a:pos x="T122" y="T123"/>
              </a:cxn>
              <a:cxn ang="T190">
                <a:pos x="T124" y="T125"/>
              </a:cxn>
              <a:cxn ang="T191">
                <a:pos x="T126" y="T127"/>
              </a:cxn>
            </a:cxnLst>
            <a:rect l="0" t="0" r="r" b="b"/>
            <a:pathLst>
              <a:path w="6049925" h="1127052">
                <a:moveTo>
                  <a:pt x="0" y="1127052"/>
                </a:moveTo>
                <a:cubicBezTo>
                  <a:pt x="16251" y="1120552"/>
                  <a:pt x="62842" y="1100709"/>
                  <a:pt x="85060" y="1095154"/>
                </a:cubicBezTo>
                <a:cubicBezTo>
                  <a:pt x="102592" y="1090771"/>
                  <a:pt x="120502" y="1088065"/>
                  <a:pt x="138223" y="1084521"/>
                </a:cubicBezTo>
                <a:cubicBezTo>
                  <a:pt x="239448" y="1033909"/>
                  <a:pt x="192199" y="1048208"/>
                  <a:pt x="276446" y="1031359"/>
                </a:cubicBezTo>
                <a:cubicBezTo>
                  <a:pt x="352164" y="993501"/>
                  <a:pt x="284431" y="1022155"/>
                  <a:pt x="382772" y="999461"/>
                </a:cubicBezTo>
                <a:cubicBezTo>
                  <a:pt x="407913" y="993659"/>
                  <a:pt x="432059" y="983998"/>
                  <a:pt x="457200" y="978196"/>
                </a:cubicBezTo>
                <a:cubicBezTo>
                  <a:pt x="524253" y="962722"/>
                  <a:pt x="592041" y="950595"/>
                  <a:pt x="659218" y="935666"/>
                </a:cubicBezTo>
                <a:lnTo>
                  <a:pt x="754911" y="914400"/>
                </a:lnTo>
                <a:cubicBezTo>
                  <a:pt x="790280" y="906954"/>
                  <a:pt x="825155" y="895257"/>
                  <a:pt x="861237" y="893135"/>
                </a:cubicBezTo>
                <a:cubicBezTo>
                  <a:pt x="1006341" y="884600"/>
                  <a:pt x="1151860" y="886047"/>
                  <a:pt x="1297172" y="882503"/>
                </a:cubicBezTo>
                <a:cubicBezTo>
                  <a:pt x="1332614" y="875415"/>
                  <a:pt x="1367845" y="867180"/>
                  <a:pt x="1403497" y="861238"/>
                </a:cubicBezTo>
                <a:cubicBezTo>
                  <a:pt x="1431683" y="856540"/>
                  <a:pt x="1460584" y="856433"/>
                  <a:pt x="1488558" y="850605"/>
                </a:cubicBezTo>
                <a:cubicBezTo>
                  <a:pt x="1545782" y="838683"/>
                  <a:pt x="1602476" y="824133"/>
                  <a:pt x="1658679" y="808075"/>
                </a:cubicBezTo>
                <a:lnTo>
                  <a:pt x="1807535" y="765545"/>
                </a:lnTo>
                <a:cubicBezTo>
                  <a:pt x="1883379" y="790826"/>
                  <a:pt x="1791683" y="754978"/>
                  <a:pt x="1871330" y="808075"/>
                </a:cubicBezTo>
                <a:cubicBezTo>
                  <a:pt x="1880655" y="814292"/>
                  <a:pt x="1892595" y="815163"/>
                  <a:pt x="1903228" y="818707"/>
                </a:cubicBezTo>
                <a:cubicBezTo>
                  <a:pt x="1910316" y="825796"/>
                  <a:pt x="1915527" y="835490"/>
                  <a:pt x="1924493" y="839973"/>
                </a:cubicBezTo>
                <a:cubicBezTo>
                  <a:pt x="1944542" y="849998"/>
                  <a:pt x="1966178" y="857553"/>
                  <a:pt x="1988288" y="861238"/>
                </a:cubicBezTo>
                <a:cubicBezTo>
                  <a:pt x="2164568" y="890616"/>
                  <a:pt x="1902837" y="848427"/>
                  <a:pt x="2158409" y="882503"/>
                </a:cubicBezTo>
                <a:cubicBezTo>
                  <a:pt x="2176322" y="884891"/>
                  <a:pt x="2193851" y="889591"/>
                  <a:pt x="2211572" y="893135"/>
                </a:cubicBezTo>
                <a:cubicBezTo>
                  <a:pt x="2318472" y="946585"/>
                  <a:pt x="2183596" y="883810"/>
                  <a:pt x="2307265" y="925033"/>
                </a:cubicBezTo>
                <a:cubicBezTo>
                  <a:pt x="2322302" y="930045"/>
                  <a:pt x="2335618" y="939210"/>
                  <a:pt x="2349795" y="946298"/>
                </a:cubicBezTo>
                <a:cubicBezTo>
                  <a:pt x="2402958" y="942754"/>
                  <a:pt x="2456203" y="940282"/>
                  <a:pt x="2509284" y="935666"/>
                </a:cubicBezTo>
                <a:cubicBezTo>
                  <a:pt x="2537751" y="933191"/>
                  <a:pt x="2567490" y="934798"/>
                  <a:pt x="2594344" y="925033"/>
                </a:cubicBezTo>
                <a:cubicBezTo>
                  <a:pt x="2608476" y="919894"/>
                  <a:pt x="2614604" y="902657"/>
                  <a:pt x="2626242" y="893135"/>
                </a:cubicBezTo>
                <a:cubicBezTo>
                  <a:pt x="2653672" y="870692"/>
                  <a:pt x="2686241" y="854401"/>
                  <a:pt x="2711302" y="829340"/>
                </a:cubicBezTo>
                <a:cubicBezTo>
                  <a:pt x="2721935" y="818707"/>
                  <a:pt x="2730837" y="806001"/>
                  <a:pt x="2743200" y="797442"/>
                </a:cubicBezTo>
                <a:cubicBezTo>
                  <a:pt x="2777183" y="773916"/>
                  <a:pt x="2816460" y="758446"/>
                  <a:pt x="2849525" y="733647"/>
                </a:cubicBezTo>
                <a:cubicBezTo>
                  <a:pt x="2930844" y="672658"/>
                  <a:pt x="2852855" y="727187"/>
                  <a:pt x="2934586" y="680484"/>
                </a:cubicBezTo>
                <a:cubicBezTo>
                  <a:pt x="2992297" y="647507"/>
                  <a:pt x="2939901" y="668080"/>
                  <a:pt x="2998381" y="648587"/>
                </a:cubicBezTo>
                <a:cubicBezTo>
                  <a:pt x="3070102" y="576866"/>
                  <a:pt x="3033646" y="594301"/>
                  <a:pt x="3094074" y="574159"/>
                </a:cubicBezTo>
                <a:cubicBezTo>
                  <a:pt x="3233068" y="469912"/>
                  <a:pt x="3059670" y="598733"/>
                  <a:pt x="3168502" y="520996"/>
                </a:cubicBezTo>
                <a:cubicBezTo>
                  <a:pt x="3182922" y="510696"/>
                  <a:pt x="3196612" y="499398"/>
                  <a:pt x="3211032" y="489098"/>
                </a:cubicBezTo>
                <a:cubicBezTo>
                  <a:pt x="3221431" y="481670"/>
                  <a:pt x="3233894" y="476869"/>
                  <a:pt x="3242930" y="467833"/>
                </a:cubicBezTo>
                <a:cubicBezTo>
                  <a:pt x="3255461" y="455303"/>
                  <a:pt x="3261716" y="437223"/>
                  <a:pt x="3274828" y="425303"/>
                </a:cubicBezTo>
                <a:cubicBezTo>
                  <a:pt x="3336722" y="369036"/>
                  <a:pt x="3339876" y="363383"/>
                  <a:pt x="3402418" y="350875"/>
                </a:cubicBezTo>
                <a:cubicBezTo>
                  <a:pt x="3423558" y="346647"/>
                  <a:pt x="3444949" y="343786"/>
                  <a:pt x="3466214" y="340242"/>
                </a:cubicBezTo>
                <a:cubicBezTo>
                  <a:pt x="3519377" y="343786"/>
                  <a:pt x="3573073" y="342565"/>
                  <a:pt x="3625702" y="350875"/>
                </a:cubicBezTo>
                <a:cubicBezTo>
                  <a:pt x="3641358" y="353347"/>
                  <a:pt x="3653664" y="365896"/>
                  <a:pt x="3668232" y="372140"/>
                </a:cubicBezTo>
                <a:cubicBezTo>
                  <a:pt x="3678534" y="376555"/>
                  <a:pt x="3689497" y="379229"/>
                  <a:pt x="3700130" y="382773"/>
                </a:cubicBezTo>
                <a:cubicBezTo>
                  <a:pt x="3746127" y="451767"/>
                  <a:pt x="3689985" y="383052"/>
                  <a:pt x="3763925" y="425303"/>
                </a:cubicBezTo>
                <a:cubicBezTo>
                  <a:pt x="3776980" y="432763"/>
                  <a:pt x="3783312" y="448859"/>
                  <a:pt x="3795823" y="457200"/>
                </a:cubicBezTo>
                <a:cubicBezTo>
                  <a:pt x="3805149" y="463417"/>
                  <a:pt x="3817696" y="462821"/>
                  <a:pt x="3827721" y="467833"/>
                </a:cubicBezTo>
                <a:cubicBezTo>
                  <a:pt x="3839150" y="473548"/>
                  <a:pt x="3848986" y="482010"/>
                  <a:pt x="3859618" y="489098"/>
                </a:cubicBezTo>
                <a:cubicBezTo>
                  <a:pt x="4009214" y="446357"/>
                  <a:pt x="3858826" y="495725"/>
                  <a:pt x="4008474" y="425303"/>
                </a:cubicBezTo>
                <a:cubicBezTo>
                  <a:pt x="4043013" y="409050"/>
                  <a:pt x="4079763" y="397924"/>
                  <a:pt x="4114800" y="382773"/>
                </a:cubicBezTo>
                <a:cubicBezTo>
                  <a:pt x="4210917" y="341209"/>
                  <a:pt x="4301190" y="283950"/>
                  <a:pt x="4401879" y="255182"/>
                </a:cubicBezTo>
                <a:cubicBezTo>
                  <a:pt x="4451498" y="241005"/>
                  <a:pt x="4500276" y="223465"/>
                  <a:pt x="4550735" y="212652"/>
                </a:cubicBezTo>
                <a:cubicBezTo>
                  <a:pt x="4629726" y="195725"/>
                  <a:pt x="4734508" y="188213"/>
                  <a:pt x="4816549" y="180754"/>
                </a:cubicBezTo>
                <a:lnTo>
                  <a:pt x="5241851" y="191387"/>
                </a:lnTo>
                <a:cubicBezTo>
                  <a:pt x="5266890" y="192452"/>
                  <a:pt x="5292326" y="194649"/>
                  <a:pt x="5316279" y="202019"/>
                </a:cubicBezTo>
                <a:cubicBezTo>
                  <a:pt x="5339003" y="209011"/>
                  <a:pt x="5358348" y="224261"/>
                  <a:pt x="5380074" y="233917"/>
                </a:cubicBezTo>
                <a:cubicBezTo>
                  <a:pt x="5390316" y="238469"/>
                  <a:pt x="5401478" y="240614"/>
                  <a:pt x="5411972" y="244549"/>
                </a:cubicBezTo>
                <a:cubicBezTo>
                  <a:pt x="5429843" y="251250"/>
                  <a:pt x="5447414" y="258726"/>
                  <a:pt x="5465135" y="265814"/>
                </a:cubicBezTo>
                <a:cubicBezTo>
                  <a:pt x="5489944" y="262270"/>
                  <a:pt x="5516808" y="265684"/>
                  <a:pt x="5539563" y="255182"/>
                </a:cubicBezTo>
                <a:cubicBezTo>
                  <a:pt x="5610424" y="222477"/>
                  <a:pt x="5590941" y="203804"/>
                  <a:pt x="5635256" y="159489"/>
                </a:cubicBezTo>
                <a:cubicBezTo>
                  <a:pt x="5644292" y="150453"/>
                  <a:pt x="5656521" y="145312"/>
                  <a:pt x="5667153" y="138224"/>
                </a:cubicBezTo>
                <a:cubicBezTo>
                  <a:pt x="5674241" y="124047"/>
                  <a:pt x="5677210" y="106902"/>
                  <a:pt x="5688418" y="95694"/>
                </a:cubicBezTo>
                <a:cubicBezTo>
                  <a:pt x="5699626" y="84486"/>
                  <a:pt x="5717508" y="82829"/>
                  <a:pt x="5730949" y="74428"/>
                </a:cubicBezTo>
                <a:cubicBezTo>
                  <a:pt x="5745976" y="65036"/>
                  <a:pt x="5758452" y="51923"/>
                  <a:pt x="5773479" y="42531"/>
                </a:cubicBezTo>
                <a:cubicBezTo>
                  <a:pt x="5799967" y="25976"/>
                  <a:pt x="5841167" y="11202"/>
                  <a:pt x="5869172" y="0"/>
                </a:cubicBezTo>
                <a:cubicBezTo>
                  <a:pt x="5947870" y="11243"/>
                  <a:pt x="5932937" y="-3063"/>
                  <a:pt x="5986130" y="42531"/>
                </a:cubicBezTo>
                <a:cubicBezTo>
                  <a:pt x="5997547" y="52317"/>
                  <a:pt x="6005517" y="66087"/>
                  <a:pt x="6018028" y="74428"/>
                </a:cubicBezTo>
                <a:cubicBezTo>
                  <a:pt x="6027353" y="80645"/>
                  <a:pt x="6049925" y="85061"/>
                  <a:pt x="6049925" y="85061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66581" name="Freihandform 9"/>
          <p:cNvSpPr>
            <a:spLocks/>
          </p:cNvSpPr>
          <p:nvPr/>
        </p:nvSpPr>
        <p:spPr bwMode="auto">
          <a:xfrm>
            <a:off x="1031875" y="4189413"/>
            <a:ext cx="2211388" cy="11112"/>
          </a:xfrm>
          <a:custGeom>
            <a:avLst/>
            <a:gdLst>
              <a:gd name="T0" fmla="*/ 0 w 2211572"/>
              <a:gd name="T1" fmla="*/ 10632 h 10632"/>
              <a:gd name="T2" fmla="*/ 2211572 w 2211572"/>
              <a:gd name="T3" fmla="*/ 0 h 1063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211572" h="10632">
                <a:moveTo>
                  <a:pt x="0" y="10632"/>
                </a:moveTo>
                <a:lnTo>
                  <a:pt x="221157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66582" name="Freihandform 10"/>
          <p:cNvSpPr>
            <a:spLocks/>
          </p:cNvSpPr>
          <p:nvPr/>
        </p:nvSpPr>
        <p:spPr bwMode="auto">
          <a:xfrm>
            <a:off x="1052513" y="3168650"/>
            <a:ext cx="3082925" cy="1158875"/>
          </a:xfrm>
          <a:custGeom>
            <a:avLst/>
            <a:gdLst>
              <a:gd name="T0" fmla="*/ 0 w 3083442"/>
              <a:gd name="T1" fmla="*/ 967563 h 1158949"/>
              <a:gd name="T2" fmla="*/ 85061 w 3083442"/>
              <a:gd name="T3" fmla="*/ 935665 h 1158949"/>
              <a:gd name="T4" fmla="*/ 276447 w 3083442"/>
              <a:gd name="T5" fmla="*/ 914400 h 1158949"/>
              <a:gd name="T6" fmla="*/ 318977 w 3083442"/>
              <a:gd name="T7" fmla="*/ 903768 h 1158949"/>
              <a:gd name="T8" fmla="*/ 563526 w 3083442"/>
              <a:gd name="T9" fmla="*/ 925033 h 1158949"/>
              <a:gd name="T10" fmla="*/ 1127051 w 3083442"/>
              <a:gd name="T11" fmla="*/ 935665 h 1158949"/>
              <a:gd name="T12" fmla="*/ 1371600 w 3083442"/>
              <a:gd name="T13" fmla="*/ 1010093 h 1158949"/>
              <a:gd name="T14" fmla="*/ 1456661 w 3083442"/>
              <a:gd name="T15" fmla="*/ 1052624 h 1158949"/>
              <a:gd name="T16" fmla="*/ 1531089 w 3083442"/>
              <a:gd name="T17" fmla="*/ 1116419 h 1158949"/>
              <a:gd name="T18" fmla="*/ 1690577 w 3083442"/>
              <a:gd name="T19" fmla="*/ 1158949 h 1158949"/>
              <a:gd name="T20" fmla="*/ 1733107 w 3083442"/>
              <a:gd name="T21" fmla="*/ 1095154 h 1158949"/>
              <a:gd name="T22" fmla="*/ 1881963 w 3083442"/>
              <a:gd name="T23" fmla="*/ 967563 h 1158949"/>
              <a:gd name="T24" fmla="*/ 2126512 w 3083442"/>
              <a:gd name="T25" fmla="*/ 818707 h 1158949"/>
              <a:gd name="T26" fmla="*/ 2381693 w 3083442"/>
              <a:gd name="T27" fmla="*/ 712382 h 1158949"/>
              <a:gd name="T28" fmla="*/ 2509284 w 3083442"/>
              <a:gd name="T29" fmla="*/ 648586 h 1158949"/>
              <a:gd name="T30" fmla="*/ 2583712 w 3083442"/>
              <a:gd name="T31" fmla="*/ 616689 h 1158949"/>
              <a:gd name="T32" fmla="*/ 2647507 w 3083442"/>
              <a:gd name="T33" fmla="*/ 552893 h 1158949"/>
              <a:gd name="T34" fmla="*/ 2690037 w 3083442"/>
              <a:gd name="T35" fmla="*/ 510363 h 1158949"/>
              <a:gd name="T36" fmla="*/ 2700670 w 3083442"/>
              <a:gd name="T37" fmla="*/ 467833 h 1158949"/>
              <a:gd name="T38" fmla="*/ 2721935 w 3083442"/>
              <a:gd name="T39" fmla="*/ 435935 h 1158949"/>
              <a:gd name="T40" fmla="*/ 2743200 w 3083442"/>
              <a:gd name="T41" fmla="*/ 393405 h 1158949"/>
              <a:gd name="T42" fmla="*/ 2775098 w 3083442"/>
              <a:gd name="T43" fmla="*/ 329610 h 1158949"/>
              <a:gd name="T44" fmla="*/ 2806996 w 3083442"/>
              <a:gd name="T45" fmla="*/ 159489 h 1158949"/>
              <a:gd name="T46" fmla="*/ 2817628 w 3083442"/>
              <a:gd name="T47" fmla="*/ 127591 h 1158949"/>
              <a:gd name="T48" fmla="*/ 2828261 w 3083442"/>
              <a:gd name="T49" fmla="*/ 85061 h 1158949"/>
              <a:gd name="T50" fmla="*/ 2849526 w 3083442"/>
              <a:gd name="T51" fmla="*/ 0 h 1158949"/>
              <a:gd name="T52" fmla="*/ 2902689 w 3083442"/>
              <a:gd name="T53" fmla="*/ 21265 h 1158949"/>
              <a:gd name="T54" fmla="*/ 2923954 w 3083442"/>
              <a:gd name="T55" fmla="*/ 53163 h 1158949"/>
              <a:gd name="T56" fmla="*/ 2966484 w 3083442"/>
              <a:gd name="T57" fmla="*/ 106326 h 1158949"/>
              <a:gd name="T58" fmla="*/ 2998382 w 3083442"/>
              <a:gd name="T59" fmla="*/ 191386 h 1158949"/>
              <a:gd name="T60" fmla="*/ 3040912 w 3083442"/>
              <a:gd name="T61" fmla="*/ 265814 h 1158949"/>
              <a:gd name="T62" fmla="*/ 3083442 w 3083442"/>
              <a:gd name="T63" fmla="*/ 329610 h 115894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083442" h="1158949">
                <a:moveTo>
                  <a:pt x="0" y="967563"/>
                </a:moveTo>
                <a:cubicBezTo>
                  <a:pt x="6794" y="964845"/>
                  <a:pt x="68396" y="938998"/>
                  <a:pt x="85061" y="935665"/>
                </a:cubicBezTo>
                <a:cubicBezTo>
                  <a:pt x="138948" y="924888"/>
                  <a:pt x="227152" y="918882"/>
                  <a:pt x="276447" y="914400"/>
                </a:cubicBezTo>
                <a:cubicBezTo>
                  <a:pt x="290624" y="910856"/>
                  <a:pt x="304364" y="903768"/>
                  <a:pt x="318977" y="903768"/>
                </a:cubicBezTo>
                <a:cubicBezTo>
                  <a:pt x="496616" y="903768"/>
                  <a:pt x="408211" y="920102"/>
                  <a:pt x="563526" y="925033"/>
                </a:cubicBezTo>
                <a:cubicBezTo>
                  <a:pt x="751306" y="930994"/>
                  <a:pt x="939209" y="932121"/>
                  <a:pt x="1127051" y="935665"/>
                </a:cubicBezTo>
                <a:cubicBezTo>
                  <a:pt x="1238781" y="963598"/>
                  <a:pt x="1266533" y="965854"/>
                  <a:pt x="1371600" y="1010093"/>
                </a:cubicBezTo>
                <a:cubicBezTo>
                  <a:pt x="1400816" y="1022395"/>
                  <a:pt x="1430285" y="1035040"/>
                  <a:pt x="1456661" y="1052624"/>
                </a:cubicBezTo>
                <a:cubicBezTo>
                  <a:pt x="1483849" y="1070749"/>
                  <a:pt x="1503070" y="1099607"/>
                  <a:pt x="1531089" y="1116419"/>
                </a:cubicBezTo>
                <a:cubicBezTo>
                  <a:pt x="1586202" y="1149487"/>
                  <a:pt x="1630377" y="1150349"/>
                  <a:pt x="1690577" y="1158949"/>
                </a:cubicBezTo>
                <a:cubicBezTo>
                  <a:pt x="1704754" y="1137684"/>
                  <a:pt x="1716923" y="1114934"/>
                  <a:pt x="1733107" y="1095154"/>
                </a:cubicBezTo>
                <a:cubicBezTo>
                  <a:pt x="1771382" y="1048373"/>
                  <a:pt x="1836568" y="1001012"/>
                  <a:pt x="1881963" y="967563"/>
                </a:cubicBezTo>
                <a:cubicBezTo>
                  <a:pt x="1969825" y="902823"/>
                  <a:pt x="2024386" y="865630"/>
                  <a:pt x="2126512" y="818707"/>
                </a:cubicBezTo>
                <a:cubicBezTo>
                  <a:pt x="2210245" y="780235"/>
                  <a:pt x="2301686" y="758101"/>
                  <a:pt x="2381693" y="712382"/>
                </a:cubicBezTo>
                <a:cubicBezTo>
                  <a:pt x="2639689" y="564953"/>
                  <a:pt x="2318046" y="744204"/>
                  <a:pt x="2509284" y="648586"/>
                </a:cubicBezTo>
                <a:cubicBezTo>
                  <a:pt x="2582710" y="611873"/>
                  <a:pt x="2495200" y="638816"/>
                  <a:pt x="2583712" y="616689"/>
                </a:cubicBezTo>
                <a:lnTo>
                  <a:pt x="2647507" y="552893"/>
                </a:lnTo>
                <a:lnTo>
                  <a:pt x="2690037" y="510363"/>
                </a:lnTo>
                <a:cubicBezTo>
                  <a:pt x="2693581" y="496186"/>
                  <a:pt x="2694914" y="481264"/>
                  <a:pt x="2700670" y="467833"/>
                </a:cubicBezTo>
                <a:cubicBezTo>
                  <a:pt x="2705704" y="456087"/>
                  <a:pt x="2715595" y="447030"/>
                  <a:pt x="2721935" y="435935"/>
                </a:cubicBezTo>
                <a:cubicBezTo>
                  <a:pt x="2729799" y="422173"/>
                  <a:pt x="2736956" y="407973"/>
                  <a:pt x="2743200" y="393405"/>
                </a:cubicBezTo>
                <a:cubicBezTo>
                  <a:pt x="2769612" y="331778"/>
                  <a:pt x="2734233" y="390906"/>
                  <a:pt x="2775098" y="329610"/>
                </a:cubicBezTo>
                <a:cubicBezTo>
                  <a:pt x="2827596" y="119616"/>
                  <a:pt x="2768977" y="368592"/>
                  <a:pt x="2806996" y="159489"/>
                </a:cubicBezTo>
                <a:cubicBezTo>
                  <a:pt x="2809001" y="148462"/>
                  <a:pt x="2814549" y="138368"/>
                  <a:pt x="2817628" y="127591"/>
                </a:cubicBezTo>
                <a:cubicBezTo>
                  <a:pt x="2821642" y="113540"/>
                  <a:pt x="2825091" y="99326"/>
                  <a:pt x="2828261" y="85061"/>
                </a:cubicBezTo>
                <a:cubicBezTo>
                  <a:pt x="2845369" y="8073"/>
                  <a:pt x="2830525" y="57003"/>
                  <a:pt x="2849526" y="0"/>
                </a:cubicBezTo>
                <a:cubicBezTo>
                  <a:pt x="2867247" y="7088"/>
                  <a:pt x="2887158" y="10171"/>
                  <a:pt x="2902689" y="21265"/>
                </a:cubicBezTo>
                <a:cubicBezTo>
                  <a:pt x="2913088" y="28693"/>
                  <a:pt x="2916287" y="42940"/>
                  <a:pt x="2923954" y="53163"/>
                </a:cubicBezTo>
                <a:cubicBezTo>
                  <a:pt x="2937570" y="71318"/>
                  <a:pt x="2953896" y="87444"/>
                  <a:pt x="2966484" y="106326"/>
                </a:cubicBezTo>
                <a:cubicBezTo>
                  <a:pt x="3000314" y="157071"/>
                  <a:pt x="2978346" y="137956"/>
                  <a:pt x="2998382" y="191386"/>
                </a:cubicBezTo>
                <a:cubicBezTo>
                  <a:pt x="3009946" y="222224"/>
                  <a:pt x="3023283" y="239370"/>
                  <a:pt x="3040912" y="265814"/>
                </a:cubicBezTo>
                <a:cubicBezTo>
                  <a:pt x="3064418" y="336335"/>
                  <a:pt x="3039761" y="329610"/>
                  <a:pt x="3083442" y="32961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66583" name="Freihandform 17"/>
          <p:cNvSpPr>
            <a:spLocks/>
          </p:cNvSpPr>
          <p:nvPr/>
        </p:nvSpPr>
        <p:spPr bwMode="auto">
          <a:xfrm>
            <a:off x="1414463" y="4519613"/>
            <a:ext cx="2360612" cy="871537"/>
          </a:xfrm>
          <a:custGeom>
            <a:avLst/>
            <a:gdLst>
              <a:gd name="T0" fmla="*/ 0 w 2361430"/>
              <a:gd name="T1" fmla="*/ 871870 h 871870"/>
              <a:gd name="T2" fmla="*/ 2349796 w 2361430"/>
              <a:gd name="T3" fmla="*/ 616689 h 871870"/>
              <a:gd name="T4" fmla="*/ 882503 w 2361430"/>
              <a:gd name="T5" fmla="*/ 212651 h 871870"/>
              <a:gd name="T6" fmla="*/ 404037 w 2361430"/>
              <a:gd name="T7" fmla="*/ 0 h 871870"/>
              <a:gd name="T8" fmla="*/ 404037 w 2361430"/>
              <a:gd name="T9" fmla="*/ 0 h 871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61430" h="871870">
                <a:moveTo>
                  <a:pt x="0" y="871870"/>
                </a:moveTo>
                <a:cubicBezTo>
                  <a:pt x="1101356" y="799214"/>
                  <a:pt x="2202712" y="726559"/>
                  <a:pt x="2349796" y="616689"/>
                </a:cubicBezTo>
                <a:cubicBezTo>
                  <a:pt x="2496880" y="506819"/>
                  <a:pt x="1206796" y="315432"/>
                  <a:pt x="882503" y="212651"/>
                </a:cubicBezTo>
                <a:cubicBezTo>
                  <a:pt x="558210" y="109870"/>
                  <a:pt x="404037" y="0"/>
                  <a:pt x="404037" y="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66584" name="Freihandform 18"/>
          <p:cNvSpPr>
            <a:spLocks/>
          </p:cNvSpPr>
          <p:nvPr/>
        </p:nvSpPr>
        <p:spPr bwMode="auto">
          <a:xfrm>
            <a:off x="1222375" y="3721100"/>
            <a:ext cx="3822700" cy="1606550"/>
          </a:xfrm>
          <a:custGeom>
            <a:avLst/>
            <a:gdLst>
              <a:gd name="T0" fmla="*/ 0 w 3821650"/>
              <a:gd name="T1" fmla="*/ 1605517 h 1605517"/>
              <a:gd name="T2" fmla="*/ 3742661 w 3821650"/>
              <a:gd name="T3" fmla="*/ 0 h 160551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821650" h="1605517">
                <a:moveTo>
                  <a:pt x="0" y="1605517"/>
                </a:moveTo>
                <a:cubicBezTo>
                  <a:pt x="2130942" y="1189075"/>
                  <a:pt x="4261884" y="772633"/>
                  <a:pt x="3742661" y="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40" name="Freeform 31"/>
          <p:cNvSpPr>
            <a:spLocks/>
          </p:cNvSpPr>
          <p:nvPr/>
        </p:nvSpPr>
        <p:spPr bwMode="auto">
          <a:xfrm flipV="1">
            <a:off x="920750" y="3001963"/>
            <a:ext cx="6243638" cy="1439862"/>
          </a:xfrm>
          <a:custGeom>
            <a:avLst/>
            <a:gdLst>
              <a:gd name="T0" fmla="*/ 0 w 3792"/>
              <a:gd name="T1" fmla="*/ 72707724 h 2264"/>
              <a:gd name="T2" fmla="*/ 2147483647 w 3792"/>
              <a:gd name="T3" fmla="*/ 315066806 h 2264"/>
              <a:gd name="T4" fmla="*/ 2147483647 w 3792"/>
              <a:gd name="T5" fmla="*/ 1963108558 h 2264"/>
              <a:gd name="T6" fmla="*/ 2147483647 w 3792"/>
              <a:gd name="T7" fmla="*/ 2147483647 h 22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92" h="2264">
                <a:moveTo>
                  <a:pt x="0" y="72"/>
                </a:moveTo>
                <a:cubicBezTo>
                  <a:pt x="556" y="36"/>
                  <a:pt x="1112" y="0"/>
                  <a:pt x="1392" y="312"/>
                </a:cubicBezTo>
                <a:cubicBezTo>
                  <a:pt x="1672" y="624"/>
                  <a:pt x="1280" y="1624"/>
                  <a:pt x="1680" y="1944"/>
                </a:cubicBezTo>
                <a:cubicBezTo>
                  <a:pt x="2080" y="2264"/>
                  <a:pt x="3440" y="2184"/>
                  <a:pt x="3792" y="223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7056438" y="2832100"/>
            <a:ext cx="19637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/>
              <a:t>WISAN Raps 38:62</a:t>
            </a:r>
          </a:p>
        </p:txBody>
      </p:sp>
    </p:spTree>
    <p:extLst>
      <p:ext uri="{BB962C8B-B14F-4D97-AF65-F5344CB8AC3E}">
        <p14:creationId xmlns:p14="http://schemas.microsoft.com/office/powerpoint/2010/main" val="354386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animBg="1"/>
      <p:bldP spid="12292" grpId="0" animBg="1"/>
      <p:bldP spid="12293" grpId="0" autoUpdateAnimBg="0"/>
      <p:bldP spid="12294" grpId="0" autoUpdateAnimBg="0"/>
      <p:bldP spid="12305" grpId="0" autoUpdateAnimBg="0"/>
      <p:bldP spid="12306" grpId="0" autoUpdateAnimBg="0"/>
      <p:bldP spid="12307" grpId="0" autoUpdateAnimBg="0"/>
      <p:bldP spid="12308" grpId="0" autoUpdateAnimBg="0"/>
      <p:bldP spid="12311" grpId="0" animBg="1"/>
      <p:bldP spid="12312" grpId="0" autoUpdateAnimBg="0"/>
      <p:bldP spid="12315" grpId="0" autoUpdateAnimBg="0"/>
      <p:bldP spid="12316" grpId="0" animBg="1"/>
      <p:bldP spid="12317" grpId="0" autoUpdateAnimBg="0"/>
      <p:bldP spid="12319" grpId="0" animBg="1"/>
      <p:bldP spid="40" grpId="0" animBg="1"/>
      <p:bldP spid="4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139136" cy="634082"/>
          </a:xfrm>
        </p:spPr>
        <p:txBody>
          <a:bodyPr/>
          <a:lstStyle/>
          <a:p>
            <a:r>
              <a:rPr lang="de-DE" sz="3600" dirty="0" err="1" smtClean="0"/>
              <a:t>Requirements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recommodations</a:t>
            </a:r>
            <a:endParaRPr lang="de-DE" sz="36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196752"/>
            <a:ext cx="8003232" cy="4929411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alculate</a:t>
            </a:r>
            <a:r>
              <a:rPr lang="de-DE" dirty="0" smtClean="0"/>
              <a:t> Protein after </a:t>
            </a:r>
            <a:r>
              <a:rPr lang="de-DE" dirty="0" err="1" smtClean="0"/>
              <a:t>nXP</a:t>
            </a:r>
            <a:r>
              <a:rPr lang="de-DE" dirty="0" smtClean="0"/>
              <a:t> </a:t>
            </a:r>
            <a:r>
              <a:rPr lang="de-DE" dirty="0" err="1" smtClean="0"/>
              <a:t>means</a:t>
            </a:r>
            <a:r>
              <a:rPr lang="de-DE" dirty="0" smtClean="0"/>
              <a:t>:</a:t>
            </a:r>
            <a:endParaRPr lang="de-DE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smtClean="0"/>
              <a:t> </a:t>
            </a:r>
            <a:r>
              <a:rPr lang="de-DE" dirty="0" err="1" smtClean="0"/>
              <a:t>higher</a:t>
            </a:r>
            <a:r>
              <a:rPr lang="de-DE" dirty="0" smtClean="0"/>
              <a:t> milk </a:t>
            </a:r>
            <a:r>
              <a:rPr lang="de-DE" dirty="0" err="1" smtClean="0"/>
              <a:t>yields</a:t>
            </a:r>
            <a:endParaRPr lang="de-DE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smtClean="0"/>
              <a:t> </a:t>
            </a:r>
            <a:r>
              <a:rPr lang="de-DE" dirty="0" err="1"/>
              <a:t>l</a:t>
            </a:r>
            <a:r>
              <a:rPr lang="de-DE" dirty="0" err="1" smtClean="0"/>
              <a:t>ess</a:t>
            </a:r>
            <a:r>
              <a:rPr lang="de-DE" dirty="0" smtClean="0"/>
              <a:t> </a:t>
            </a:r>
            <a:r>
              <a:rPr lang="de-DE" dirty="0" err="1" smtClean="0"/>
              <a:t>protein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ration</a:t>
            </a:r>
            <a:endParaRPr lang="de-DE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smtClean="0"/>
              <a:t> 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feed</a:t>
            </a:r>
            <a:r>
              <a:rPr lang="de-DE" dirty="0" smtClean="0"/>
              <a:t> </a:t>
            </a:r>
            <a:r>
              <a:rPr lang="de-DE" dirty="0" err="1" smtClean="0"/>
              <a:t>costs</a:t>
            </a:r>
            <a:endParaRPr lang="de-DE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err="1"/>
              <a:t>h</a:t>
            </a:r>
            <a:r>
              <a:rPr lang="de-DE" dirty="0" err="1" smtClean="0"/>
              <a:t>ealthier</a:t>
            </a:r>
            <a:r>
              <a:rPr lang="de-DE" dirty="0" smtClean="0"/>
              <a:t> </a:t>
            </a:r>
            <a:r>
              <a:rPr lang="de-DE" dirty="0" err="1" smtClean="0"/>
              <a:t>cows</a:t>
            </a:r>
            <a:endParaRPr lang="de-DE" dirty="0" smtClean="0"/>
          </a:p>
          <a:p>
            <a:r>
              <a:rPr lang="de-DE" dirty="0" smtClean="0"/>
              <a:t>(Environment)</a:t>
            </a:r>
          </a:p>
        </p:txBody>
      </p:sp>
    </p:spTree>
    <p:extLst>
      <p:ext uri="{BB962C8B-B14F-4D97-AF65-F5344CB8AC3E}">
        <p14:creationId xmlns:p14="http://schemas.microsoft.com/office/powerpoint/2010/main" val="1663683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Protein </a:t>
            </a:r>
            <a:r>
              <a:rPr lang="de-DE" dirty="0" err="1" smtClean="0"/>
              <a:t>quality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000" dirty="0" smtClean="0"/>
          </a:p>
          <a:p>
            <a:endParaRPr lang="de-DE" sz="2000" dirty="0" smtClean="0"/>
          </a:p>
          <a:p>
            <a:pPr marL="0" indent="0" algn="ctr">
              <a:buNone/>
            </a:pPr>
            <a:r>
              <a:rPr lang="de-DE" dirty="0" err="1" smtClean="0"/>
              <a:t>Soybean</a:t>
            </a:r>
            <a:r>
              <a:rPr lang="de-DE" dirty="0" smtClean="0"/>
              <a:t> </a:t>
            </a:r>
            <a:r>
              <a:rPr lang="de-DE" dirty="0" err="1" smtClean="0"/>
              <a:t>meal</a:t>
            </a:r>
            <a:r>
              <a:rPr lang="de-DE" dirty="0" smtClean="0"/>
              <a:t> / </a:t>
            </a:r>
            <a:r>
              <a:rPr lang="de-DE" dirty="0" err="1" smtClean="0"/>
              <a:t>Rapeseed</a:t>
            </a:r>
            <a:r>
              <a:rPr lang="de-DE" dirty="0" smtClean="0"/>
              <a:t> </a:t>
            </a:r>
            <a:r>
              <a:rPr lang="de-DE" dirty="0" err="1" smtClean="0"/>
              <a:t>meal</a:t>
            </a:r>
            <a:endParaRPr lang="de-DE" dirty="0" smtClean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/>
              <a:t>v</a:t>
            </a:r>
            <a:r>
              <a:rPr lang="de-DE" dirty="0" smtClean="0"/>
              <a:t>s.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 err="1" smtClean="0"/>
              <a:t>Wisan</a:t>
            </a:r>
            <a:r>
              <a:rPr lang="de-DE" dirty="0" smtClean="0"/>
              <a:t> </a:t>
            </a:r>
            <a:r>
              <a:rPr lang="de-DE" dirty="0" err="1" smtClean="0"/>
              <a:t>rapeseed</a:t>
            </a:r>
            <a:r>
              <a:rPr lang="de-D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264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Rape</a:t>
            </a:r>
            <a:r>
              <a:rPr lang="de-DE" dirty="0" smtClean="0"/>
              <a:t> </a:t>
            </a:r>
            <a:r>
              <a:rPr lang="de-DE" dirty="0" err="1" smtClean="0"/>
              <a:t>seed</a:t>
            </a:r>
            <a:r>
              <a:rPr lang="de-DE" dirty="0" smtClean="0"/>
              <a:t> </a:t>
            </a:r>
            <a:r>
              <a:rPr lang="de-DE" dirty="0" err="1" smtClean="0"/>
              <a:t>meal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285082"/>
              </p:ext>
            </p:extLst>
          </p:nvPr>
        </p:nvGraphicFramePr>
        <p:xfrm>
          <a:off x="86816" y="1916832"/>
          <a:ext cx="8229600" cy="3803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Dokument" r:id="rId3" imgW="9222253" imgH="4262636" progId="Word.Document.8">
                  <p:embed/>
                </p:oleObj>
              </mc:Choice>
              <mc:Fallback>
                <p:oleObj name="Dokument" r:id="rId3" imgW="9222253" imgH="4262636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16" y="1916832"/>
                        <a:ext cx="8229600" cy="38038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llipse 4"/>
          <p:cNvSpPr/>
          <p:nvPr/>
        </p:nvSpPr>
        <p:spPr>
          <a:xfrm>
            <a:off x="5796136" y="4653136"/>
            <a:ext cx="237626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llipse 2"/>
          <p:cNvSpPr/>
          <p:nvPr/>
        </p:nvSpPr>
        <p:spPr>
          <a:xfrm>
            <a:off x="3635896" y="4653136"/>
            <a:ext cx="1872208" cy="936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4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Soybean</a:t>
            </a:r>
            <a:r>
              <a:rPr lang="de-DE" dirty="0" smtClean="0"/>
              <a:t> </a:t>
            </a:r>
            <a:r>
              <a:rPr lang="de-DE" dirty="0" err="1" smtClean="0"/>
              <a:t>meal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370221"/>
              </p:ext>
            </p:extLst>
          </p:nvPr>
        </p:nvGraphicFramePr>
        <p:xfrm>
          <a:off x="31366" y="2564904"/>
          <a:ext cx="8229600" cy="2863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Dokument" r:id="rId3" imgW="9222253" imgH="3208958" progId="Word.Document.8">
                  <p:embed/>
                </p:oleObj>
              </mc:Choice>
              <mc:Fallback>
                <p:oleObj name="Dokument" r:id="rId3" imgW="9222253" imgH="3208958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6" y="2564904"/>
                        <a:ext cx="8229600" cy="2863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llipse 4"/>
          <p:cNvSpPr/>
          <p:nvPr/>
        </p:nvSpPr>
        <p:spPr>
          <a:xfrm>
            <a:off x="5724128" y="4354470"/>
            <a:ext cx="2304256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llipse 2"/>
          <p:cNvSpPr/>
          <p:nvPr/>
        </p:nvSpPr>
        <p:spPr>
          <a:xfrm>
            <a:off x="3563888" y="4354470"/>
            <a:ext cx="1872208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67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143000"/>
          </a:xfrm>
        </p:spPr>
        <p:txBody>
          <a:bodyPr/>
          <a:lstStyle/>
          <a:p>
            <a:r>
              <a:rPr lang="de-DE" dirty="0" smtClean="0"/>
              <a:t>„</a:t>
            </a:r>
            <a:r>
              <a:rPr lang="de-DE" dirty="0" err="1" smtClean="0"/>
              <a:t>protected</a:t>
            </a:r>
            <a:r>
              <a:rPr lang="de-DE" dirty="0" smtClean="0"/>
              <a:t> </a:t>
            </a:r>
            <a:r>
              <a:rPr lang="de-DE" dirty="0" err="1" smtClean="0"/>
              <a:t>rapeseed</a:t>
            </a:r>
            <a:r>
              <a:rPr lang="de-DE" dirty="0" smtClean="0"/>
              <a:t> </a:t>
            </a:r>
            <a:r>
              <a:rPr lang="de-DE" dirty="0" err="1" smtClean="0"/>
              <a:t>meal</a:t>
            </a:r>
            <a:r>
              <a:rPr lang="de-DE" dirty="0" smtClean="0"/>
              <a:t>“ (</a:t>
            </a:r>
            <a:r>
              <a:rPr lang="de-DE" dirty="0" err="1" smtClean="0"/>
              <a:t>Wisan</a:t>
            </a:r>
            <a:r>
              <a:rPr lang="de-DE" dirty="0" smtClean="0"/>
              <a:t>)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616396"/>
              </p:ext>
            </p:extLst>
          </p:nvPr>
        </p:nvGraphicFramePr>
        <p:xfrm>
          <a:off x="107504" y="2780928"/>
          <a:ext cx="8229600" cy="2312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Dokument" r:id="rId3" imgW="9222253" imgH="2590590" progId="Word.Document.8">
                  <p:embed/>
                </p:oleObj>
              </mc:Choice>
              <mc:Fallback>
                <p:oleObj name="Dokument" r:id="rId3" imgW="9222253" imgH="259059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780928"/>
                        <a:ext cx="8229600" cy="2312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llipse 4"/>
          <p:cNvSpPr/>
          <p:nvPr/>
        </p:nvSpPr>
        <p:spPr>
          <a:xfrm>
            <a:off x="7236296" y="3140968"/>
            <a:ext cx="792088" cy="1728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5868144" y="3140968"/>
            <a:ext cx="792088" cy="1728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llipse 2"/>
          <p:cNvSpPr/>
          <p:nvPr/>
        </p:nvSpPr>
        <p:spPr>
          <a:xfrm>
            <a:off x="4652324" y="3140968"/>
            <a:ext cx="783771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3707904" y="3140968"/>
            <a:ext cx="792088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77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Dairy</a:t>
            </a:r>
            <a:r>
              <a:rPr lang="de-DE" dirty="0" smtClean="0"/>
              <a:t> </a:t>
            </a:r>
            <a:r>
              <a:rPr lang="de-DE" dirty="0" err="1" smtClean="0"/>
              <a:t>areas</a:t>
            </a:r>
            <a:r>
              <a:rPr lang="de-DE" dirty="0" smtClean="0"/>
              <a:t> in Germany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Different </a:t>
            </a:r>
            <a:r>
              <a:rPr lang="de-DE" dirty="0" err="1" smtClean="0"/>
              <a:t>feeding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housing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in Germany </a:t>
            </a:r>
          </a:p>
          <a:p>
            <a:r>
              <a:rPr lang="de-DE" dirty="0" smtClean="0"/>
              <a:t>„</a:t>
            </a:r>
            <a:r>
              <a:rPr lang="de-DE" dirty="0" err="1" smtClean="0"/>
              <a:t>bigger</a:t>
            </a:r>
            <a:r>
              <a:rPr lang="de-DE" dirty="0" smtClean="0"/>
              <a:t>“ </a:t>
            </a:r>
            <a:r>
              <a:rPr lang="de-DE" dirty="0" err="1" smtClean="0"/>
              <a:t>farms</a:t>
            </a:r>
            <a:r>
              <a:rPr lang="de-DE" dirty="0" smtClean="0"/>
              <a:t> (&gt;70 </a:t>
            </a:r>
            <a:r>
              <a:rPr lang="de-DE" dirty="0" err="1" smtClean="0"/>
              <a:t>cows</a:t>
            </a:r>
            <a:r>
              <a:rPr lang="de-DE" dirty="0" smtClean="0"/>
              <a:t>)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free</a:t>
            </a:r>
            <a:r>
              <a:rPr lang="de-DE" dirty="0"/>
              <a:t>-</a:t>
            </a:r>
            <a:r>
              <a:rPr lang="de-DE" dirty="0" smtClean="0"/>
              <a:t>stalls</a:t>
            </a:r>
          </a:p>
          <a:p>
            <a:r>
              <a:rPr lang="de-DE" dirty="0" err="1" smtClean="0"/>
              <a:t>Tie</a:t>
            </a:r>
            <a:r>
              <a:rPr lang="de-DE" dirty="0" smtClean="0"/>
              <a:t>-stall </a:t>
            </a:r>
            <a:r>
              <a:rPr lang="de-DE" dirty="0" err="1" smtClean="0"/>
              <a:t>barns</a:t>
            </a:r>
            <a:r>
              <a:rPr lang="de-DE" dirty="0" smtClean="0"/>
              <a:t> in </a:t>
            </a:r>
            <a:r>
              <a:rPr lang="de-DE" dirty="0" err="1" smtClean="0"/>
              <a:t>smaller</a:t>
            </a:r>
            <a:r>
              <a:rPr lang="de-DE" dirty="0" smtClean="0"/>
              <a:t> </a:t>
            </a:r>
            <a:r>
              <a:rPr lang="de-DE" dirty="0" err="1" smtClean="0"/>
              <a:t>herds</a:t>
            </a:r>
            <a:r>
              <a:rPr lang="de-DE" dirty="0" smtClean="0"/>
              <a:t> (</a:t>
            </a:r>
            <a:r>
              <a:rPr lang="de-DE" dirty="0" err="1" smtClean="0"/>
              <a:t>south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015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Dairy</a:t>
            </a:r>
            <a:r>
              <a:rPr lang="de-DE" dirty="0" smtClean="0"/>
              <a:t> </a:t>
            </a:r>
            <a:r>
              <a:rPr lang="de-DE" dirty="0" err="1" smtClean="0"/>
              <a:t>areas</a:t>
            </a:r>
            <a:r>
              <a:rPr lang="de-DE" dirty="0" smtClean="0"/>
              <a:t> in Germany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Most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„</a:t>
            </a:r>
            <a:r>
              <a:rPr lang="de-DE" dirty="0" err="1" smtClean="0"/>
              <a:t>bigger</a:t>
            </a:r>
            <a:r>
              <a:rPr lang="de-DE" dirty="0" smtClean="0"/>
              <a:t>“ </a:t>
            </a:r>
            <a:r>
              <a:rPr lang="de-DE" dirty="0" err="1" smtClean="0"/>
              <a:t>farms</a:t>
            </a:r>
            <a:r>
              <a:rPr lang="de-DE" dirty="0" smtClean="0"/>
              <a:t> (&gt;150 </a:t>
            </a:r>
            <a:r>
              <a:rPr lang="de-DE" dirty="0" err="1" smtClean="0"/>
              <a:t>cows</a:t>
            </a:r>
            <a:r>
              <a:rPr lang="de-DE" dirty="0" smtClean="0"/>
              <a:t>)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Total-Mixed-Ration (TMR)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feeding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.</a:t>
            </a:r>
          </a:p>
          <a:p>
            <a:r>
              <a:rPr lang="de-DE" dirty="0" err="1"/>
              <a:t>u</a:t>
            </a:r>
            <a:r>
              <a:rPr lang="de-DE" dirty="0" err="1" smtClean="0"/>
              <a:t>sing</a:t>
            </a:r>
            <a:r>
              <a:rPr lang="de-DE" dirty="0" smtClean="0"/>
              <a:t> TMR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feeding</a:t>
            </a:r>
            <a:r>
              <a:rPr lang="de-DE" dirty="0" smtClean="0"/>
              <a:t> </a:t>
            </a:r>
            <a:r>
              <a:rPr lang="de-DE" dirty="0" err="1" smtClean="0"/>
              <a:t>strategie</a:t>
            </a:r>
            <a:endParaRPr lang="de-DE" dirty="0" smtClean="0"/>
          </a:p>
          <a:p>
            <a:r>
              <a:rPr lang="de-DE" dirty="0" smtClean="0"/>
              <a:t>Robot </a:t>
            </a:r>
            <a:r>
              <a:rPr lang="de-DE" dirty="0" err="1" smtClean="0"/>
              <a:t>milking</a:t>
            </a:r>
            <a:r>
              <a:rPr lang="de-DE" dirty="0" smtClean="0"/>
              <a:t> in 40%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milking</a:t>
            </a:r>
            <a:r>
              <a:rPr lang="de-DE" dirty="0" smtClean="0"/>
              <a:t> </a:t>
            </a:r>
            <a:r>
              <a:rPr lang="de-DE" dirty="0" err="1" smtClean="0"/>
              <a:t>Parlors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65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Dairy</a:t>
            </a:r>
            <a:r>
              <a:rPr lang="de-DE" dirty="0" smtClean="0"/>
              <a:t> </a:t>
            </a:r>
            <a:r>
              <a:rPr lang="de-DE" dirty="0" err="1" smtClean="0"/>
              <a:t>areas</a:t>
            </a:r>
            <a:r>
              <a:rPr lang="de-DE" dirty="0" smtClean="0"/>
              <a:t> in Germany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</a:t>
            </a:r>
            <a:r>
              <a:rPr lang="de-DE" dirty="0" smtClean="0"/>
              <a:t>orthern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Germany:</a:t>
            </a:r>
          </a:p>
          <a:p>
            <a:r>
              <a:rPr lang="de-DE" dirty="0" err="1" smtClean="0"/>
              <a:t>Nearly</a:t>
            </a:r>
            <a:r>
              <a:rPr lang="de-DE" dirty="0" smtClean="0"/>
              <a:t> all </a:t>
            </a:r>
            <a:r>
              <a:rPr lang="de-DE" dirty="0" err="1" smtClean="0"/>
              <a:t>farms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„Familien-Betriebe“ - </a:t>
            </a:r>
            <a:r>
              <a:rPr lang="de-DE" dirty="0" err="1" smtClean="0"/>
              <a:t>family</a:t>
            </a:r>
            <a:r>
              <a:rPr lang="de-DE" dirty="0" smtClean="0"/>
              <a:t> </a:t>
            </a:r>
            <a:r>
              <a:rPr lang="de-DE" dirty="0" err="1" smtClean="0"/>
              <a:t>owned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operated</a:t>
            </a:r>
            <a:r>
              <a:rPr lang="de-DE" dirty="0" smtClean="0"/>
              <a:t> </a:t>
            </a:r>
            <a:r>
              <a:rPr lang="de-DE" dirty="0" err="1" smtClean="0"/>
              <a:t>farms</a:t>
            </a:r>
            <a:endParaRPr lang="de-DE" dirty="0" smtClean="0"/>
          </a:p>
          <a:p>
            <a:r>
              <a:rPr lang="de-DE" dirty="0" smtClean="0"/>
              <a:t>Average </a:t>
            </a:r>
            <a:r>
              <a:rPr lang="de-DE" dirty="0" err="1" smtClean="0"/>
              <a:t>size</a:t>
            </a:r>
            <a:r>
              <a:rPr lang="de-DE" dirty="0" smtClean="0"/>
              <a:t> 82 </a:t>
            </a:r>
            <a:r>
              <a:rPr lang="de-DE" dirty="0" err="1" smtClean="0"/>
              <a:t>cows</a:t>
            </a:r>
            <a:r>
              <a:rPr lang="de-DE" dirty="0" smtClean="0"/>
              <a:t> per </a:t>
            </a:r>
            <a:r>
              <a:rPr lang="de-DE" dirty="0" err="1" smtClean="0"/>
              <a:t>farm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(1 – 2300cows)</a:t>
            </a:r>
          </a:p>
          <a:p>
            <a:r>
              <a:rPr lang="de-DE" dirty="0" err="1" smtClean="0"/>
              <a:t>Mainly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Holstein-</a:t>
            </a:r>
            <a:r>
              <a:rPr lang="de-DE" dirty="0" err="1" smtClean="0"/>
              <a:t>Frisian</a:t>
            </a:r>
            <a:r>
              <a:rPr lang="de-DE" dirty="0"/>
              <a:t> </a:t>
            </a:r>
            <a:r>
              <a:rPr lang="de-DE" dirty="0" err="1" smtClean="0"/>
              <a:t>Genetic</a:t>
            </a:r>
            <a:r>
              <a:rPr lang="de-DE" dirty="0" smtClean="0"/>
              <a:t> </a:t>
            </a:r>
          </a:p>
          <a:p>
            <a:r>
              <a:rPr lang="de-DE" dirty="0" smtClean="0"/>
              <a:t>Average milk </a:t>
            </a:r>
            <a:r>
              <a:rPr lang="de-DE" dirty="0" err="1" smtClean="0"/>
              <a:t>yield</a:t>
            </a:r>
            <a:r>
              <a:rPr lang="de-DE" dirty="0" smtClean="0"/>
              <a:t> – 8.900 kg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206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Dairy</a:t>
            </a:r>
            <a:r>
              <a:rPr lang="de-DE" dirty="0" smtClean="0"/>
              <a:t> </a:t>
            </a:r>
            <a:r>
              <a:rPr lang="de-DE" dirty="0" err="1" smtClean="0"/>
              <a:t>area´s</a:t>
            </a:r>
            <a:r>
              <a:rPr lang="de-DE" dirty="0" smtClean="0"/>
              <a:t> in Germany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eastern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Germany:</a:t>
            </a:r>
          </a:p>
          <a:p>
            <a:r>
              <a:rPr lang="de-DE" dirty="0" err="1" smtClean="0"/>
              <a:t>mostly</a:t>
            </a:r>
            <a:r>
              <a:rPr lang="de-DE" dirty="0" smtClean="0"/>
              <a:t> </a:t>
            </a:r>
            <a:r>
              <a:rPr lang="de-DE" dirty="0" err="1" smtClean="0"/>
              <a:t>owned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driven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co-op´s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forms</a:t>
            </a:r>
            <a:r>
              <a:rPr lang="de-DE" dirty="0" smtClean="0"/>
              <a:t> (</a:t>
            </a:r>
            <a:r>
              <a:rPr lang="de-DE" dirty="0" err="1" smtClean="0"/>
              <a:t>GbR</a:t>
            </a:r>
            <a:r>
              <a:rPr lang="de-DE" dirty="0" smtClean="0"/>
              <a:t>, GmbH, …)</a:t>
            </a:r>
          </a:p>
          <a:p>
            <a:r>
              <a:rPr lang="de-DE" dirty="0" smtClean="0"/>
              <a:t>Average </a:t>
            </a:r>
            <a:r>
              <a:rPr lang="de-DE" dirty="0" err="1" smtClean="0"/>
              <a:t>size</a:t>
            </a:r>
            <a:r>
              <a:rPr lang="de-DE" dirty="0" smtClean="0"/>
              <a:t> 286 </a:t>
            </a:r>
            <a:r>
              <a:rPr lang="de-DE" dirty="0" err="1" smtClean="0"/>
              <a:t>cows</a:t>
            </a:r>
            <a:r>
              <a:rPr lang="de-DE" dirty="0" smtClean="0"/>
              <a:t> per </a:t>
            </a:r>
            <a:r>
              <a:rPr lang="de-DE" dirty="0" err="1" smtClean="0"/>
              <a:t>farm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Mainly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Holstein-</a:t>
            </a:r>
            <a:r>
              <a:rPr lang="de-DE" dirty="0" err="1" smtClean="0"/>
              <a:t>Frisian</a:t>
            </a:r>
            <a:r>
              <a:rPr lang="de-DE" dirty="0"/>
              <a:t> </a:t>
            </a:r>
            <a:r>
              <a:rPr lang="de-DE" dirty="0" err="1" smtClean="0"/>
              <a:t>Genetic</a:t>
            </a:r>
            <a:r>
              <a:rPr lang="de-DE" dirty="0" smtClean="0"/>
              <a:t> </a:t>
            </a:r>
          </a:p>
          <a:p>
            <a:r>
              <a:rPr lang="de-DE" dirty="0" smtClean="0"/>
              <a:t>Average milk </a:t>
            </a:r>
            <a:r>
              <a:rPr lang="de-DE" dirty="0" err="1" smtClean="0"/>
              <a:t>yield</a:t>
            </a:r>
            <a:r>
              <a:rPr lang="de-DE" dirty="0" smtClean="0"/>
              <a:t> – 9.400 kg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34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Dairy</a:t>
            </a:r>
            <a:r>
              <a:rPr lang="de-DE" dirty="0" smtClean="0"/>
              <a:t> </a:t>
            </a:r>
            <a:r>
              <a:rPr lang="de-DE" dirty="0" err="1" smtClean="0"/>
              <a:t>area´s</a:t>
            </a:r>
            <a:r>
              <a:rPr lang="de-DE" dirty="0" smtClean="0"/>
              <a:t> in Germany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southern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Germany:</a:t>
            </a:r>
          </a:p>
          <a:p>
            <a:r>
              <a:rPr lang="de-DE" dirty="0" err="1" smtClean="0"/>
              <a:t>Nearly</a:t>
            </a:r>
            <a:r>
              <a:rPr lang="de-DE" dirty="0" smtClean="0"/>
              <a:t> all </a:t>
            </a:r>
            <a:r>
              <a:rPr lang="de-DE" dirty="0" err="1" smtClean="0"/>
              <a:t>farms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„Familien-Betriebe“ - </a:t>
            </a:r>
            <a:r>
              <a:rPr lang="de-DE" dirty="0" err="1" smtClean="0"/>
              <a:t>family</a:t>
            </a:r>
            <a:r>
              <a:rPr lang="de-DE" dirty="0" smtClean="0"/>
              <a:t> </a:t>
            </a:r>
            <a:r>
              <a:rPr lang="de-DE" dirty="0" err="1" smtClean="0"/>
              <a:t>owned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operated</a:t>
            </a:r>
            <a:r>
              <a:rPr lang="de-DE" dirty="0" smtClean="0"/>
              <a:t> </a:t>
            </a:r>
            <a:r>
              <a:rPr lang="de-DE" dirty="0" err="1" smtClean="0"/>
              <a:t>farms</a:t>
            </a:r>
            <a:endParaRPr lang="de-DE" dirty="0" smtClean="0"/>
          </a:p>
          <a:p>
            <a:r>
              <a:rPr lang="de-DE" dirty="0" smtClean="0"/>
              <a:t>Average </a:t>
            </a:r>
            <a:r>
              <a:rPr lang="de-DE" dirty="0" err="1" smtClean="0"/>
              <a:t>size</a:t>
            </a:r>
            <a:r>
              <a:rPr lang="de-DE" dirty="0" smtClean="0"/>
              <a:t> </a:t>
            </a:r>
            <a:r>
              <a:rPr lang="de-DE" dirty="0" err="1" smtClean="0"/>
              <a:t>nearly</a:t>
            </a:r>
            <a:r>
              <a:rPr lang="de-DE" dirty="0" smtClean="0"/>
              <a:t> 38 </a:t>
            </a:r>
            <a:r>
              <a:rPr lang="de-DE" dirty="0" err="1" smtClean="0"/>
              <a:t>cows</a:t>
            </a:r>
            <a:r>
              <a:rPr lang="de-DE" dirty="0" smtClean="0"/>
              <a:t> per </a:t>
            </a:r>
            <a:r>
              <a:rPr lang="de-DE" dirty="0" err="1" smtClean="0"/>
              <a:t>farm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Mainly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Simmental</a:t>
            </a:r>
            <a:r>
              <a:rPr lang="de-DE" dirty="0" smtClean="0"/>
              <a:t> </a:t>
            </a:r>
            <a:r>
              <a:rPr lang="de-DE" dirty="0" err="1" smtClean="0"/>
              <a:t>Genetic</a:t>
            </a:r>
            <a:r>
              <a:rPr lang="de-DE" dirty="0" smtClean="0"/>
              <a:t> </a:t>
            </a:r>
          </a:p>
          <a:p>
            <a:r>
              <a:rPr lang="de-DE" dirty="0" smtClean="0"/>
              <a:t>Average milk </a:t>
            </a:r>
            <a:r>
              <a:rPr lang="de-DE" dirty="0" err="1" smtClean="0"/>
              <a:t>yield</a:t>
            </a:r>
            <a:r>
              <a:rPr lang="de-DE" dirty="0" smtClean="0"/>
              <a:t> – 6.800 kg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74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3957637" cy="866775"/>
          </a:xfrm>
        </p:spPr>
        <p:txBody>
          <a:bodyPr/>
          <a:lstStyle/>
          <a:p>
            <a:r>
              <a:rPr lang="de-DE" dirty="0" err="1" smtClean="0"/>
              <a:t>Dairy</a:t>
            </a:r>
            <a:r>
              <a:rPr lang="de-DE" dirty="0" smtClean="0"/>
              <a:t> </a:t>
            </a:r>
            <a:r>
              <a:rPr lang="de-DE" dirty="0" err="1" smtClean="0"/>
              <a:t>cows</a:t>
            </a:r>
            <a:endParaRPr lang="de-DE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/>
              <a:t>Dry matter intake – most important issue</a:t>
            </a:r>
          </a:p>
          <a:p>
            <a:pPr>
              <a:buFont typeface="Wingdings" pitchFamily="2" charset="2"/>
              <a:buChar char="Ø"/>
            </a:pPr>
            <a:r>
              <a:rPr lang="de-DE"/>
              <a:t>Water consumption – sufficient and clean</a:t>
            </a:r>
          </a:p>
          <a:p>
            <a:pPr>
              <a:buFont typeface="Wingdings" pitchFamily="2" charset="2"/>
              <a:buChar char="Ø"/>
            </a:pPr>
            <a:r>
              <a:rPr lang="de-DE"/>
              <a:t>Cow Comfort – a cow need to spend:</a:t>
            </a:r>
          </a:p>
          <a:p>
            <a:endParaRPr lang="de-DE"/>
          </a:p>
          <a:p>
            <a:pPr>
              <a:buFont typeface="Wingdings" pitchFamily="2" charset="2"/>
              <a:buChar char="ü"/>
            </a:pPr>
            <a:r>
              <a:rPr lang="de-DE"/>
              <a:t>1/3 of life eating</a:t>
            </a:r>
          </a:p>
          <a:p>
            <a:pPr>
              <a:buFont typeface="Wingdings" pitchFamily="2" charset="2"/>
              <a:buChar char="ü"/>
            </a:pPr>
            <a:r>
              <a:rPr lang="de-DE"/>
              <a:t>1/3 of life resting</a:t>
            </a:r>
          </a:p>
          <a:p>
            <a:pPr>
              <a:buFont typeface="Wingdings" pitchFamily="2" charset="2"/>
              <a:buChar char="ü"/>
            </a:pPr>
            <a:r>
              <a:rPr lang="de-DE"/>
              <a:t>1/3 of life chewing cud</a:t>
            </a:r>
          </a:p>
        </p:txBody>
      </p:sp>
    </p:spTree>
    <p:extLst>
      <p:ext uri="{BB962C8B-B14F-4D97-AF65-F5344CB8AC3E}">
        <p14:creationId xmlns:p14="http://schemas.microsoft.com/office/powerpoint/2010/main" val="346555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909</Words>
  <Application>Microsoft Office PowerPoint</Application>
  <PresentationFormat>Bildschirmpräsentation (4:3)</PresentationFormat>
  <Paragraphs>206</Paragraphs>
  <Slides>35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35</vt:i4>
      </vt:variant>
    </vt:vector>
  </HeadingPairs>
  <TitlesOfParts>
    <vt:vector size="38" baseType="lpstr">
      <vt:lpstr>Standarddesign</vt:lpstr>
      <vt:lpstr>Photo Editor-Foto</vt:lpstr>
      <vt:lpstr>Dokument</vt:lpstr>
      <vt:lpstr>PowerPoint-Präsentation</vt:lpstr>
      <vt:lpstr>Dairy Cow feeding in Germany  Points of Interest</vt:lpstr>
      <vt:lpstr>Dairy areas in Germany</vt:lpstr>
      <vt:lpstr>Dairy areas in Germany</vt:lpstr>
      <vt:lpstr>Dairy areas in Germany</vt:lpstr>
      <vt:lpstr>Dairy areas in Germany</vt:lpstr>
      <vt:lpstr>Dairy area´s in Germany</vt:lpstr>
      <vt:lpstr>Dairy area´s in Germany</vt:lpstr>
      <vt:lpstr>Dairy cows</vt:lpstr>
      <vt:lpstr>Dairy cows</vt:lpstr>
      <vt:lpstr>Requirement of nutrients</vt:lpstr>
      <vt:lpstr>Requirement of nutrients</vt:lpstr>
      <vt:lpstr>Requirement of nutrients</vt:lpstr>
      <vt:lpstr>Feed Intake (DMI) in Transition period </vt:lpstr>
      <vt:lpstr>Feed Intake (DMI) in Transition period</vt:lpstr>
      <vt:lpstr>Relationship between Dry Matter Intake (DMI) befor calving and features in early Lactation</vt:lpstr>
      <vt:lpstr>Relationship between Dry Matter Intake (DMI) befor calving and features in early Lactation</vt:lpstr>
      <vt:lpstr>Relationship between Dry Matter Intake (DMI) befor calving and features in early Lactation</vt:lpstr>
      <vt:lpstr>Dry matter intake (DMI)</vt:lpstr>
      <vt:lpstr>Dry matter intake (DMI)</vt:lpstr>
      <vt:lpstr>Dry matter intake (DMI)</vt:lpstr>
      <vt:lpstr>Dry matter intake (DMI)</vt:lpstr>
      <vt:lpstr>Dry matter intake (DMI)</vt:lpstr>
      <vt:lpstr>Requirements and recommodations</vt:lpstr>
      <vt:lpstr>Requirements and recommodations</vt:lpstr>
      <vt:lpstr>Requirements and recommodations</vt:lpstr>
      <vt:lpstr>Requirements and recommodations</vt:lpstr>
      <vt:lpstr>Requirements and recommodations</vt:lpstr>
      <vt:lpstr>Requirements and recommodations</vt:lpstr>
      <vt:lpstr> nXP, RNB und UDP</vt:lpstr>
      <vt:lpstr>Requirements and recommodations</vt:lpstr>
      <vt:lpstr>Protein quality</vt:lpstr>
      <vt:lpstr>Rape seed meal</vt:lpstr>
      <vt:lpstr>Soybean meal</vt:lpstr>
      <vt:lpstr>„protected rapeseed meal“ (Wisan)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Heiko Kornahrens</dc:creator>
  <cp:lastModifiedBy>Heiko Kornahrens</cp:lastModifiedBy>
  <cp:revision>149</cp:revision>
  <cp:lastPrinted>2013-11-04T11:10:24Z</cp:lastPrinted>
  <dcterms:created xsi:type="dcterms:W3CDTF">1601-01-01T00:00:00Z</dcterms:created>
  <dcterms:modified xsi:type="dcterms:W3CDTF">2015-12-03T05:32:09Z</dcterms:modified>
</cp:coreProperties>
</file>