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9" r:id="rId4"/>
    <p:sldId id="302" r:id="rId5"/>
    <p:sldId id="301" r:id="rId6"/>
    <p:sldId id="304" r:id="rId7"/>
    <p:sldId id="298" r:id="rId8"/>
    <p:sldId id="299" r:id="rId9"/>
    <p:sldId id="300" r:id="rId10"/>
    <p:sldId id="303" r:id="rId11"/>
    <p:sldId id="306" r:id="rId12"/>
    <p:sldId id="307" r:id="rId13"/>
    <p:sldId id="308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36A"/>
    <a:srgbClr val="1984CC"/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86" autoAdjust="0"/>
    <p:restoredTop sz="95596" autoAdjust="0"/>
  </p:normalViewPr>
  <p:slideViewPr>
    <p:cSldViewPr>
      <p:cViewPr>
        <p:scale>
          <a:sx n="70" d="100"/>
          <a:sy n="70" d="100"/>
        </p:scale>
        <p:origin x="-1248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96DCA0-125F-4692-AE11-7EEFB9F584F7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75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23506-C955-4B62-9AE1-D89FF0AF081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C3915-D3D3-4043-876F-E0562EAB815A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C3915-D3D3-4043-876F-E0562EAB815A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C3915-D3D3-4043-876F-E0562EAB815A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BD0DC-909E-4265-B8A8-8A990B769450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BD0DC-909E-4265-B8A8-8A990B76945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C3915-D3D3-4043-876F-E0562EAB815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C3915-D3D3-4043-876F-E0562EAB815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C3915-D3D3-4043-876F-E0562EAB815A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C3915-D3D3-4043-876F-E0562EAB815A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C3915-D3D3-4043-876F-E0562EAB815A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C3915-D3D3-4043-876F-E0562EAB815A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C3915-D3D3-4043-876F-E0562EAB815A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1430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1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838200"/>
            <a:ext cx="18288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838200"/>
            <a:ext cx="53340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4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1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358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4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8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55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686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26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8382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ur-lex.europa.eu/homepage.html?locale=b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6637" y="1524000"/>
            <a:ext cx="5994163" cy="609600"/>
          </a:xfrm>
        </p:spPr>
        <p:txBody>
          <a:bodyPr/>
          <a:lstStyle/>
          <a:p>
            <a:r>
              <a:rPr lang="en-US" dirty="0" smtClean="0">
                <a:solidFill>
                  <a:srgbClr val="0313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Dr. h.c. Hinrich </a:t>
            </a:r>
            <a:r>
              <a:rPr lang="en-US" dirty="0">
                <a:solidFill>
                  <a:srgbClr val="0313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Meyer-Gerbaulet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077200" cy="781050"/>
          </a:xfrm>
        </p:spPr>
        <p:txBody>
          <a:bodyPr/>
          <a:lstStyle/>
          <a:p>
            <a:r>
              <a:rPr lang="en-US" sz="3200" dirty="0" smtClean="0">
                <a:solidFill>
                  <a:srgbClr val="0313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training of Dairy Farmers in the light of European Union Rules on Feed and Food</a:t>
            </a:r>
            <a:endParaRPr lang="en-US" sz="3200" dirty="0">
              <a:solidFill>
                <a:srgbClr val="0313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7749618" y="4170840"/>
            <a:ext cx="1201738" cy="1295400"/>
            <a:chOff x="3504" y="432"/>
            <a:chExt cx="802" cy="864"/>
          </a:xfrm>
        </p:grpSpPr>
        <p:sp>
          <p:nvSpPr>
            <p:cNvPr id="2055" name="Freeform 7"/>
            <p:cNvSpPr>
              <a:spLocks/>
            </p:cNvSpPr>
            <p:nvPr/>
          </p:nvSpPr>
          <p:spPr bwMode="auto">
            <a:xfrm rot="-245609">
              <a:off x="3639" y="522"/>
              <a:ext cx="141" cy="774"/>
            </a:xfrm>
            <a:custGeom>
              <a:avLst/>
              <a:gdLst>
                <a:gd name="T0" fmla="*/ 0 w 232"/>
                <a:gd name="T1" fmla="*/ 1275 h 1275"/>
                <a:gd name="T2" fmla="*/ 8 w 232"/>
                <a:gd name="T3" fmla="*/ 975 h 1275"/>
                <a:gd name="T4" fmla="*/ 159 w 232"/>
                <a:gd name="T5" fmla="*/ 0 h 1275"/>
                <a:gd name="T6" fmla="*/ 232 w 232"/>
                <a:gd name="T7" fmla="*/ 12 h 1275"/>
                <a:gd name="T8" fmla="*/ 81 w 232"/>
                <a:gd name="T9" fmla="*/ 987 h 1275"/>
                <a:gd name="T10" fmla="*/ 0 w 232"/>
                <a:gd name="T11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275">
                  <a:moveTo>
                    <a:pt x="0" y="1275"/>
                  </a:moveTo>
                  <a:lnTo>
                    <a:pt x="8" y="975"/>
                  </a:lnTo>
                  <a:lnTo>
                    <a:pt x="159" y="0"/>
                  </a:lnTo>
                  <a:lnTo>
                    <a:pt x="232" y="12"/>
                  </a:lnTo>
                  <a:lnTo>
                    <a:pt x="81" y="987"/>
                  </a:lnTo>
                  <a:lnTo>
                    <a:pt x="0" y="1275"/>
                  </a:lnTo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808080">
                    <a:alpha val="89999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 rot="-245609">
              <a:off x="3644" y="525"/>
              <a:ext cx="106" cy="744"/>
            </a:xfrm>
            <a:custGeom>
              <a:avLst/>
              <a:gdLst>
                <a:gd name="T0" fmla="*/ 0 w 175"/>
                <a:gd name="T1" fmla="*/ 1223 h 1223"/>
                <a:gd name="T2" fmla="*/ 12 w 175"/>
                <a:gd name="T3" fmla="*/ 975 h 1223"/>
                <a:gd name="T4" fmla="*/ 161 w 175"/>
                <a:gd name="T5" fmla="*/ 0 h 1223"/>
                <a:gd name="T6" fmla="*/ 175 w 175"/>
                <a:gd name="T7" fmla="*/ 2 h 1223"/>
                <a:gd name="T8" fmla="*/ 24 w 175"/>
                <a:gd name="T9" fmla="*/ 978 h 1223"/>
                <a:gd name="T10" fmla="*/ 0 w 175"/>
                <a:gd name="T11" fmla="*/ 1223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223">
                  <a:moveTo>
                    <a:pt x="0" y="1223"/>
                  </a:moveTo>
                  <a:lnTo>
                    <a:pt x="12" y="975"/>
                  </a:lnTo>
                  <a:lnTo>
                    <a:pt x="161" y="0"/>
                  </a:lnTo>
                  <a:lnTo>
                    <a:pt x="175" y="2"/>
                  </a:lnTo>
                  <a:lnTo>
                    <a:pt x="24" y="978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 rot="-245609">
              <a:off x="3504" y="432"/>
              <a:ext cx="428" cy="42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 rot="-245609">
              <a:off x="3546" y="442"/>
              <a:ext cx="334" cy="2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3667" y="778"/>
              <a:ext cx="639" cy="510"/>
            </a:xfrm>
            <a:custGeom>
              <a:avLst/>
              <a:gdLst>
                <a:gd name="T0" fmla="*/ 1308 w 1886"/>
                <a:gd name="T1" fmla="*/ 4 h 1271"/>
                <a:gd name="T2" fmla="*/ 534 w 1886"/>
                <a:gd name="T3" fmla="*/ 210 h 1271"/>
                <a:gd name="T4" fmla="*/ 794 w 1886"/>
                <a:gd name="T5" fmla="*/ 485 h 1271"/>
                <a:gd name="T6" fmla="*/ 324 w 1886"/>
                <a:gd name="T7" fmla="*/ 898 h 1271"/>
                <a:gd name="T8" fmla="*/ 0 w 1886"/>
                <a:gd name="T9" fmla="*/ 1271 h 1271"/>
                <a:gd name="T10" fmla="*/ 475 w 1886"/>
                <a:gd name="T11" fmla="*/ 924 h 1271"/>
                <a:gd name="T12" fmla="*/ 933 w 1886"/>
                <a:gd name="T13" fmla="*/ 501 h 1271"/>
                <a:gd name="T14" fmla="*/ 958 w 1886"/>
                <a:gd name="T15" fmla="*/ 503 h 1271"/>
                <a:gd name="T16" fmla="*/ 1829 w 1886"/>
                <a:gd name="T17" fmla="*/ 247 h 1271"/>
                <a:gd name="T18" fmla="*/ 1308 w 1886"/>
                <a:gd name="T19" fmla="*/ 4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6" h="1271">
                  <a:moveTo>
                    <a:pt x="1308" y="4"/>
                  </a:moveTo>
                  <a:cubicBezTo>
                    <a:pt x="988" y="0"/>
                    <a:pt x="652" y="88"/>
                    <a:pt x="534" y="210"/>
                  </a:cubicBezTo>
                  <a:cubicBezTo>
                    <a:pt x="424" y="325"/>
                    <a:pt x="529" y="440"/>
                    <a:pt x="794" y="485"/>
                  </a:cubicBezTo>
                  <a:cubicBezTo>
                    <a:pt x="324" y="898"/>
                    <a:pt x="324" y="898"/>
                    <a:pt x="324" y="898"/>
                  </a:cubicBezTo>
                  <a:cubicBezTo>
                    <a:pt x="0" y="1271"/>
                    <a:pt x="0" y="1271"/>
                    <a:pt x="0" y="1271"/>
                  </a:cubicBezTo>
                  <a:cubicBezTo>
                    <a:pt x="475" y="924"/>
                    <a:pt x="475" y="924"/>
                    <a:pt x="475" y="924"/>
                  </a:cubicBezTo>
                  <a:cubicBezTo>
                    <a:pt x="933" y="501"/>
                    <a:pt x="933" y="501"/>
                    <a:pt x="933" y="501"/>
                  </a:cubicBezTo>
                  <a:cubicBezTo>
                    <a:pt x="941" y="502"/>
                    <a:pt x="950" y="502"/>
                    <a:pt x="958" y="503"/>
                  </a:cubicBezTo>
                  <a:cubicBezTo>
                    <a:pt x="1361" y="523"/>
                    <a:pt x="1765" y="401"/>
                    <a:pt x="1829" y="247"/>
                  </a:cubicBezTo>
                  <a:cubicBezTo>
                    <a:pt x="1886" y="111"/>
                    <a:pt x="1644" y="8"/>
                    <a:pt x="1308" y="4"/>
                  </a:cubicBezTo>
                  <a:close/>
                </a:path>
              </a:pathLst>
            </a:custGeom>
            <a:solidFill>
              <a:srgbClr val="231F2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396" y="304800"/>
            <a:ext cx="6934200" cy="715963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of Dairy Farmers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1759" y="1237456"/>
            <a:ext cx="6934200" cy="544093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Cross Compliance Regulation (</a:t>
            </a:r>
            <a:r>
              <a:rPr lang="en-US" altLang="ko-KR" sz="16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Reg. </a:t>
            </a: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1306/2013 Art 93 &amp; </a:t>
            </a:r>
            <a:r>
              <a:rPr lang="en-US" altLang="ko-KR" sz="16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Annex </a:t>
            </a: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II</a:t>
            </a:r>
          </a:p>
          <a:p>
            <a:endParaRPr lang="en-GB" sz="1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 </a:t>
            </a:r>
            <a:r>
              <a:rPr lang="en-GB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(EC) No </a:t>
            </a:r>
            <a:r>
              <a:rPr lang="en-GB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178/2002, </a:t>
            </a:r>
          </a:p>
          <a:p>
            <a:pPr marL="0" indent="0">
              <a:buNone/>
            </a:pPr>
            <a:r>
              <a:rPr lang="en-GB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Articles </a:t>
            </a:r>
            <a:r>
              <a:rPr lang="en-GB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 and 15, Article17(1) ( 3 ) and Articles 18, 19 and </a:t>
            </a:r>
            <a:r>
              <a:rPr lang="en-GB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r>
              <a:rPr lang="en-GB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referring to </a:t>
            </a:r>
            <a:endParaRPr lang="en-GB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Article </a:t>
            </a:r>
            <a:r>
              <a:rPr lang="en-GB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 of Regulation (EC) No 470/2009 and the Annex of Regulation (EC) No </a:t>
            </a:r>
            <a:r>
              <a:rPr lang="en-GB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37/2010</a:t>
            </a:r>
          </a:p>
          <a:p>
            <a:pPr marL="0" indent="0">
              <a:buNone/>
            </a:pPr>
            <a:r>
              <a:rPr lang="en-GB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(Residues of VMPs) </a:t>
            </a:r>
          </a:p>
          <a:p>
            <a:pPr marL="0" indent="0">
              <a:buNone/>
            </a:pPr>
            <a:endParaRPr lang="en-GB" sz="1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 </a:t>
            </a:r>
            <a:r>
              <a:rPr lang="en-GB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(EC) No 852/2004: Article 4(1) and Annex I part A (II 4 (g, h, j), 5 (f, h), 6; III 8 (a, b, d, e), 9 (a, c</a:t>
            </a:r>
            <a:r>
              <a:rPr lang="en-GB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))</a:t>
            </a:r>
          </a:p>
          <a:p>
            <a:pPr marL="0" indent="0">
              <a:buNone/>
            </a:pPr>
            <a:r>
              <a:rPr lang="en-GB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(General Hygiene Food) </a:t>
            </a:r>
          </a:p>
          <a:p>
            <a:pPr marL="0" indent="0">
              <a:buNone/>
            </a:pPr>
            <a:endParaRPr lang="en-GB" sz="1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 </a:t>
            </a:r>
            <a:r>
              <a:rPr lang="en-GB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(EC) No 853/2004: Article 3(1) and Annex III Section IX Chapter 1 (I-1 b, c, d, e; I-2 a (</a:t>
            </a:r>
            <a:r>
              <a:rPr lang="en-GB" sz="10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GB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ii, iii), b (</a:t>
            </a:r>
            <a:r>
              <a:rPr lang="en-GB" sz="10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GB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ii), c; I-3; I-4; I-5; II-A 1, 2, 3, 4; II-B 1(a, d), 2, 4 (a, b)), Annex III Section X Chapter 1(1</a:t>
            </a:r>
            <a:r>
              <a:rPr lang="en-GB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(Specific Hygiene on Food) </a:t>
            </a:r>
          </a:p>
          <a:p>
            <a:pPr marL="0" indent="0">
              <a:buNone/>
            </a:pPr>
            <a:endParaRPr lang="en-GB" sz="1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 </a:t>
            </a:r>
            <a:r>
              <a:rPr lang="en-GB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(EC) No 183/2005: Article 5(1) and Annex I, part A (I-4 e, g; II-2 a, b, e), Article 5(5) and Annex III (1, 2), Article 5(6</a:t>
            </a:r>
            <a:r>
              <a:rPr lang="en-GB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</a:p>
          <a:p>
            <a:pPr marL="0" indent="0">
              <a:buNone/>
            </a:pPr>
            <a:r>
              <a:rPr lang="de-DE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(Feed Hygiene)</a:t>
            </a:r>
            <a:endParaRPr lang="en-GB" sz="10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sz="1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 </a:t>
            </a:r>
            <a:r>
              <a:rPr lang="en-GB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(EC) No 396/2005: Article </a:t>
            </a:r>
            <a:r>
              <a:rPr lang="en-GB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</a:p>
          <a:p>
            <a:pPr marL="0" indent="0">
              <a:buNone/>
            </a:pPr>
            <a:r>
              <a:rPr lang="de-DE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(Maximum </a:t>
            </a:r>
            <a:r>
              <a:rPr lang="de-DE" sz="10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residue</a:t>
            </a:r>
            <a:r>
              <a:rPr lang="de-DE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0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levels</a:t>
            </a:r>
            <a:r>
              <a:rPr lang="de-DE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0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DE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0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pesticides</a:t>
            </a:r>
            <a:r>
              <a:rPr lang="de-DE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</a:t>
            </a:r>
            <a:r>
              <a:rPr lang="de-DE" sz="10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</a:t>
            </a:r>
            <a:r>
              <a:rPr lang="de-DE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0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DE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0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</a:t>
            </a:r>
            <a:r>
              <a:rPr lang="de-DE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0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DE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plant</a:t>
            </a:r>
            <a:endParaRPr lang="en-GB" sz="1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0445" name="Group 29"/>
          <p:cNvGrpSpPr>
            <a:grpSpLocks/>
          </p:cNvGrpSpPr>
          <p:nvPr/>
        </p:nvGrpSpPr>
        <p:grpSpPr bwMode="auto">
          <a:xfrm>
            <a:off x="1600200" y="4999038"/>
            <a:ext cx="636588" cy="685800"/>
            <a:chOff x="3504" y="432"/>
            <a:chExt cx="802" cy="864"/>
          </a:xfrm>
        </p:grpSpPr>
        <p:sp>
          <p:nvSpPr>
            <p:cNvPr id="60440" name="Freeform 24"/>
            <p:cNvSpPr>
              <a:spLocks/>
            </p:cNvSpPr>
            <p:nvPr/>
          </p:nvSpPr>
          <p:spPr bwMode="auto">
            <a:xfrm rot="-245609">
              <a:off x="3639" y="522"/>
              <a:ext cx="141" cy="774"/>
            </a:xfrm>
            <a:custGeom>
              <a:avLst/>
              <a:gdLst>
                <a:gd name="T0" fmla="*/ 0 w 232"/>
                <a:gd name="T1" fmla="*/ 1275 h 1275"/>
                <a:gd name="T2" fmla="*/ 8 w 232"/>
                <a:gd name="T3" fmla="*/ 975 h 1275"/>
                <a:gd name="T4" fmla="*/ 159 w 232"/>
                <a:gd name="T5" fmla="*/ 0 h 1275"/>
                <a:gd name="T6" fmla="*/ 232 w 232"/>
                <a:gd name="T7" fmla="*/ 12 h 1275"/>
                <a:gd name="T8" fmla="*/ 81 w 232"/>
                <a:gd name="T9" fmla="*/ 987 h 1275"/>
                <a:gd name="T10" fmla="*/ 0 w 232"/>
                <a:gd name="T11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275">
                  <a:moveTo>
                    <a:pt x="0" y="1275"/>
                  </a:moveTo>
                  <a:lnTo>
                    <a:pt x="8" y="975"/>
                  </a:lnTo>
                  <a:lnTo>
                    <a:pt x="159" y="0"/>
                  </a:lnTo>
                  <a:lnTo>
                    <a:pt x="232" y="12"/>
                  </a:lnTo>
                  <a:lnTo>
                    <a:pt x="81" y="987"/>
                  </a:lnTo>
                  <a:lnTo>
                    <a:pt x="0" y="1275"/>
                  </a:lnTo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808080">
                    <a:alpha val="89999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1" name="Freeform 25"/>
            <p:cNvSpPr>
              <a:spLocks/>
            </p:cNvSpPr>
            <p:nvPr/>
          </p:nvSpPr>
          <p:spPr bwMode="auto">
            <a:xfrm rot="-245609">
              <a:off x="3644" y="525"/>
              <a:ext cx="106" cy="744"/>
            </a:xfrm>
            <a:custGeom>
              <a:avLst/>
              <a:gdLst>
                <a:gd name="T0" fmla="*/ 0 w 175"/>
                <a:gd name="T1" fmla="*/ 1223 h 1223"/>
                <a:gd name="T2" fmla="*/ 12 w 175"/>
                <a:gd name="T3" fmla="*/ 975 h 1223"/>
                <a:gd name="T4" fmla="*/ 161 w 175"/>
                <a:gd name="T5" fmla="*/ 0 h 1223"/>
                <a:gd name="T6" fmla="*/ 175 w 175"/>
                <a:gd name="T7" fmla="*/ 2 h 1223"/>
                <a:gd name="T8" fmla="*/ 24 w 175"/>
                <a:gd name="T9" fmla="*/ 978 h 1223"/>
                <a:gd name="T10" fmla="*/ 0 w 175"/>
                <a:gd name="T11" fmla="*/ 1223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223">
                  <a:moveTo>
                    <a:pt x="0" y="1223"/>
                  </a:moveTo>
                  <a:lnTo>
                    <a:pt x="12" y="975"/>
                  </a:lnTo>
                  <a:lnTo>
                    <a:pt x="161" y="0"/>
                  </a:lnTo>
                  <a:lnTo>
                    <a:pt x="175" y="2"/>
                  </a:lnTo>
                  <a:lnTo>
                    <a:pt x="24" y="978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2" name="Oval 26"/>
            <p:cNvSpPr>
              <a:spLocks noChangeArrowheads="1"/>
            </p:cNvSpPr>
            <p:nvPr/>
          </p:nvSpPr>
          <p:spPr bwMode="auto">
            <a:xfrm rot="-245609">
              <a:off x="3504" y="432"/>
              <a:ext cx="428" cy="42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 rot="-245609">
              <a:off x="3546" y="442"/>
              <a:ext cx="334" cy="2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4" name="Freeform 28"/>
            <p:cNvSpPr>
              <a:spLocks/>
            </p:cNvSpPr>
            <p:nvPr/>
          </p:nvSpPr>
          <p:spPr bwMode="auto">
            <a:xfrm>
              <a:off x="3667" y="778"/>
              <a:ext cx="639" cy="510"/>
            </a:xfrm>
            <a:custGeom>
              <a:avLst/>
              <a:gdLst>
                <a:gd name="T0" fmla="*/ 1308 w 1886"/>
                <a:gd name="T1" fmla="*/ 4 h 1271"/>
                <a:gd name="T2" fmla="*/ 534 w 1886"/>
                <a:gd name="T3" fmla="*/ 210 h 1271"/>
                <a:gd name="T4" fmla="*/ 794 w 1886"/>
                <a:gd name="T5" fmla="*/ 485 h 1271"/>
                <a:gd name="T6" fmla="*/ 324 w 1886"/>
                <a:gd name="T7" fmla="*/ 898 h 1271"/>
                <a:gd name="T8" fmla="*/ 0 w 1886"/>
                <a:gd name="T9" fmla="*/ 1271 h 1271"/>
                <a:gd name="T10" fmla="*/ 475 w 1886"/>
                <a:gd name="T11" fmla="*/ 924 h 1271"/>
                <a:gd name="T12" fmla="*/ 933 w 1886"/>
                <a:gd name="T13" fmla="*/ 501 h 1271"/>
                <a:gd name="T14" fmla="*/ 958 w 1886"/>
                <a:gd name="T15" fmla="*/ 503 h 1271"/>
                <a:gd name="T16" fmla="*/ 1829 w 1886"/>
                <a:gd name="T17" fmla="*/ 247 h 1271"/>
                <a:gd name="T18" fmla="*/ 1308 w 1886"/>
                <a:gd name="T19" fmla="*/ 4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6" h="1271">
                  <a:moveTo>
                    <a:pt x="1308" y="4"/>
                  </a:moveTo>
                  <a:cubicBezTo>
                    <a:pt x="988" y="0"/>
                    <a:pt x="652" y="88"/>
                    <a:pt x="534" y="210"/>
                  </a:cubicBezTo>
                  <a:cubicBezTo>
                    <a:pt x="424" y="325"/>
                    <a:pt x="529" y="440"/>
                    <a:pt x="794" y="485"/>
                  </a:cubicBezTo>
                  <a:cubicBezTo>
                    <a:pt x="324" y="898"/>
                    <a:pt x="324" y="898"/>
                    <a:pt x="324" y="898"/>
                  </a:cubicBezTo>
                  <a:cubicBezTo>
                    <a:pt x="0" y="1271"/>
                    <a:pt x="0" y="1271"/>
                    <a:pt x="0" y="1271"/>
                  </a:cubicBezTo>
                  <a:cubicBezTo>
                    <a:pt x="475" y="924"/>
                    <a:pt x="475" y="924"/>
                    <a:pt x="475" y="924"/>
                  </a:cubicBezTo>
                  <a:cubicBezTo>
                    <a:pt x="933" y="501"/>
                    <a:pt x="933" y="501"/>
                    <a:pt x="933" y="501"/>
                  </a:cubicBezTo>
                  <a:cubicBezTo>
                    <a:pt x="941" y="502"/>
                    <a:pt x="950" y="502"/>
                    <a:pt x="958" y="503"/>
                  </a:cubicBezTo>
                  <a:cubicBezTo>
                    <a:pt x="1361" y="523"/>
                    <a:pt x="1765" y="401"/>
                    <a:pt x="1829" y="247"/>
                  </a:cubicBezTo>
                  <a:cubicBezTo>
                    <a:pt x="1886" y="111"/>
                    <a:pt x="1644" y="8"/>
                    <a:pt x="1308" y="4"/>
                  </a:cubicBezTo>
                  <a:close/>
                </a:path>
              </a:pathLst>
            </a:custGeom>
            <a:solidFill>
              <a:srgbClr val="231F2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823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396" y="304800"/>
            <a:ext cx="6934200" cy="715963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of Dairy Farmers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1759" y="1237456"/>
            <a:ext cx="6934200" cy="544093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Cross Compliance Regulation (</a:t>
            </a:r>
            <a:r>
              <a:rPr lang="en-US" altLang="ko-KR" sz="16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Reg. </a:t>
            </a: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1306/2013 Art 93 &amp; </a:t>
            </a:r>
            <a:r>
              <a:rPr lang="en-US" altLang="ko-KR" sz="16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Annex </a:t>
            </a: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II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referring to </a:t>
            </a:r>
            <a:endParaRPr lang="en-US" altLang="ko-KR" sz="1600" b="1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Other legislation relevant to dairy farmers (white sector)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Prohibition of certain hormones, </a:t>
            </a:r>
            <a:r>
              <a:rPr lang="en-US" altLang="ko-KR" sz="1600" dirty="0" err="1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thyrostatic</a:t>
            </a:r>
            <a:r>
              <a:rPr lang="en-US" altLang="ko-KR" sz="16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 action, beta-agonists </a:t>
            </a: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 </a:t>
            </a:r>
          </a:p>
          <a:p>
            <a:pPr lvl="1"/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Dir. 96/22/EC,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Article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 (a-b, d-e),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Articles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4-5, 7</a:t>
            </a:r>
          </a:p>
          <a:p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Identification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Registration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bovines </a:t>
            </a:r>
          </a:p>
          <a:p>
            <a:pPr lvl="1"/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Reg. (EC) 1760/2000,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Articles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 &amp; 7 </a:t>
            </a:r>
            <a:endParaRPr lang="de-D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Identification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sheep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goats</a:t>
            </a:r>
            <a:endParaRPr lang="de-DE" sz="1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Reg. (EC) 21/2004,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Articles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3, 4 &amp; 5</a:t>
            </a:r>
            <a:endParaRPr lang="de-D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Prohibition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feeding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meat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bone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meal</a:t>
            </a:r>
            <a:endParaRPr lang="de-DE" sz="1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Reg. (EC) 999/2001,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Articles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7, 11-13, 15 </a:t>
            </a:r>
          </a:p>
          <a:p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PPPs &amp; Prohibition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substances</a:t>
            </a:r>
            <a:endParaRPr lang="de-DE" sz="1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Reg. (EC) 1107/2009,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Article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55, 1st &amp; 2nd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sentence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Animal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welfare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farm</a:t>
            </a:r>
            <a:r>
              <a:rPr lang="de-DE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animals</a:t>
            </a:r>
            <a:endParaRPr lang="de-DE" sz="1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Dir. 2008/119/EC,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Articles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 &amp; 4 in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keeping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calves</a:t>
            </a:r>
            <a:endParaRPr lang="de-DE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Dir. 98/58/EC,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Article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 in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keeping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farm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animals</a:t>
            </a:r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1"/>
            <a:r>
              <a:rPr lang="de-DE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GB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0445" name="Group 29"/>
          <p:cNvGrpSpPr>
            <a:grpSpLocks/>
          </p:cNvGrpSpPr>
          <p:nvPr/>
        </p:nvGrpSpPr>
        <p:grpSpPr bwMode="auto">
          <a:xfrm>
            <a:off x="1600200" y="4999038"/>
            <a:ext cx="636588" cy="685800"/>
            <a:chOff x="3504" y="432"/>
            <a:chExt cx="802" cy="864"/>
          </a:xfrm>
        </p:grpSpPr>
        <p:sp>
          <p:nvSpPr>
            <p:cNvPr id="60440" name="Freeform 24"/>
            <p:cNvSpPr>
              <a:spLocks/>
            </p:cNvSpPr>
            <p:nvPr/>
          </p:nvSpPr>
          <p:spPr bwMode="auto">
            <a:xfrm rot="-245609">
              <a:off x="3639" y="522"/>
              <a:ext cx="141" cy="774"/>
            </a:xfrm>
            <a:custGeom>
              <a:avLst/>
              <a:gdLst>
                <a:gd name="T0" fmla="*/ 0 w 232"/>
                <a:gd name="T1" fmla="*/ 1275 h 1275"/>
                <a:gd name="T2" fmla="*/ 8 w 232"/>
                <a:gd name="T3" fmla="*/ 975 h 1275"/>
                <a:gd name="T4" fmla="*/ 159 w 232"/>
                <a:gd name="T5" fmla="*/ 0 h 1275"/>
                <a:gd name="T6" fmla="*/ 232 w 232"/>
                <a:gd name="T7" fmla="*/ 12 h 1275"/>
                <a:gd name="T8" fmla="*/ 81 w 232"/>
                <a:gd name="T9" fmla="*/ 987 h 1275"/>
                <a:gd name="T10" fmla="*/ 0 w 232"/>
                <a:gd name="T11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275">
                  <a:moveTo>
                    <a:pt x="0" y="1275"/>
                  </a:moveTo>
                  <a:lnTo>
                    <a:pt x="8" y="975"/>
                  </a:lnTo>
                  <a:lnTo>
                    <a:pt x="159" y="0"/>
                  </a:lnTo>
                  <a:lnTo>
                    <a:pt x="232" y="12"/>
                  </a:lnTo>
                  <a:lnTo>
                    <a:pt x="81" y="987"/>
                  </a:lnTo>
                  <a:lnTo>
                    <a:pt x="0" y="1275"/>
                  </a:lnTo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808080">
                    <a:alpha val="89999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1" name="Freeform 25"/>
            <p:cNvSpPr>
              <a:spLocks/>
            </p:cNvSpPr>
            <p:nvPr/>
          </p:nvSpPr>
          <p:spPr bwMode="auto">
            <a:xfrm rot="-245609">
              <a:off x="3644" y="525"/>
              <a:ext cx="106" cy="744"/>
            </a:xfrm>
            <a:custGeom>
              <a:avLst/>
              <a:gdLst>
                <a:gd name="T0" fmla="*/ 0 w 175"/>
                <a:gd name="T1" fmla="*/ 1223 h 1223"/>
                <a:gd name="T2" fmla="*/ 12 w 175"/>
                <a:gd name="T3" fmla="*/ 975 h 1223"/>
                <a:gd name="T4" fmla="*/ 161 w 175"/>
                <a:gd name="T5" fmla="*/ 0 h 1223"/>
                <a:gd name="T6" fmla="*/ 175 w 175"/>
                <a:gd name="T7" fmla="*/ 2 h 1223"/>
                <a:gd name="T8" fmla="*/ 24 w 175"/>
                <a:gd name="T9" fmla="*/ 978 h 1223"/>
                <a:gd name="T10" fmla="*/ 0 w 175"/>
                <a:gd name="T11" fmla="*/ 1223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223">
                  <a:moveTo>
                    <a:pt x="0" y="1223"/>
                  </a:moveTo>
                  <a:lnTo>
                    <a:pt x="12" y="975"/>
                  </a:lnTo>
                  <a:lnTo>
                    <a:pt x="161" y="0"/>
                  </a:lnTo>
                  <a:lnTo>
                    <a:pt x="175" y="2"/>
                  </a:lnTo>
                  <a:lnTo>
                    <a:pt x="24" y="978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2" name="Oval 26"/>
            <p:cNvSpPr>
              <a:spLocks noChangeArrowheads="1"/>
            </p:cNvSpPr>
            <p:nvPr/>
          </p:nvSpPr>
          <p:spPr bwMode="auto">
            <a:xfrm rot="-245609">
              <a:off x="3504" y="432"/>
              <a:ext cx="428" cy="42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 rot="-245609">
              <a:off x="3546" y="442"/>
              <a:ext cx="334" cy="2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4" name="Freeform 28"/>
            <p:cNvSpPr>
              <a:spLocks/>
            </p:cNvSpPr>
            <p:nvPr/>
          </p:nvSpPr>
          <p:spPr bwMode="auto">
            <a:xfrm>
              <a:off x="3667" y="778"/>
              <a:ext cx="639" cy="510"/>
            </a:xfrm>
            <a:custGeom>
              <a:avLst/>
              <a:gdLst>
                <a:gd name="T0" fmla="*/ 1308 w 1886"/>
                <a:gd name="T1" fmla="*/ 4 h 1271"/>
                <a:gd name="T2" fmla="*/ 534 w 1886"/>
                <a:gd name="T3" fmla="*/ 210 h 1271"/>
                <a:gd name="T4" fmla="*/ 794 w 1886"/>
                <a:gd name="T5" fmla="*/ 485 h 1271"/>
                <a:gd name="T6" fmla="*/ 324 w 1886"/>
                <a:gd name="T7" fmla="*/ 898 h 1271"/>
                <a:gd name="T8" fmla="*/ 0 w 1886"/>
                <a:gd name="T9" fmla="*/ 1271 h 1271"/>
                <a:gd name="T10" fmla="*/ 475 w 1886"/>
                <a:gd name="T11" fmla="*/ 924 h 1271"/>
                <a:gd name="T12" fmla="*/ 933 w 1886"/>
                <a:gd name="T13" fmla="*/ 501 h 1271"/>
                <a:gd name="T14" fmla="*/ 958 w 1886"/>
                <a:gd name="T15" fmla="*/ 503 h 1271"/>
                <a:gd name="T16" fmla="*/ 1829 w 1886"/>
                <a:gd name="T17" fmla="*/ 247 h 1271"/>
                <a:gd name="T18" fmla="*/ 1308 w 1886"/>
                <a:gd name="T19" fmla="*/ 4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6" h="1271">
                  <a:moveTo>
                    <a:pt x="1308" y="4"/>
                  </a:moveTo>
                  <a:cubicBezTo>
                    <a:pt x="988" y="0"/>
                    <a:pt x="652" y="88"/>
                    <a:pt x="534" y="210"/>
                  </a:cubicBezTo>
                  <a:cubicBezTo>
                    <a:pt x="424" y="325"/>
                    <a:pt x="529" y="440"/>
                    <a:pt x="794" y="485"/>
                  </a:cubicBezTo>
                  <a:cubicBezTo>
                    <a:pt x="324" y="898"/>
                    <a:pt x="324" y="898"/>
                    <a:pt x="324" y="898"/>
                  </a:cubicBezTo>
                  <a:cubicBezTo>
                    <a:pt x="0" y="1271"/>
                    <a:pt x="0" y="1271"/>
                    <a:pt x="0" y="1271"/>
                  </a:cubicBezTo>
                  <a:cubicBezTo>
                    <a:pt x="475" y="924"/>
                    <a:pt x="475" y="924"/>
                    <a:pt x="475" y="924"/>
                  </a:cubicBezTo>
                  <a:cubicBezTo>
                    <a:pt x="933" y="501"/>
                    <a:pt x="933" y="501"/>
                    <a:pt x="933" y="501"/>
                  </a:cubicBezTo>
                  <a:cubicBezTo>
                    <a:pt x="941" y="502"/>
                    <a:pt x="950" y="502"/>
                    <a:pt x="958" y="503"/>
                  </a:cubicBezTo>
                  <a:cubicBezTo>
                    <a:pt x="1361" y="523"/>
                    <a:pt x="1765" y="401"/>
                    <a:pt x="1829" y="247"/>
                  </a:cubicBezTo>
                  <a:cubicBezTo>
                    <a:pt x="1886" y="111"/>
                    <a:pt x="1644" y="8"/>
                    <a:pt x="1308" y="4"/>
                  </a:cubicBezTo>
                  <a:close/>
                </a:path>
              </a:pathLst>
            </a:custGeom>
            <a:solidFill>
              <a:srgbClr val="231F2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864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396" y="304800"/>
            <a:ext cx="6934200" cy="715963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of Dairy Farmers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1759" y="1237456"/>
            <a:ext cx="6934200" cy="544093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en-US" altLang="ko-KR" sz="1600" b="1" dirty="0" smtClean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altLang="ko-KR" sz="1600" b="1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altLang="ko-KR" sz="1600" b="1" dirty="0" smtClean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altLang="ko-KR" sz="1600" b="1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altLang="ko-KR" sz="1600" b="1" dirty="0" smtClean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ko-KR" sz="28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Conclusions</a:t>
            </a:r>
            <a:endParaRPr lang="en-GB" sz="2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0445" name="Group 29"/>
          <p:cNvGrpSpPr>
            <a:grpSpLocks/>
          </p:cNvGrpSpPr>
          <p:nvPr/>
        </p:nvGrpSpPr>
        <p:grpSpPr bwMode="auto">
          <a:xfrm>
            <a:off x="1600200" y="4999038"/>
            <a:ext cx="636588" cy="685800"/>
            <a:chOff x="3504" y="432"/>
            <a:chExt cx="802" cy="864"/>
          </a:xfrm>
        </p:grpSpPr>
        <p:sp>
          <p:nvSpPr>
            <p:cNvPr id="60440" name="Freeform 24"/>
            <p:cNvSpPr>
              <a:spLocks/>
            </p:cNvSpPr>
            <p:nvPr/>
          </p:nvSpPr>
          <p:spPr bwMode="auto">
            <a:xfrm rot="-245609">
              <a:off x="3639" y="522"/>
              <a:ext cx="141" cy="774"/>
            </a:xfrm>
            <a:custGeom>
              <a:avLst/>
              <a:gdLst>
                <a:gd name="T0" fmla="*/ 0 w 232"/>
                <a:gd name="T1" fmla="*/ 1275 h 1275"/>
                <a:gd name="T2" fmla="*/ 8 w 232"/>
                <a:gd name="T3" fmla="*/ 975 h 1275"/>
                <a:gd name="T4" fmla="*/ 159 w 232"/>
                <a:gd name="T5" fmla="*/ 0 h 1275"/>
                <a:gd name="T6" fmla="*/ 232 w 232"/>
                <a:gd name="T7" fmla="*/ 12 h 1275"/>
                <a:gd name="T8" fmla="*/ 81 w 232"/>
                <a:gd name="T9" fmla="*/ 987 h 1275"/>
                <a:gd name="T10" fmla="*/ 0 w 232"/>
                <a:gd name="T11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275">
                  <a:moveTo>
                    <a:pt x="0" y="1275"/>
                  </a:moveTo>
                  <a:lnTo>
                    <a:pt x="8" y="975"/>
                  </a:lnTo>
                  <a:lnTo>
                    <a:pt x="159" y="0"/>
                  </a:lnTo>
                  <a:lnTo>
                    <a:pt x="232" y="12"/>
                  </a:lnTo>
                  <a:lnTo>
                    <a:pt x="81" y="987"/>
                  </a:lnTo>
                  <a:lnTo>
                    <a:pt x="0" y="1275"/>
                  </a:lnTo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808080">
                    <a:alpha val="89999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1" name="Freeform 25"/>
            <p:cNvSpPr>
              <a:spLocks/>
            </p:cNvSpPr>
            <p:nvPr/>
          </p:nvSpPr>
          <p:spPr bwMode="auto">
            <a:xfrm rot="-245609">
              <a:off x="3644" y="525"/>
              <a:ext cx="106" cy="744"/>
            </a:xfrm>
            <a:custGeom>
              <a:avLst/>
              <a:gdLst>
                <a:gd name="T0" fmla="*/ 0 w 175"/>
                <a:gd name="T1" fmla="*/ 1223 h 1223"/>
                <a:gd name="T2" fmla="*/ 12 w 175"/>
                <a:gd name="T3" fmla="*/ 975 h 1223"/>
                <a:gd name="T4" fmla="*/ 161 w 175"/>
                <a:gd name="T5" fmla="*/ 0 h 1223"/>
                <a:gd name="T6" fmla="*/ 175 w 175"/>
                <a:gd name="T7" fmla="*/ 2 h 1223"/>
                <a:gd name="T8" fmla="*/ 24 w 175"/>
                <a:gd name="T9" fmla="*/ 978 h 1223"/>
                <a:gd name="T10" fmla="*/ 0 w 175"/>
                <a:gd name="T11" fmla="*/ 1223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223">
                  <a:moveTo>
                    <a:pt x="0" y="1223"/>
                  </a:moveTo>
                  <a:lnTo>
                    <a:pt x="12" y="975"/>
                  </a:lnTo>
                  <a:lnTo>
                    <a:pt x="161" y="0"/>
                  </a:lnTo>
                  <a:lnTo>
                    <a:pt x="175" y="2"/>
                  </a:lnTo>
                  <a:lnTo>
                    <a:pt x="24" y="978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2" name="Oval 26"/>
            <p:cNvSpPr>
              <a:spLocks noChangeArrowheads="1"/>
            </p:cNvSpPr>
            <p:nvPr/>
          </p:nvSpPr>
          <p:spPr bwMode="auto">
            <a:xfrm rot="-245609">
              <a:off x="3504" y="432"/>
              <a:ext cx="428" cy="42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 rot="-245609">
              <a:off x="3546" y="442"/>
              <a:ext cx="334" cy="2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4" name="Freeform 28"/>
            <p:cNvSpPr>
              <a:spLocks/>
            </p:cNvSpPr>
            <p:nvPr/>
          </p:nvSpPr>
          <p:spPr bwMode="auto">
            <a:xfrm>
              <a:off x="3667" y="778"/>
              <a:ext cx="639" cy="510"/>
            </a:xfrm>
            <a:custGeom>
              <a:avLst/>
              <a:gdLst>
                <a:gd name="T0" fmla="*/ 1308 w 1886"/>
                <a:gd name="T1" fmla="*/ 4 h 1271"/>
                <a:gd name="T2" fmla="*/ 534 w 1886"/>
                <a:gd name="T3" fmla="*/ 210 h 1271"/>
                <a:gd name="T4" fmla="*/ 794 w 1886"/>
                <a:gd name="T5" fmla="*/ 485 h 1271"/>
                <a:gd name="T6" fmla="*/ 324 w 1886"/>
                <a:gd name="T7" fmla="*/ 898 h 1271"/>
                <a:gd name="T8" fmla="*/ 0 w 1886"/>
                <a:gd name="T9" fmla="*/ 1271 h 1271"/>
                <a:gd name="T10" fmla="*/ 475 w 1886"/>
                <a:gd name="T11" fmla="*/ 924 h 1271"/>
                <a:gd name="T12" fmla="*/ 933 w 1886"/>
                <a:gd name="T13" fmla="*/ 501 h 1271"/>
                <a:gd name="T14" fmla="*/ 958 w 1886"/>
                <a:gd name="T15" fmla="*/ 503 h 1271"/>
                <a:gd name="T16" fmla="*/ 1829 w 1886"/>
                <a:gd name="T17" fmla="*/ 247 h 1271"/>
                <a:gd name="T18" fmla="*/ 1308 w 1886"/>
                <a:gd name="T19" fmla="*/ 4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6" h="1271">
                  <a:moveTo>
                    <a:pt x="1308" y="4"/>
                  </a:moveTo>
                  <a:cubicBezTo>
                    <a:pt x="988" y="0"/>
                    <a:pt x="652" y="88"/>
                    <a:pt x="534" y="210"/>
                  </a:cubicBezTo>
                  <a:cubicBezTo>
                    <a:pt x="424" y="325"/>
                    <a:pt x="529" y="440"/>
                    <a:pt x="794" y="485"/>
                  </a:cubicBezTo>
                  <a:cubicBezTo>
                    <a:pt x="324" y="898"/>
                    <a:pt x="324" y="898"/>
                    <a:pt x="324" y="898"/>
                  </a:cubicBezTo>
                  <a:cubicBezTo>
                    <a:pt x="0" y="1271"/>
                    <a:pt x="0" y="1271"/>
                    <a:pt x="0" y="1271"/>
                  </a:cubicBezTo>
                  <a:cubicBezTo>
                    <a:pt x="475" y="924"/>
                    <a:pt x="475" y="924"/>
                    <a:pt x="475" y="924"/>
                  </a:cubicBezTo>
                  <a:cubicBezTo>
                    <a:pt x="933" y="501"/>
                    <a:pt x="933" y="501"/>
                    <a:pt x="933" y="501"/>
                  </a:cubicBezTo>
                  <a:cubicBezTo>
                    <a:pt x="941" y="502"/>
                    <a:pt x="950" y="502"/>
                    <a:pt x="958" y="503"/>
                  </a:cubicBezTo>
                  <a:cubicBezTo>
                    <a:pt x="1361" y="523"/>
                    <a:pt x="1765" y="401"/>
                    <a:pt x="1829" y="247"/>
                  </a:cubicBezTo>
                  <a:cubicBezTo>
                    <a:pt x="1886" y="111"/>
                    <a:pt x="1644" y="8"/>
                    <a:pt x="1308" y="4"/>
                  </a:cubicBezTo>
                  <a:close/>
                </a:path>
              </a:pathLst>
            </a:custGeom>
            <a:solidFill>
              <a:srgbClr val="231F2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74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15200" cy="990600"/>
          </a:xfrm>
        </p:spPr>
        <p:txBody>
          <a:bodyPr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key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on the Feed &amp; Food Chain regarding the Dairy Farmer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315200" cy="51816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 to Fork“ approach including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Feed and Plant Health, Seeds and Plant Propagating Material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business operators (FBO)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Self-supervision  - own checks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Traceability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food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Hygiene  requirements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 standards and norms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Microbiological criteria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Raw Milk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 compliance &amp; EU Direct Payments to Farmers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for official controls  &amp; Auditing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77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315200" cy="715963"/>
          </a:xfrm>
        </p:spPr>
        <p:txBody>
          <a:bodyPr/>
          <a:lstStyle/>
          <a:p>
            <a:pPr algn="ctr"/>
            <a:r>
              <a:rPr lang="en-US" sz="4000" dirty="0" smtClean="0"/>
              <a:t>The Feed &amp; Food Sector</a:t>
            </a:r>
            <a:endParaRPr lang="ru-RU" sz="40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315200" cy="47244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"/>
            </a:pPr>
            <a:r>
              <a:rPr lang="en-US" altLang="ko-K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굴림" charset="-127"/>
              </a:rPr>
              <a:t>Is defined as entire chain of production, collection, processing, transport, storage &amp; distribution of  Feed and Food from primary production (farm) to the final consumer (stable to table or farm to fork concept of the EU) </a:t>
            </a:r>
          </a:p>
          <a:p>
            <a:pPr>
              <a:lnSpc>
                <a:spcPct val="150000"/>
              </a:lnSpc>
              <a:buFont typeface="Wingdings" pitchFamily="2" charset="2"/>
              <a:buChar char=""/>
            </a:pPr>
            <a:endParaRPr lang="en-US" altLang="ko-K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"/>
            </a:pPr>
            <a:r>
              <a:rPr lang="en-US" altLang="ko-K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굴림" charset="-127"/>
              </a:rPr>
              <a:t>Is fully harmonized by EU legislation  covering Feed and Food of both, animal and plant origin</a:t>
            </a:r>
          </a:p>
          <a:p>
            <a:pPr>
              <a:lnSpc>
                <a:spcPct val="150000"/>
              </a:lnSpc>
              <a:buFont typeface="Wingdings" pitchFamily="2" charset="2"/>
              <a:buChar char=""/>
            </a:pPr>
            <a:endParaRPr lang="en-US" altLang="ko-K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"/>
            </a:pPr>
            <a:r>
              <a:rPr lang="en-US" altLang="ko-K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굴림" charset="-127"/>
              </a:rPr>
              <a:t>Requires the EU Member States to organize the implementation </a:t>
            </a:r>
            <a:r>
              <a:rPr lang="en-US" altLang="ko-K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굴림" charset="-127"/>
              </a:rPr>
              <a:t>and enforcement </a:t>
            </a:r>
            <a:r>
              <a:rPr lang="en-US" altLang="ko-K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굴림" charset="-127"/>
              </a:rPr>
              <a:t>of the EU legislation concerning the production for the national and EU market &amp; for imports and exports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0"/>
            <a:ext cx="6934200" cy="715963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of Dairy Farmers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6934200" cy="4267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en-US" altLang="ko-KR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Legislation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EU relevant to milk production holdings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Regulation (EC) 178/2002 White book on food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Regulation (EC) 852/2004 General hygiene on Food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Regulation (EC) 853/2004 Specific hygiene on Food 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Regulation (EC) 854/2004 Control on Food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Regulation (EC) 882/2004 General official control on Food &amp;Feed 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Regulation (EU) 1306/2013 Cross Compliance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Regulation (EU) 1307/2013 Direct payments to Farmers</a:t>
            </a:r>
          </a:p>
          <a:p>
            <a:pPr>
              <a:lnSpc>
                <a:spcPct val="80000"/>
              </a:lnSpc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en-US" sz="1800" dirty="0" smtClean="0">
                <a:solidFill>
                  <a:schemeClr val="tx1"/>
                </a:solidFill>
                <a:hlinkClick r:id="rId4"/>
              </a:rPr>
              <a:t>eur-lex.europa.eu/homepage.html?locale=bg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60445" name="Group 29"/>
          <p:cNvGrpSpPr>
            <a:grpSpLocks/>
          </p:cNvGrpSpPr>
          <p:nvPr/>
        </p:nvGrpSpPr>
        <p:grpSpPr bwMode="auto">
          <a:xfrm>
            <a:off x="1600200" y="4999038"/>
            <a:ext cx="636588" cy="685800"/>
            <a:chOff x="3504" y="432"/>
            <a:chExt cx="802" cy="864"/>
          </a:xfrm>
        </p:grpSpPr>
        <p:sp>
          <p:nvSpPr>
            <p:cNvPr id="60440" name="Freeform 24"/>
            <p:cNvSpPr>
              <a:spLocks/>
            </p:cNvSpPr>
            <p:nvPr/>
          </p:nvSpPr>
          <p:spPr bwMode="auto">
            <a:xfrm rot="-245609">
              <a:off x="3639" y="522"/>
              <a:ext cx="141" cy="774"/>
            </a:xfrm>
            <a:custGeom>
              <a:avLst/>
              <a:gdLst>
                <a:gd name="T0" fmla="*/ 0 w 232"/>
                <a:gd name="T1" fmla="*/ 1275 h 1275"/>
                <a:gd name="T2" fmla="*/ 8 w 232"/>
                <a:gd name="T3" fmla="*/ 975 h 1275"/>
                <a:gd name="T4" fmla="*/ 159 w 232"/>
                <a:gd name="T5" fmla="*/ 0 h 1275"/>
                <a:gd name="T6" fmla="*/ 232 w 232"/>
                <a:gd name="T7" fmla="*/ 12 h 1275"/>
                <a:gd name="T8" fmla="*/ 81 w 232"/>
                <a:gd name="T9" fmla="*/ 987 h 1275"/>
                <a:gd name="T10" fmla="*/ 0 w 232"/>
                <a:gd name="T11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275">
                  <a:moveTo>
                    <a:pt x="0" y="1275"/>
                  </a:moveTo>
                  <a:lnTo>
                    <a:pt x="8" y="975"/>
                  </a:lnTo>
                  <a:lnTo>
                    <a:pt x="159" y="0"/>
                  </a:lnTo>
                  <a:lnTo>
                    <a:pt x="232" y="12"/>
                  </a:lnTo>
                  <a:lnTo>
                    <a:pt x="81" y="987"/>
                  </a:lnTo>
                  <a:lnTo>
                    <a:pt x="0" y="1275"/>
                  </a:lnTo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808080">
                    <a:alpha val="89999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441" name="Freeform 25"/>
            <p:cNvSpPr>
              <a:spLocks/>
            </p:cNvSpPr>
            <p:nvPr/>
          </p:nvSpPr>
          <p:spPr bwMode="auto">
            <a:xfrm rot="-245609">
              <a:off x="3644" y="525"/>
              <a:ext cx="106" cy="744"/>
            </a:xfrm>
            <a:custGeom>
              <a:avLst/>
              <a:gdLst>
                <a:gd name="T0" fmla="*/ 0 w 175"/>
                <a:gd name="T1" fmla="*/ 1223 h 1223"/>
                <a:gd name="T2" fmla="*/ 12 w 175"/>
                <a:gd name="T3" fmla="*/ 975 h 1223"/>
                <a:gd name="T4" fmla="*/ 161 w 175"/>
                <a:gd name="T5" fmla="*/ 0 h 1223"/>
                <a:gd name="T6" fmla="*/ 175 w 175"/>
                <a:gd name="T7" fmla="*/ 2 h 1223"/>
                <a:gd name="T8" fmla="*/ 24 w 175"/>
                <a:gd name="T9" fmla="*/ 978 h 1223"/>
                <a:gd name="T10" fmla="*/ 0 w 175"/>
                <a:gd name="T11" fmla="*/ 1223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223">
                  <a:moveTo>
                    <a:pt x="0" y="1223"/>
                  </a:moveTo>
                  <a:lnTo>
                    <a:pt x="12" y="975"/>
                  </a:lnTo>
                  <a:lnTo>
                    <a:pt x="161" y="0"/>
                  </a:lnTo>
                  <a:lnTo>
                    <a:pt x="175" y="2"/>
                  </a:lnTo>
                  <a:lnTo>
                    <a:pt x="24" y="978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442" name="Oval 26"/>
            <p:cNvSpPr>
              <a:spLocks noChangeArrowheads="1"/>
            </p:cNvSpPr>
            <p:nvPr/>
          </p:nvSpPr>
          <p:spPr bwMode="auto">
            <a:xfrm rot="-245609">
              <a:off x="3504" y="432"/>
              <a:ext cx="428" cy="42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 rot="-245609">
              <a:off x="3546" y="442"/>
              <a:ext cx="334" cy="2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444" name="Freeform 28"/>
            <p:cNvSpPr>
              <a:spLocks/>
            </p:cNvSpPr>
            <p:nvPr/>
          </p:nvSpPr>
          <p:spPr bwMode="auto">
            <a:xfrm>
              <a:off x="3667" y="778"/>
              <a:ext cx="639" cy="510"/>
            </a:xfrm>
            <a:custGeom>
              <a:avLst/>
              <a:gdLst>
                <a:gd name="T0" fmla="*/ 1308 w 1886"/>
                <a:gd name="T1" fmla="*/ 4 h 1271"/>
                <a:gd name="T2" fmla="*/ 534 w 1886"/>
                <a:gd name="T3" fmla="*/ 210 h 1271"/>
                <a:gd name="T4" fmla="*/ 794 w 1886"/>
                <a:gd name="T5" fmla="*/ 485 h 1271"/>
                <a:gd name="T6" fmla="*/ 324 w 1886"/>
                <a:gd name="T7" fmla="*/ 898 h 1271"/>
                <a:gd name="T8" fmla="*/ 0 w 1886"/>
                <a:gd name="T9" fmla="*/ 1271 h 1271"/>
                <a:gd name="T10" fmla="*/ 475 w 1886"/>
                <a:gd name="T11" fmla="*/ 924 h 1271"/>
                <a:gd name="T12" fmla="*/ 933 w 1886"/>
                <a:gd name="T13" fmla="*/ 501 h 1271"/>
                <a:gd name="T14" fmla="*/ 958 w 1886"/>
                <a:gd name="T15" fmla="*/ 503 h 1271"/>
                <a:gd name="T16" fmla="*/ 1829 w 1886"/>
                <a:gd name="T17" fmla="*/ 247 h 1271"/>
                <a:gd name="T18" fmla="*/ 1308 w 1886"/>
                <a:gd name="T19" fmla="*/ 4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6" h="1271">
                  <a:moveTo>
                    <a:pt x="1308" y="4"/>
                  </a:moveTo>
                  <a:cubicBezTo>
                    <a:pt x="988" y="0"/>
                    <a:pt x="652" y="88"/>
                    <a:pt x="534" y="210"/>
                  </a:cubicBezTo>
                  <a:cubicBezTo>
                    <a:pt x="424" y="325"/>
                    <a:pt x="529" y="440"/>
                    <a:pt x="794" y="485"/>
                  </a:cubicBezTo>
                  <a:cubicBezTo>
                    <a:pt x="324" y="898"/>
                    <a:pt x="324" y="898"/>
                    <a:pt x="324" y="898"/>
                  </a:cubicBezTo>
                  <a:cubicBezTo>
                    <a:pt x="0" y="1271"/>
                    <a:pt x="0" y="1271"/>
                    <a:pt x="0" y="1271"/>
                  </a:cubicBezTo>
                  <a:cubicBezTo>
                    <a:pt x="475" y="924"/>
                    <a:pt x="475" y="924"/>
                    <a:pt x="475" y="924"/>
                  </a:cubicBezTo>
                  <a:cubicBezTo>
                    <a:pt x="933" y="501"/>
                    <a:pt x="933" y="501"/>
                    <a:pt x="933" y="501"/>
                  </a:cubicBezTo>
                  <a:cubicBezTo>
                    <a:pt x="941" y="502"/>
                    <a:pt x="950" y="502"/>
                    <a:pt x="958" y="503"/>
                  </a:cubicBezTo>
                  <a:cubicBezTo>
                    <a:pt x="1361" y="523"/>
                    <a:pt x="1765" y="401"/>
                    <a:pt x="1829" y="247"/>
                  </a:cubicBezTo>
                  <a:cubicBezTo>
                    <a:pt x="1886" y="111"/>
                    <a:pt x="1644" y="8"/>
                    <a:pt x="1308" y="4"/>
                  </a:cubicBezTo>
                  <a:close/>
                </a:path>
              </a:pathLst>
            </a:custGeom>
            <a:solidFill>
              <a:srgbClr val="231F2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0"/>
            <a:ext cx="6934200" cy="715963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Bulgaria’s EU Assession Process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6934200" cy="42672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ko-KR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굴림" charset="-127"/>
              </a:rPr>
              <a:t>Period </a:t>
            </a:r>
            <a:r>
              <a:rPr lang="en-US" altLang="ko-K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굴림" charset="-127"/>
              </a:rPr>
              <a:t>A – Precession period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ko-KR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Ä"/>
            </a:pPr>
            <a:r>
              <a:rPr lang="en-US" altLang="ko-KR" sz="18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Start </a:t>
            </a:r>
            <a:r>
              <a:rPr lang="en-US" altLang="ko-KR" sz="18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of the negotiatons:  February 2000   </a:t>
            </a:r>
            <a:endParaRPr lang="en-US" altLang="ko-KR" sz="1800" b="1" dirty="0" smtClean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Ä"/>
            </a:pPr>
            <a:r>
              <a:rPr lang="en-US" altLang="ko-KR" sz="18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End </a:t>
            </a:r>
            <a:r>
              <a:rPr lang="en-US" altLang="ko-KR" sz="18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of negotiations &amp; Accession Treaty:  2005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ko-K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ko-KR" sz="18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ko-KR" sz="18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algn="ctr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ko-KR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굴림" charset="-127"/>
              </a:rPr>
              <a:t>Period </a:t>
            </a:r>
            <a:r>
              <a:rPr lang="en-US" altLang="ko-K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굴림" charset="-127"/>
              </a:rPr>
              <a:t>B – Post accession period</a:t>
            </a:r>
          </a:p>
          <a:p>
            <a:pPr algn="ctr">
              <a:lnSpc>
                <a:spcPct val="80000"/>
              </a:lnSpc>
              <a:buFont typeface="Wingdings" pitchFamily="2" charset="2"/>
              <a:buChar char="v"/>
            </a:pPr>
            <a:endParaRPr lang="en-US" altLang="ko-KR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"/>
            </a:pPr>
            <a:r>
              <a:rPr lang="en-US" altLang="ko-KR" sz="18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EU Membership: 1. January </a:t>
            </a:r>
            <a:r>
              <a:rPr lang="en-US" altLang="ko-KR" sz="18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2007</a:t>
            </a:r>
          </a:p>
          <a:p>
            <a:pPr>
              <a:lnSpc>
                <a:spcPct val="80000"/>
              </a:lnSpc>
              <a:buFont typeface="Wingdings" pitchFamily="2" charset="2"/>
              <a:buChar char=""/>
            </a:pPr>
            <a:endParaRPr lang="en-US" altLang="ko-KR" sz="1800" b="1" dirty="0" smtClean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"/>
            </a:pPr>
            <a:r>
              <a:rPr lang="en-US" altLang="ko-KR" sz="18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To </a:t>
            </a:r>
            <a:r>
              <a:rPr lang="en-US" altLang="ko-KR" sz="18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date:  </a:t>
            </a:r>
            <a:r>
              <a:rPr lang="en-US" altLang="ko-KR" sz="18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(November 2015, the 9</a:t>
            </a:r>
            <a:r>
              <a:rPr lang="en-US" altLang="ko-KR" sz="1800" b="1" baseline="300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th</a:t>
            </a:r>
            <a:r>
              <a:rPr lang="en-US" altLang="ko-KR" sz="18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 year of Bulgaria’s EU-Membership)</a:t>
            </a:r>
          </a:p>
          <a:p>
            <a:pPr>
              <a:lnSpc>
                <a:spcPct val="80000"/>
              </a:lnSpc>
              <a:buFont typeface="Wingdings" pitchFamily="2" charset="2"/>
              <a:buChar char=""/>
            </a:pPr>
            <a:endParaRPr lang="en-US" altLang="ko-KR" sz="1800" b="1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"/>
            </a:pPr>
            <a:r>
              <a:rPr lang="en-US" altLang="ko-KR" sz="18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Milk: A transitional measure still in force until 31.12.2015 </a:t>
            </a:r>
            <a:endParaRPr lang="en-US" altLang="ko-KR" sz="1800" b="1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60445" name="Group 29"/>
          <p:cNvGrpSpPr>
            <a:grpSpLocks/>
          </p:cNvGrpSpPr>
          <p:nvPr/>
        </p:nvGrpSpPr>
        <p:grpSpPr bwMode="auto">
          <a:xfrm>
            <a:off x="1600200" y="4999038"/>
            <a:ext cx="636588" cy="685800"/>
            <a:chOff x="3504" y="432"/>
            <a:chExt cx="802" cy="864"/>
          </a:xfrm>
        </p:grpSpPr>
        <p:sp>
          <p:nvSpPr>
            <p:cNvPr id="60440" name="Freeform 24"/>
            <p:cNvSpPr>
              <a:spLocks/>
            </p:cNvSpPr>
            <p:nvPr/>
          </p:nvSpPr>
          <p:spPr bwMode="auto">
            <a:xfrm rot="-245609">
              <a:off x="3639" y="522"/>
              <a:ext cx="141" cy="774"/>
            </a:xfrm>
            <a:custGeom>
              <a:avLst/>
              <a:gdLst>
                <a:gd name="T0" fmla="*/ 0 w 232"/>
                <a:gd name="T1" fmla="*/ 1275 h 1275"/>
                <a:gd name="T2" fmla="*/ 8 w 232"/>
                <a:gd name="T3" fmla="*/ 975 h 1275"/>
                <a:gd name="T4" fmla="*/ 159 w 232"/>
                <a:gd name="T5" fmla="*/ 0 h 1275"/>
                <a:gd name="T6" fmla="*/ 232 w 232"/>
                <a:gd name="T7" fmla="*/ 12 h 1275"/>
                <a:gd name="T8" fmla="*/ 81 w 232"/>
                <a:gd name="T9" fmla="*/ 987 h 1275"/>
                <a:gd name="T10" fmla="*/ 0 w 232"/>
                <a:gd name="T11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275">
                  <a:moveTo>
                    <a:pt x="0" y="1275"/>
                  </a:moveTo>
                  <a:lnTo>
                    <a:pt x="8" y="975"/>
                  </a:lnTo>
                  <a:lnTo>
                    <a:pt x="159" y="0"/>
                  </a:lnTo>
                  <a:lnTo>
                    <a:pt x="232" y="12"/>
                  </a:lnTo>
                  <a:lnTo>
                    <a:pt x="81" y="987"/>
                  </a:lnTo>
                  <a:lnTo>
                    <a:pt x="0" y="1275"/>
                  </a:lnTo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808080">
                    <a:alpha val="89999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441" name="Freeform 25"/>
            <p:cNvSpPr>
              <a:spLocks/>
            </p:cNvSpPr>
            <p:nvPr/>
          </p:nvSpPr>
          <p:spPr bwMode="auto">
            <a:xfrm rot="-245609">
              <a:off x="3644" y="525"/>
              <a:ext cx="106" cy="744"/>
            </a:xfrm>
            <a:custGeom>
              <a:avLst/>
              <a:gdLst>
                <a:gd name="T0" fmla="*/ 0 w 175"/>
                <a:gd name="T1" fmla="*/ 1223 h 1223"/>
                <a:gd name="T2" fmla="*/ 12 w 175"/>
                <a:gd name="T3" fmla="*/ 975 h 1223"/>
                <a:gd name="T4" fmla="*/ 161 w 175"/>
                <a:gd name="T5" fmla="*/ 0 h 1223"/>
                <a:gd name="T6" fmla="*/ 175 w 175"/>
                <a:gd name="T7" fmla="*/ 2 h 1223"/>
                <a:gd name="T8" fmla="*/ 24 w 175"/>
                <a:gd name="T9" fmla="*/ 978 h 1223"/>
                <a:gd name="T10" fmla="*/ 0 w 175"/>
                <a:gd name="T11" fmla="*/ 1223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223">
                  <a:moveTo>
                    <a:pt x="0" y="1223"/>
                  </a:moveTo>
                  <a:lnTo>
                    <a:pt x="12" y="975"/>
                  </a:lnTo>
                  <a:lnTo>
                    <a:pt x="161" y="0"/>
                  </a:lnTo>
                  <a:lnTo>
                    <a:pt x="175" y="2"/>
                  </a:lnTo>
                  <a:lnTo>
                    <a:pt x="24" y="978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442" name="Oval 26"/>
            <p:cNvSpPr>
              <a:spLocks noChangeArrowheads="1"/>
            </p:cNvSpPr>
            <p:nvPr/>
          </p:nvSpPr>
          <p:spPr bwMode="auto">
            <a:xfrm rot="-245609">
              <a:off x="3504" y="432"/>
              <a:ext cx="428" cy="42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 rot="-245609">
              <a:off x="3546" y="442"/>
              <a:ext cx="334" cy="2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444" name="Freeform 28"/>
            <p:cNvSpPr>
              <a:spLocks/>
            </p:cNvSpPr>
            <p:nvPr/>
          </p:nvSpPr>
          <p:spPr bwMode="auto">
            <a:xfrm>
              <a:off x="3667" y="778"/>
              <a:ext cx="639" cy="510"/>
            </a:xfrm>
            <a:custGeom>
              <a:avLst/>
              <a:gdLst>
                <a:gd name="T0" fmla="*/ 1308 w 1886"/>
                <a:gd name="T1" fmla="*/ 4 h 1271"/>
                <a:gd name="T2" fmla="*/ 534 w 1886"/>
                <a:gd name="T3" fmla="*/ 210 h 1271"/>
                <a:gd name="T4" fmla="*/ 794 w 1886"/>
                <a:gd name="T5" fmla="*/ 485 h 1271"/>
                <a:gd name="T6" fmla="*/ 324 w 1886"/>
                <a:gd name="T7" fmla="*/ 898 h 1271"/>
                <a:gd name="T8" fmla="*/ 0 w 1886"/>
                <a:gd name="T9" fmla="*/ 1271 h 1271"/>
                <a:gd name="T10" fmla="*/ 475 w 1886"/>
                <a:gd name="T11" fmla="*/ 924 h 1271"/>
                <a:gd name="T12" fmla="*/ 933 w 1886"/>
                <a:gd name="T13" fmla="*/ 501 h 1271"/>
                <a:gd name="T14" fmla="*/ 958 w 1886"/>
                <a:gd name="T15" fmla="*/ 503 h 1271"/>
                <a:gd name="T16" fmla="*/ 1829 w 1886"/>
                <a:gd name="T17" fmla="*/ 247 h 1271"/>
                <a:gd name="T18" fmla="*/ 1308 w 1886"/>
                <a:gd name="T19" fmla="*/ 4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6" h="1271">
                  <a:moveTo>
                    <a:pt x="1308" y="4"/>
                  </a:moveTo>
                  <a:cubicBezTo>
                    <a:pt x="988" y="0"/>
                    <a:pt x="652" y="88"/>
                    <a:pt x="534" y="210"/>
                  </a:cubicBezTo>
                  <a:cubicBezTo>
                    <a:pt x="424" y="325"/>
                    <a:pt x="529" y="440"/>
                    <a:pt x="794" y="485"/>
                  </a:cubicBezTo>
                  <a:cubicBezTo>
                    <a:pt x="324" y="898"/>
                    <a:pt x="324" y="898"/>
                    <a:pt x="324" y="898"/>
                  </a:cubicBezTo>
                  <a:cubicBezTo>
                    <a:pt x="0" y="1271"/>
                    <a:pt x="0" y="1271"/>
                    <a:pt x="0" y="1271"/>
                  </a:cubicBezTo>
                  <a:cubicBezTo>
                    <a:pt x="475" y="924"/>
                    <a:pt x="475" y="924"/>
                    <a:pt x="475" y="924"/>
                  </a:cubicBezTo>
                  <a:cubicBezTo>
                    <a:pt x="933" y="501"/>
                    <a:pt x="933" y="501"/>
                    <a:pt x="933" y="501"/>
                  </a:cubicBezTo>
                  <a:cubicBezTo>
                    <a:pt x="941" y="502"/>
                    <a:pt x="950" y="502"/>
                    <a:pt x="958" y="503"/>
                  </a:cubicBezTo>
                  <a:cubicBezTo>
                    <a:pt x="1361" y="523"/>
                    <a:pt x="1765" y="401"/>
                    <a:pt x="1829" y="247"/>
                  </a:cubicBezTo>
                  <a:cubicBezTo>
                    <a:pt x="1886" y="111"/>
                    <a:pt x="1644" y="8"/>
                    <a:pt x="1308" y="4"/>
                  </a:cubicBezTo>
                  <a:close/>
                </a:path>
              </a:pathLst>
            </a:custGeom>
            <a:solidFill>
              <a:srgbClr val="231F2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014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396" y="304800"/>
            <a:ext cx="6934200" cy="715963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of Dairy Farmers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1759" y="1237456"/>
            <a:ext cx="6934200" cy="4858543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en-US" altLang="ko-KR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ko-KR" sz="20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General Obligation of Dairy farmer</a:t>
            </a: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 		(Reg</a:t>
            </a:r>
            <a:r>
              <a:rPr lang="en-US" altLang="ko-KR" sz="16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. 852/2004-Art </a:t>
            </a: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6)</a:t>
            </a:r>
          </a:p>
          <a:p>
            <a:pPr>
              <a:lnSpc>
                <a:spcPct val="150000"/>
              </a:lnSpc>
              <a:buFont typeface="Wingdings" pitchFamily="2" charset="2"/>
              <a:buChar char="Æ"/>
            </a:pPr>
            <a:endParaRPr lang="en-US" altLang="ko-KR" sz="1600" b="1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Æ"/>
            </a:pP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Notification of milk production holdings to BG FSA </a:t>
            </a:r>
          </a:p>
          <a:p>
            <a:pPr>
              <a:lnSpc>
                <a:spcPct val="150000"/>
              </a:lnSpc>
              <a:buFont typeface="Wingdings" pitchFamily="2" charset="2"/>
              <a:buChar char="Æ"/>
            </a:pPr>
            <a:endParaRPr lang="en-US" altLang="ko-KR" sz="1600" b="1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followed by</a:t>
            </a:r>
          </a:p>
          <a:p>
            <a:pPr>
              <a:lnSpc>
                <a:spcPct val="150000"/>
              </a:lnSpc>
              <a:buFont typeface="Wingdings" pitchFamily="2" charset="2"/>
              <a:buChar char="Æ"/>
            </a:pPr>
            <a:endParaRPr lang="en-US" altLang="ko-KR" sz="1600" b="1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Æ"/>
            </a:pP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Registration of this activity by BG FSA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60445" name="Group 29"/>
          <p:cNvGrpSpPr>
            <a:grpSpLocks/>
          </p:cNvGrpSpPr>
          <p:nvPr/>
        </p:nvGrpSpPr>
        <p:grpSpPr bwMode="auto">
          <a:xfrm>
            <a:off x="1600200" y="4999038"/>
            <a:ext cx="636588" cy="685800"/>
            <a:chOff x="3504" y="432"/>
            <a:chExt cx="802" cy="864"/>
          </a:xfrm>
        </p:grpSpPr>
        <p:sp>
          <p:nvSpPr>
            <p:cNvPr id="60440" name="Freeform 24"/>
            <p:cNvSpPr>
              <a:spLocks/>
            </p:cNvSpPr>
            <p:nvPr/>
          </p:nvSpPr>
          <p:spPr bwMode="auto">
            <a:xfrm rot="-245609">
              <a:off x="3639" y="522"/>
              <a:ext cx="141" cy="774"/>
            </a:xfrm>
            <a:custGeom>
              <a:avLst/>
              <a:gdLst>
                <a:gd name="T0" fmla="*/ 0 w 232"/>
                <a:gd name="T1" fmla="*/ 1275 h 1275"/>
                <a:gd name="T2" fmla="*/ 8 w 232"/>
                <a:gd name="T3" fmla="*/ 975 h 1275"/>
                <a:gd name="T4" fmla="*/ 159 w 232"/>
                <a:gd name="T5" fmla="*/ 0 h 1275"/>
                <a:gd name="T6" fmla="*/ 232 w 232"/>
                <a:gd name="T7" fmla="*/ 12 h 1275"/>
                <a:gd name="T8" fmla="*/ 81 w 232"/>
                <a:gd name="T9" fmla="*/ 987 h 1275"/>
                <a:gd name="T10" fmla="*/ 0 w 232"/>
                <a:gd name="T11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275">
                  <a:moveTo>
                    <a:pt x="0" y="1275"/>
                  </a:moveTo>
                  <a:lnTo>
                    <a:pt x="8" y="975"/>
                  </a:lnTo>
                  <a:lnTo>
                    <a:pt x="159" y="0"/>
                  </a:lnTo>
                  <a:lnTo>
                    <a:pt x="232" y="12"/>
                  </a:lnTo>
                  <a:lnTo>
                    <a:pt x="81" y="987"/>
                  </a:lnTo>
                  <a:lnTo>
                    <a:pt x="0" y="1275"/>
                  </a:lnTo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808080">
                    <a:alpha val="89999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1" name="Freeform 25"/>
            <p:cNvSpPr>
              <a:spLocks/>
            </p:cNvSpPr>
            <p:nvPr/>
          </p:nvSpPr>
          <p:spPr bwMode="auto">
            <a:xfrm rot="-245609">
              <a:off x="3644" y="525"/>
              <a:ext cx="106" cy="744"/>
            </a:xfrm>
            <a:custGeom>
              <a:avLst/>
              <a:gdLst>
                <a:gd name="T0" fmla="*/ 0 w 175"/>
                <a:gd name="T1" fmla="*/ 1223 h 1223"/>
                <a:gd name="T2" fmla="*/ 12 w 175"/>
                <a:gd name="T3" fmla="*/ 975 h 1223"/>
                <a:gd name="T4" fmla="*/ 161 w 175"/>
                <a:gd name="T5" fmla="*/ 0 h 1223"/>
                <a:gd name="T6" fmla="*/ 175 w 175"/>
                <a:gd name="T7" fmla="*/ 2 h 1223"/>
                <a:gd name="T8" fmla="*/ 24 w 175"/>
                <a:gd name="T9" fmla="*/ 978 h 1223"/>
                <a:gd name="T10" fmla="*/ 0 w 175"/>
                <a:gd name="T11" fmla="*/ 1223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223">
                  <a:moveTo>
                    <a:pt x="0" y="1223"/>
                  </a:moveTo>
                  <a:lnTo>
                    <a:pt x="12" y="975"/>
                  </a:lnTo>
                  <a:lnTo>
                    <a:pt x="161" y="0"/>
                  </a:lnTo>
                  <a:lnTo>
                    <a:pt x="175" y="2"/>
                  </a:lnTo>
                  <a:lnTo>
                    <a:pt x="24" y="978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2" name="Oval 26"/>
            <p:cNvSpPr>
              <a:spLocks noChangeArrowheads="1"/>
            </p:cNvSpPr>
            <p:nvPr/>
          </p:nvSpPr>
          <p:spPr bwMode="auto">
            <a:xfrm rot="-245609">
              <a:off x="3504" y="432"/>
              <a:ext cx="428" cy="42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 rot="-245609">
              <a:off x="3546" y="442"/>
              <a:ext cx="334" cy="2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4" name="Freeform 28"/>
            <p:cNvSpPr>
              <a:spLocks/>
            </p:cNvSpPr>
            <p:nvPr/>
          </p:nvSpPr>
          <p:spPr bwMode="auto">
            <a:xfrm>
              <a:off x="3667" y="778"/>
              <a:ext cx="639" cy="510"/>
            </a:xfrm>
            <a:custGeom>
              <a:avLst/>
              <a:gdLst>
                <a:gd name="T0" fmla="*/ 1308 w 1886"/>
                <a:gd name="T1" fmla="*/ 4 h 1271"/>
                <a:gd name="T2" fmla="*/ 534 w 1886"/>
                <a:gd name="T3" fmla="*/ 210 h 1271"/>
                <a:gd name="T4" fmla="*/ 794 w 1886"/>
                <a:gd name="T5" fmla="*/ 485 h 1271"/>
                <a:gd name="T6" fmla="*/ 324 w 1886"/>
                <a:gd name="T7" fmla="*/ 898 h 1271"/>
                <a:gd name="T8" fmla="*/ 0 w 1886"/>
                <a:gd name="T9" fmla="*/ 1271 h 1271"/>
                <a:gd name="T10" fmla="*/ 475 w 1886"/>
                <a:gd name="T11" fmla="*/ 924 h 1271"/>
                <a:gd name="T12" fmla="*/ 933 w 1886"/>
                <a:gd name="T13" fmla="*/ 501 h 1271"/>
                <a:gd name="T14" fmla="*/ 958 w 1886"/>
                <a:gd name="T15" fmla="*/ 503 h 1271"/>
                <a:gd name="T16" fmla="*/ 1829 w 1886"/>
                <a:gd name="T17" fmla="*/ 247 h 1271"/>
                <a:gd name="T18" fmla="*/ 1308 w 1886"/>
                <a:gd name="T19" fmla="*/ 4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6" h="1271">
                  <a:moveTo>
                    <a:pt x="1308" y="4"/>
                  </a:moveTo>
                  <a:cubicBezTo>
                    <a:pt x="988" y="0"/>
                    <a:pt x="652" y="88"/>
                    <a:pt x="534" y="210"/>
                  </a:cubicBezTo>
                  <a:cubicBezTo>
                    <a:pt x="424" y="325"/>
                    <a:pt x="529" y="440"/>
                    <a:pt x="794" y="485"/>
                  </a:cubicBezTo>
                  <a:cubicBezTo>
                    <a:pt x="324" y="898"/>
                    <a:pt x="324" y="898"/>
                    <a:pt x="324" y="898"/>
                  </a:cubicBezTo>
                  <a:cubicBezTo>
                    <a:pt x="0" y="1271"/>
                    <a:pt x="0" y="1271"/>
                    <a:pt x="0" y="1271"/>
                  </a:cubicBezTo>
                  <a:cubicBezTo>
                    <a:pt x="475" y="924"/>
                    <a:pt x="475" y="924"/>
                    <a:pt x="475" y="924"/>
                  </a:cubicBezTo>
                  <a:cubicBezTo>
                    <a:pt x="933" y="501"/>
                    <a:pt x="933" y="501"/>
                    <a:pt x="933" y="501"/>
                  </a:cubicBezTo>
                  <a:cubicBezTo>
                    <a:pt x="941" y="502"/>
                    <a:pt x="950" y="502"/>
                    <a:pt x="958" y="503"/>
                  </a:cubicBezTo>
                  <a:cubicBezTo>
                    <a:pt x="1361" y="523"/>
                    <a:pt x="1765" y="401"/>
                    <a:pt x="1829" y="247"/>
                  </a:cubicBezTo>
                  <a:cubicBezTo>
                    <a:pt x="1886" y="111"/>
                    <a:pt x="1644" y="8"/>
                    <a:pt x="1308" y="4"/>
                  </a:cubicBezTo>
                  <a:close/>
                </a:path>
              </a:pathLst>
            </a:custGeom>
            <a:solidFill>
              <a:srgbClr val="231F2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4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396" y="304800"/>
            <a:ext cx="6934200" cy="715963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of Dairy Farmers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1759" y="1237456"/>
            <a:ext cx="6934200" cy="4858543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en-US" altLang="ko-KR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Æ"/>
            </a:pP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General Hygiene </a:t>
            </a:r>
            <a:r>
              <a:rPr lang="en-US" altLang="ko-KR" sz="16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(Reg. 852/2004-Art 3 &amp; 4 (1) &amp; Annex 1 Part </a:t>
            </a: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A)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Control contamination of milk (Air, soil water, feed, fertilizers, veterinary medicinal products, plant protection products, biocides, waste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Control Zoonosis, animal health &amp; welfare, plant health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Reporting of diseases &amp; prophylactic measures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Prevent transmission of diseases to humans by milk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Clean &amp; disinfect facilities, equipment, containers, vehicles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Clean milking cows, sheep, goats, buffalos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Control feed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Control water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Records 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Remedial action   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60445" name="Group 29"/>
          <p:cNvGrpSpPr>
            <a:grpSpLocks/>
          </p:cNvGrpSpPr>
          <p:nvPr/>
        </p:nvGrpSpPr>
        <p:grpSpPr bwMode="auto">
          <a:xfrm>
            <a:off x="1600200" y="4999038"/>
            <a:ext cx="636588" cy="685800"/>
            <a:chOff x="3504" y="432"/>
            <a:chExt cx="802" cy="864"/>
          </a:xfrm>
        </p:grpSpPr>
        <p:sp>
          <p:nvSpPr>
            <p:cNvPr id="60440" name="Freeform 24"/>
            <p:cNvSpPr>
              <a:spLocks/>
            </p:cNvSpPr>
            <p:nvPr/>
          </p:nvSpPr>
          <p:spPr bwMode="auto">
            <a:xfrm rot="-245609">
              <a:off x="3639" y="522"/>
              <a:ext cx="141" cy="774"/>
            </a:xfrm>
            <a:custGeom>
              <a:avLst/>
              <a:gdLst>
                <a:gd name="T0" fmla="*/ 0 w 232"/>
                <a:gd name="T1" fmla="*/ 1275 h 1275"/>
                <a:gd name="T2" fmla="*/ 8 w 232"/>
                <a:gd name="T3" fmla="*/ 975 h 1275"/>
                <a:gd name="T4" fmla="*/ 159 w 232"/>
                <a:gd name="T5" fmla="*/ 0 h 1275"/>
                <a:gd name="T6" fmla="*/ 232 w 232"/>
                <a:gd name="T7" fmla="*/ 12 h 1275"/>
                <a:gd name="T8" fmla="*/ 81 w 232"/>
                <a:gd name="T9" fmla="*/ 987 h 1275"/>
                <a:gd name="T10" fmla="*/ 0 w 232"/>
                <a:gd name="T11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275">
                  <a:moveTo>
                    <a:pt x="0" y="1275"/>
                  </a:moveTo>
                  <a:lnTo>
                    <a:pt x="8" y="975"/>
                  </a:lnTo>
                  <a:lnTo>
                    <a:pt x="159" y="0"/>
                  </a:lnTo>
                  <a:lnTo>
                    <a:pt x="232" y="12"/>
                  </a:lnTo>
                  <a:lnTo>
                    <a:pt x="81" y="987"/>
                  </a:lnTo>
                  <a:lnTo>
                    <a:pt x="0" y="1275"/>
                  </a:lnTo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808080">
                    <a:alpha val="89999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1" name="Freeform 25"/>
            <p:cNvSpPr>
              <a:spLocks/>
            </p:cNvSpPr>
            <p:nvPr/>
          </p:nvSpPr>
          <p:spPr bwMode="auto">
            <a:xfrm rot="-245609">
              <a:off x="3644" y="525"/>
              <a:ext cx="106" cy="744"/>
            </a:xfrm>
            <a:custGeom>
              <a:avLst/>
              <a:gdLst>
                <a:gd name="T0" fmla="*/ 0 w 175"/>
                <a:gd name="T1" fmla="*/ 1223 h 1223"/>
                <a:gd name="T2" fmla="*/ 12 w 175"/>
                <a:gd name="T3" fmla="*/ 975 h 1223"/>
                <a:gd name="T4" fmla="*/ 161 w 175"/>
                <a:gd name="T5" fmla="*/ 0 h 1223"/>
                <a:gd name="T6" fmla="*/ 175 w 175"/>
                <a:gd name="T7" fmla="*/ 2 h 1223"/>
                <a:gd name="T8" fmla="*/ 24 w 175"/>
                <a:gd name="T9" fmla="*/ 978 h 1223"/>
                <a:gd name="T10" fmla="*/ 0 w 175"/>
                <a:gd name="T11" fmla="*/ 1223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223">
                  <a:moveTo>
                    <a:pt x="0" y="1223"/>
                  </a:moveTo>
                  <a:lnTo>
                    <a:pt x="12" y="975"/>
                  </a:lnTo>
                  <a:lnTo>
                    <a:pt x="161" y="0"/>
                  </a:lnTo>
                  <a:lnTo>
                    <a:pt x="175" y="2"/>
                  </a:lnTo>
                  <a:lnTo>
                    <a:pt x="24" y="978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2" name="Oval 26"/>
            <p:cNvSpPr>
              <a:spLocks noChangeArrowheads="1"/>
            </p:cNvSpPr>
            <p:nvPr/>
          </p:nvSpPr>
          <p:spPr bwMode="auto">
            <a:xfrm rot="-245609">
              <a:off x="3504" y="432"/>
              <a:ext cx="428" cy="42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 rot="-245609">
              <a:off x="3546" y="442"/>
              <a:ext cx="334" cy="2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4" name="Freeform 28"/>
            <p:cNvSpPr>
              <a:spLocks/>
            </p:cNvSpPr>
            <p:nvPr/>
          </p:nvSpPr>
          <p:spPr bwMode="auto">
            <a:xfrm>
              <a:off x="3667" y="778"/>
              <a:ext cx="639" cy="510"/>
            </a:xfrm>
            <a:custGeom>
              <a:avLst/>
              <a:gdLst>
                <a:gd name="T0" fmla="*/ 1308 w 1886"/>
                <a:gd name="T1" fmla="*/ 4 h 1271"/>
                <a:gd name="T2" fmla="*/ 534 w 1886"/>
                <a:gd name="T3" fmla="*/ 210 h 1271"/>
                <a:gd name="T4" fmla="*/ 794 w 1886"/>
                <a:gd name="T5" fmla="*/ 485 h 1271"/>
                <a:gd name="T6" fmla="*/ 324 w 1886"/>
                <a:gd name="T7" fmla="*/ 898 h 1271"/>
                <a:gd name="T8" fmla="*/ 0 w 1886"/>
                <a:gd name="T9" fmla="*/ 1271 h 1271"/>
                <a:gd name="T10" fmla="*/ 475 w 1886"/>
                <a:gd name="T11" fmla="*/ 924 h 1271"/>
                <a:gd name="T12" fmla="*/ 933 w 1886"/>
                <a:gd name="T13" fmla="*/ 501 h 1271"/>
                <a:gd name="T14" fmla="*/ 958 w 1886"/>
                <a:gd name="T15" fmla="*/ 503 h 1271"/>
                <a:gd name="T16" fmla="*/ 1829 w 1886"/>
                <a:gd name="T17" fmla="*/ 247 h 1271"/>
                <a:gd name="T18" fmla="*/ 1308 w 1886"/>
                <a:gd name="T19" fmla="*/ 4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6" h="1271">
                  <a:moveTo>
                    <a:pt x="1308" y="4"/>
                  </a:moveTo>
                  <a:cubicBezTo>
                    <a:pt x="988" y="0"/>
                    <a:pt x="652" y="88"/>
                    <a:pt x="534" y="210"/>
                  </a:cubicBezTo>
                  <a:cubicBezTo>
                    <a:pt x="424" y="325"/>
                    <a:pt x="529" y="440"/>
                    <a:pt x="794" y="485"/>
                  </a:cubicBezTo>
                  <a:cubicBezTo>
                    <a:pt x="324" y="898"/>
                    <a:pt x="324" y="898"/>
                    <a:pt x="324" y="898"/>
                  </a:cubicBezTo>
                  <a:cubicBezTo>
                    <a:pt x="0" y="1271"/>
                    <a:pt x="0" y="1271"/>
                    <a:pt x="0" y="1271"/>
                  </a:cubicBezTo>
                  <a:cubicBezTo>
                    <a:pt x="475" y="924"/>
                    <a:pt x="475" y="924"/>
                    <a:pt x="475" y="924"/>
                  </a:cubicBezTo>
                  <a:cubicBezTo>
                    <a:pt x="933" y="501"/>
                    <a:pt x="933" y="501"/>
                    <a:pt x="933" y="501"/>
                  </a:cubicBezTo>
                  <a:cubicBezTo>
                    <a:pt x="941" y="502"/>
                    <a:pt x="950" y="502"/>
                    <a:pt x="958" y="503"/>
                  </a:cubicBezTo>
                  <a:cubicBezTo>
                    <a:pt x="1361" y="523"/>
                    <a:pt x="1765" y="401"/>
                    <a:pt x="1829" y="247"/>
                  </a:cubicBezTo>
                  <a:cubicBezTo>
                    <a:pt x="1886" y="111"/>
                    <a:pt x="1644" y="8"/>
                    <a:pt x="1308" y="4"/>
                  </a:cubicBezTo>
                  <a:close/>
                </a:path>
              </a:pathLst>
            </a:custGeom>
            <a:solidFill>
              <a:srgbClr val="231F2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762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396" y="304800"/>
            <a:ext cx="6934200" cy="715963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of Dairy Farmers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1759" y="1237456"/>
            <a:ext cx="6934200" cy="4858543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en-US" altLang="ko-KR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Æ"/>
            </a:pP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Records </a:t>
            </a:r>
            <a:r>
              <a:rPr lang="en-US" altLang="ko-KR" sz="16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(Reg. 852/2004-Art 3 &amp; 4 (1) &amp; Annex 1 Part </a:t>
            </a: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A, III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Nature &amp; origin of Feed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Treatment of animals (VMP) – Date &amp; withdrawal period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Occurrence of diseases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Results of sampling &amp; testing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Checks on animals &amp; milk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Support concerning recording by Veterinarians &amp; others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Guidance documents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60445" name="Group 29"/>
          <p:cNvGrpSpPr>
            <a:grpSpLocks/>
          </p:cNvGrpSpPr>
          <p:nvPr/>
        </p:nvGrpSpPr>
        <p:grpSpPr bwMode="auto">
          <a:xfrm>
            <a:off x="1600200" y="4999038"/>
            <a:ext cx="636588" cy="685800"/>
            <a:chOff x="3504" y="432"/>
            <a:chExt cx="802" cy="864"/>
          </a:xfrm>
        </p:grpSpPr>
        <p:sp>
          <p:nvSpPr>
            <p:cNvPr id="60440" name="Freeform 24"/>
            <p:cNvSpPr>
              <a:spLocks/>
            </p:cNvSpPr>
            <p:nvPr/>
          </p:nvSpPr>
          <p:spPr bwMode="auto">
            <a:xfrm rot="-245609">
              <a:off x="3639" y="522"/>
              <a:ext cx="141" cy="774"/>
            </a:xfrm>
            <a:custGeom>
              <a:avLst/>
              <a:gdLst>
                <a:gd name="T0" fmla="*/ 0 w 232"/>
                <a:gd name="T1" fmla="*/ 1275 h 1275"/>
                <a:gd name="T2" fmla="*/ 8 w 232"/>
                <a:gd name="T3" fmla="*/ 975 h 1275"/>
                <a:gd name="T4" fmla="*/ 159 w 232"/>
                <a:gd name="T5" fmla="*/ 0 h 1275"/>
                <a:gd name="T6" fmla="*/ 232 w 232"/>
                <a:gd name="T7" fmla="*/ 12 h 1275"/>
                <a:gd name="T8" fmla="*/ 81 w 232"/>
                <a:gd name="T9" fmla="*/ 987 h 1275"/>
                <a:gd name="T10" fmla="*/ 0 w 232"/>
                <a:gd name="T11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275">
                  <a:moveTo>
                    <a:pt x="0" y="1275"/>
                  </a:moveTo>
                  <a:lnTo>
                    <a:pt x="8" y="975"/>
                  </a:lnTo>
                  <a:lnTo>
                    <a:pt x="159" y="0"/>
                  </a:lnTo>
                  <a:lnTo>
                    <a:pt x="232" y="12"/>
                  </a:lnTo>
                  <a:lnTo>
                    <a:pt x="81" y="987"/>
                  </a:lnTo>
                  <a:lnTo>
                    <a:pt x="0" y="1275"/>
                  </a:lnTo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808080">
                    <a:alpha val="89999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1" name="Freeform 25"/>
            <p:cNvSpPr>
              <a:spLocks/>
            </p:cNvSpPr>
            <p:nvPr/>
          </p:nvSpPr>
          <p:spPr bwMode="auto">
            <a:xfrm rot="-245609">
              <a:off x="3644" y="525"/>
              <a:ext cx="106" cy="744"/>
            </a:xfrm>
            <a:custGeom>
              <a:avLst/>
              <a:gdLst>
                <a:gd name="T0" fmla="*/ 0 w 175"/>
                <a:gd name="T1" fmla="*/ 1223 h 1223"/>
                <a:gd name="T2" fmla="*/ 12 w 175"/>
                <a:gd name="T3" fmla="*/ 975 h 1223"/>
                <a:gd name="T4" fmla="*/ 161 w 175"/>
                <a:gd name="T5" fmla="*/ 0 h 1223"/>
                <a:gd name="T6" fmla="*/ 175 w 175"/>
                <a:gd name="T7" fmla="*/ 2 h 1223"/>
                <a:gd name="T8" fmla="*/ 24 w 175"/>
                <a:gd name="T9" fmla="*/ 978 h 1223"/>
                <a:gd name="T10" fmla="*/ 0 w 175"/>
                <a:gd name="T11" fmla="*/ 1223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223">
                  <a:moveTo>
                    <a:pt x="0" y="1223"/>
                  </a:moveTo>
                  <a:lnTo>
                    <a:pt x="12" y="975"/>
                  </a:lnTo>
                  <a:lnTo>
                    <a:pt x="161" y="0"/>
                  </a:lnTo>
                  <a:lnTo>
                    <a:pt x="175" y="2"/>
                  </a:lnTo>
                  <a:lnTo>
                    <a:pt x="24" y="978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2" name="Oval 26"/>
            <p:cNvSpPr>
              <a:spLocks noChangeArrowheads="1"/>
            </p:cNvSpPr>
            <p:nvPr/>
          </p:nvSpPr>
          <p:spPr bwMode="auto">
            <a:xfrm rot="-245609">
              <a:off x="3504" y="432"/>
              <a:ext cx="428" cy="42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 rot="-245609">
              <a:off x="3546" y="442"/>
              <a:ext cx="334" cy="2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4" name="Freeform 28"/>
            <p:cNvSpPr>
              <a:spLocks/>
            </p:cNvSpPr>
            <p:nvPr/>
          </p:nvSpPr>
          <p:spPr bwMode="auto">
            <a:xfrm>
              <a:off x="3667" y="778"/>
              <a:ext cx="639" cy="510"/>
            </a:xfrm>
            <a:custGeom>
              <a:avLst/>
              <a:gdLst>
                <a:gd name="T0" fmla="*/ 1308 w 1886"/>
                <a:gd name="T1" fmla="*/ 4 h 1271"/>
                <a:gd name="T2" fmla="*/ 534 w 1886"/>
                <a:gd name="T3" fmla="*/ 210 h 1271"/>
                <a:gd name="T4" fmla="*/ 794 w 1886"/>
                <a:gd name="T5" fmla="*/ 485 h 1271"/>
                <a:gd name="T6" fmla="*/ 324 w 1886"/>
                <a:gd name="T7" fmla="*/ 898 h 1271"/>
                <a:gd name="T8" fmla="*/ 0 w 1886"/>
                <a:gd name="T9" fmla="*/ 1271 h 1271"/>
                <a:gd name="T10" fmla="*/ 475 w 1886"/>
                <a:gd name="T11" fmla="*/ 924 h 1271"/>
                <a:gd name="T12" fmla="*/ 933 w 1886"/>
                <a:gd name="T13" fmla="*/ 501 h 1271"/>
                <a:gd name="T14" fmla="*/ 958 w 1886"/>
                <a:gd name="T15" fmla="*/ 503 h 1271"/>
                <a:gd name="T16" fmla="*/ 1829 w 1886"/>
                <a:gd name="T17" fmla="*/ 247 h 1271"/>
                <a:gd name="T18" fmla="*/ 1308 w 1886"/>
                <a:gd name="T19" fmla="*/ 4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6" h="1271">
                  <a:moveTo>
                    <a:pt x="1308" y="4"/>
                  </a:moveTo>
                  <a:cubicBezTo>
                    <a:pt x="988" y="0"/>
                    <a:pt x="652" y="88"/>
                    <a:pt x="534" y="210"/>
                  </a:cubicBezTo>
                  <a:cubicBezTo>
                    <a:pt x="424" y="325"/>
                    <a:pt x="529" y="440"/>
                    <a:pt x="794" y="485"/>
                  </a:cubicBezTo>
                  <a:cubicBezTo>
                    <a:pt x="324" y="898"/>
                    <a:pt x="324" y="898"/>
                    <a:pt x="324" y="898"/>
                  </a:cubicBezTo>
                  <a:cubicBezTo>
                    <a:pt x="0" y="1271"/>
                    <a:pt x="0" y="1271"/>
                    <a:pt x="0" y="1271"/>
                  </a:cubicBezTo>
                  <a:cubicBezTo>
                    <a:pt x="475" y="924"/>
                    <a:pt x="475" y="924"/>
                    <a:pt x="475" y="924"/>
                  </a:cubicBezTo>
                  <a:cubicBezTo>
                    <a:pt x="933" y="501"/>
                    <a:pt x="933" y="501"/>
                    <a:pt x="933" y="501"/>
                  </a:cubicBezTo>
                  <a:cubicBezTo>
                    <a:pt x="941" y="502"/>
                    <a:pt x="950" y="502"/>
                    <a:pt x="958" y="503"/>
                  </a:cubicBezTo>
                  <a:cubicBezTo>
                    <a:pt x="1361" y="523"/>
                    <a:pt x="1765" y="401"/>
                    <a:pt x="1829" y="247"/>
                  </a:cubicBezTo>
                  <a:cubicBezTo>
                    <a:pt x="1886" y="111"/>
                    <a:pt x="1644" y="8"/>
                    <a:pt x="1308" y="4"/>
                  </a:cubicBezTo>
                  <a:close/>
                </a:path>
              </a:pathLst>
            </a:custGeom>
            <a:solidFill>
              <a:srgbClr val="231F2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5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396" y="304800"/>
            <a:ext cx="6934200" cy="715963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of Dairy Farmers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1759" y="1237456"/>
            <a:ext cx="6934200" cy="4858543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en-US" altLang="ko-KR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Æ"/>
            </a:pP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Specific Hygiene </a:t>
            </a:r>
            <a:r>
              <a:rPr lang="en-US" altLang="ko-KR" sz="16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(Reg. </a:t>
            </a: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853/2004-Art 4 &amp; </a:t>
            </a:r>
            <a:r>
              <a:rPr lang="en-US" altLang="ko-KR" sz="16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Annex </a:t>
            </a: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III, section IX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Milk producing animals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Requirements premises &amp; equipment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Requirements milking, collection &amp; transport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Requirements staff - hygiene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Requirements milk</a:t>
            </a:r>
          </a:p>
        </p:txBody>
      </p:sp>
      <p:grpSp>
        <p:nvGrpSpPr>
          <p:cNvPr id="60445" name="Group 29"/>
          <p:cNvGrpSpPr>
            <a:grpSpLocks/>
          </p:cNvGrpSpPr>
          <p:nvPr/>
        </p:nvGrpSpPr>
        <p:grpSpPr bwMode="auto">
          <a:xfrm>
            <a:off x="1600200" y="4999038"/>
            <a:ext cx="636588" cy="685800"/>
            <a:chOff x="3504" y="432"/>
            <a:chExt cx="802" cy="864"/>
          </a:xfrm>
        </p:grpSpPr>
        <p:sp>
          <p:nvSpPr>
            <p:cNvPr id="60440" name="Freeform 24"/>
            <p:cNvSpPr>
              <a:spLocks/>
            </p:cNvSpPr>
            <p:nvPr/>
          </p:nvSpPr>
          <p:spPr bwMode="auto">
            <a:xfrm rot="-245609">
              <a:off x="3639" y="522"/>
              <a:ext cx="141" cy="774"/>
            </a:xfrm>
            <a:custGeom>
              <a:avLst/>
              <a:gdLst>
                <a:gd name="T0" fmla="*/ 0 w 232"/>
                <a:gd name="T1" fmla="*/ 1275 h 1275"/>
                <a:gd name="T2" fmla="*/ 8 w 232"/>
                <a:gd name="T3" fmla="*/ 975 h 1275"/>
                <a:gd name="T4" fmla="*/ 159 w 232"/>
                <a:gd name="T5" fmla="*/ 0 h 1275"/>
                <a:gd name="T6" fmla="*/ 232 w 232"/>
                <a:gd name="T7" fmla="*/ 12 h 1275"/>
                <a:gd name="T8" fmla="*/ 81 w 232"/>
                <a:gd name="T9" fmla="*/ 987 h 1275"/>
                <a:gd name="T10" fmla="*/ 0 w 232"/>
                <a:gd name="T11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275">
                  <a:moveTo>
                    <a:pt x="0" y="1275"/>
                  </a:moveTo>
                  <a:lnTo>
                    <a:pt x="8" y="975"/>
                  </a:lnTo>
                  <a:lnTo>
                    <a:pt x="159" y="0"/>
                  </a:lnTo>
                  <a:lnTo>
                    <a:pt x="232" y="12"/>
                  </a:lnTo>
                  <a:lnTo>
                    <a:pt x="81" y="987"/>
                  </a:lnTo>
                  <a:lnTo>
                    <a:pt x="0" y="1275"/>
                  </a:lnTo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808080">
                    <a:alpha val="89999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1" name="Freeform 25"/>
            <p:cNvSpPr>
              <a:spLocks/>
            </p:cNvSpPr>
            <p:nvPr/>
          </p:nvSpPr>
          <p:spPr bwMode="auto">
            <a:xfrm rot="-245609">
              <a:off x="3644" y="525"/>
              <a:ext cx="106" cy="744"/>
            </a:xfrm>
            <a:custGeom>
              <a:avLst/>
              <a:gdLst>
                <a:gd name="T0" fmla="*/ 0 w 175"/>
                <a:gd name="T1" fmla="*/ 1223 h 1223"/>
                <a:gd name="T2" fmla="*/ 12 w 175"/>
                <a:gd name="T3" fmla="*/ 975 h 1223"/>
                <a:gd name="T4" fmla="*/ 161 w 175"/>
                <a:gd name="T5" fmla="*/ 0 h 1223"/>
                <a:gd name="T6" fmla="*/ 175 w 175"/>
                <a:gd name="T7" fmla="*/ 2 h 1223"/>
                <a:gd name="T8" fmla="*/ 24 w 175"/>
                <a:gd name="T9" fmla="*/ 978 h 1223"/>
                <a:gd name="T10" fmla="*/ 0 w 175"/>
                <a:gd name="T11" fmla="*/ 1223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223">
                  <a:moveTo>
                    <a:pt x="0" y="1223"/>
                  </a:moveTo>
                  <a:lnTo>
                    <a:pt x="12" y="975"/>
                  </a:lnTo>
                  <a:lnTo>
                    <a:pt x="161" y="0"/>
                  </a:lnTo>
                  <a:lnTo>
                    <a:pt x="175" y="2"/>
                  </a:lnTo>
                  <a:lnTo>
                    <a:pt x="24" y="978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2" name="Oval 26"/>
            <p:cNvSpPr>
              <a:spLocks noChangeArrowheads="1"/>
            </p:cNvSpPr>
            <p:nvPr/>
          </p:nvSpPr>
          <p:spPr bwMode="auto">
            <a:xfrm rot="-245609">
              <a:off x="3504" y="432"/>
              <a:ext cx="428" cy="42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 rot="-245609">
              <a:off x="3546" y="442"/>
              <a:ext cx="334" cy="2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4" name="Freeform 28"/>
            <p:cNvSpPr>
              <a:spLocks/>
            </p:cNvSpPr>
            <p:nvPr/>
          </p:nvSpPr>
          <p:spPr bwMode="auto">
            <a:xfrm>
              <a:off x="3667" y="778"/>
              <a:ext cx="639" cy="510"/>
            </a:xfrm>
            <a:custGeom>
              <a:avLst/>
              <a:gdLst>
                <a:gd name="T0" fmla="*/ 1308 w 1886"/>
                <a:gd name="T1" fmla="*/ 4 h 1271"/>
                <a:gd name="T2" fmla="*/ 534 w 1886"/>
                <a:gd name="T3" fmla="*/ 210 h 1271"/>
                <a:gd name="T4" fmla="*/ 794 w 1886"/>
                <a:gd name="T5" fmla="*/ 485 h 1271"/>
                <a:gd name="T6" fmla="*/ 324 w 1886"/>
                <a:gd name="T7" fmla="*/ 898 h 1271"/>
                <a:gd name="T8" fmla="*/ 0 w 1886"/>
                <a:gd name="T9" fmla="*/ 1271 h 1271"/>
                <a:gd name="T10" fmla="*/ 475 w 1886"/>
                <a:gd name="T11" fmla="*/ 924 h 1271"/>
                <a:gd name="T12" fmla="*/ 933 w 1886"/>
                <a:gd name="T13" fmla="*/ 501 h 1271"/>
                <a:gd name="T14" fmla="*/ 958 w 1886"/>
                <a:gd name="T15" fmla="*/ 503 h 1271"/>
                <a:gd name="T16" fmla="*/ 1829 w 1886"/>
                <a:gd name="T17" fmla="*/ 247 h 1271"/>
                <a:gd name="T18" fmla="*/ 1308 w 1886"/>
                <a:gd name="T19" fmla="*/ 4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6" h="1271">
                  <a:moveTo>
                    <a:pt x="1308" y="4"/>
                  </a:moveTo>
                  <a:cubicBezTo>
                    <a:pt x="988" y="0"/>
                    <a:pt x="652" y="88"/>
                    <a:pt x="534" y="210"/>
                  </a:cubicBezTo>
                  <a:cubicBezTo>
                    <a:pt x="424" y="325"/>
                    <a:pt x="529" y="440"/>
                    <a:pt x="794" y="485"/>
                  </a:cubicBezTo>
                  <a:cubicBezTo>
                    <a:pt x="324" y="898"/>
                    <a:pt x="324" y="898"/>
                    <a:pt x="324" y="898"/>
                  </a:cubicBezTo>
                  <a:cubicBezTo>
                    <a:pt x="0" y="1271"/>
                    <a:pt x="0" y="1271"/>
                    <a:pt x="0" y="1271"/>
                  </a:cubicBezTo>
                  <a:cubicBezTo>
                    <a:pt x="475" y="924"/>
                    <a:pt x="475" y="924"/>
                    <a:pt x="475" y="924"/>
                  </a:cubicBezTo>
                  <a:cubicBezTo>
                    <a:pt x="933" y="501"/>
                    <a:pt x="933" y="501"/>
                    <a:pt x="933" y="501"/>
                  </a:cubicBezTo>
                  <a:cubicBezTo>
                    <a:pt x="941" y="502"/>
                    <a:pt x="950" y="502"/>
                    <a:pt x="958" y="503"/>
                  </a:cubicBezTo>
                  <a:cubicBezTo>
                    <a:pt x="1361" y="523"/>
                    <a:pt x="1765" y="401"/>
                    <a:pt x="1829" y="247"/>
                  </a:cubicBezTo>
                  <a:cubicBezTo>
                    <a:pt x="1886" y="111"/>
                    <a:pt x="1644" y="8"/>
                    <a:pt x="1308" y="4"/>
                  </a:cubicBezTo>
                  <a:close/>
                </a:path>
              </a:pathLst>
            </a:custGeom>
            <a:solidFill>
              <a:srgbClr val="231F2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41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396" y="304800"/>
            <a:ext cx="6934200" cy="715963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of Dairy Farmers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1759" y="1237456"/>
            <a:ext cx="6934200" cy="4858543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en-US" altLang="ko-KR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Æ"/>
            </a:pP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Official Controls </a:t>
            </a:r>
            <a:r>
              <a:rPr lang="en-US" altLang="ko-KR" sz="16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(Reg. </a:t>
            </a: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854/2004-Articles 4 &amp; 8  &amp; </a:t>
            </a:r>
            <a:r>
              <a:rPr lang="en-US" altLang="ko-KR" sz="1600" b="1" dirty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Annex </a:t>
            </a:r>
            <a:r>
              <a:rPr lang="en-US" altLang="ko-KR" sz="16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IV, 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Official Control of holdings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Æ"/>
            </a:pPr>
            <a:r>
              <a:rPr lang="en-US" sz="1400" b="1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Official Control of raw milk</a:t>
            </a:r>
          </a:p>
        </p:txBody>
      </p:sp>
      <p:grpSp>
        <p:nvGrpSpPr>
          <p:cNvPr id="60445" name="Group 29"/>
          <p:cNvGrpSpPr>
            <a:grpSpLocks/>
          </p:cNvGrpSpPr>
          <p:nvPr/>
        </p:nvGrpSpPr>
        <p:grpSpPr bwMode="auto">
          <a:xfrm>
            <a:off x="1600200" y="4999038"/>
            <a:ext cx="636588" cy="685800"/>
            <a:chOff x="3504" y="432"/>
            <a:chExt cx="802" cy="864"/>
          </a:xfrm>
        </p:grpSpPr>
        <p:sp>
          <p:nvSpPr>
            <p:cNvPr id="60440" name="Freeform 24"/>
            <p:cNvSpPr>
              <a:spLocks/>
            </p:cNvSpPr>
            <p:nvPr/>
          </p:nvSpPr>
          <p:spPr bwMode="auto">
            <a:xfrm rot="-245609">
              <a:off x="3639" y="522"/>
              <a:ext cx="141" cy="774"/>
            </a:xfrm>
            <a:custGeom>
              <a:avLst/>
              <a:gdLst>
                <a:gd name="T0" fmla="*/ 0 w 232"/>
                <a:gd name="T1" fmla="*/ 1275 h 1275"/>
                <a:gd name="T2" fmla="*/ 8 w 232"/>
                <a:gd name="T3" fmla="*/ 975 h 1275"/>
                <a:gd name="T4" fmla="*/ 159 w 232"/>
                <a:gd name="T5" fmla="*/ 0 h 1275"/>
                <a:gd name="T6" fmla="*/ 232 w 232"/>
                <a:gd name="T7" fmla="*/ 12 h 1275"/>
                <a:gd name="T8" fmla="*/ 81 w 232"/>
                <a:gd name="T9" fmla="*/ 987 h 1275"/>
                <a:gd name="T10" fmla="*/ 0 w 232"/>
                <a:gd name="T11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275">
                  <a:moveTo>
                    <a:pt x="0" y="1275"/>
                  </a:moveTo>
                  <a:lnTo>
                    <a:pt x="8" y="975"/>
                  </a:lnTo>
                  <a:lnTo>
                    <a:pt x="159" y="0"/>
                  </a:lnTo>
                  <a:lnTo>
                    <a:pt x="232" y="12"/>
                  </a:lnTo>
                  <a:lnTo>
                    <a:pt x="81" y="987"/>
                  </a:lnTo>
                  <a:lnTo>
                    <a:pt x="0" y="1275"/>
                  </a:lnTo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808080">
                    <a:alpha val="89999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1" name="Freeform 25"/>
            <p:cNvSpPr>
              <a:spLocks/>
            </p:cNvSpPr>
            <p:nvPr/>
          </p:nvSpPr>
          <p:spPr bwMode="auto">
            <a:xfrm rot="-245609">
              <a:off x="3644" y="525"/>
              <a:ext cx="106" cy="744"/>
            </a:xfrm>
            <a:custGeom>
              <a:avLst/>
              <a:gdLst>
                <a:gd name="T0" fmla="*/ 0 w 175"/>
                <a:gd name="T1" fmla="*/ 1223 h 1223"/>
                <a:gd name="T2" fmla="*/ 12 w 175"/>
                <a:gd name="T3" fmla="*/ 975 h 1223"/>
                <a:gd name="T4" fmla="*/ 161 w 175"/>
                <a:gd name="T5" fmla="*/ 0 h 1223"/>
                <a:gd name="T6" fmla="*/ 175 w 175"/>
                <a:gd name="T7" fmla="*/ 2 h 1223"/>
                <a:gd name="T8" fmla="*/ 24 w 175"/>
                <a:gd name="T9" fmla="*/ 978 h 1223"/>
                <a:gd name="T10" fmla="*/ 0 w 175"/>
                <a:gd name="T11" fmla="*/ 1223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223">
                  <a:moveTo>
                    <a:pt x="0" y="1223"/>
                  </a:moveTo>
                  <a:lnTo>
                    <a:pt x="12" y="975"/>
                  </a:lnTo>
                  <a:lnTo>
                    <a:pt x="161" y="0"/>
                  </a:lnTo>
                  <a:lnTo>
                    <a:pt x="175" y="2"/>
                  </a:lnTo>
                  <a:lnTo>
                    <a:pt x="24" y="978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2" name="Oval 26"/>
            <p:cNvSpPr>
              <a:spLocks noChangeArrowheads="1"/>
            </p:cNvSpPr>
            <p:nvPr/>
          </p:nvSpPr>
          <p:spPr bwMode="auto">
            <a:xfrm rot="-245609">
              <a:off x="3504" y="432"/>
              <a:ext cx="428" cy="42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 rot="-245609">
              <a:off x="3546" y="442"/>
              <a:ext cx="334" cy="2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  <p:sp>
          <p:nvSpPr>
            <p:cNvPr id="60444" name="Freeform 28"/>
            <p:cNvSpPr>
              <a:spLocks/>
            </p:cNvSpPr>
            <p:nvPr/>
          </p:nvSpPr>
          <p:spPr bwMode="auto">
            <a:xfrm>
              <a:off x="3667" y="778"/>
              <a:ext cx="639" cy="510"/>
            </a:xfrm>
            <a:custGeom>
              <a:avLst/>
              <a:gdLst>
                <a:gd name="T0" fmla="*/ 1308 w 1886"/>
                <a:gd name="T1" fmla="*/ 4 h 1271"/>
                <a:gd name="T2" fmla="*/ 534 w 1886"/>
                <a:gd name="T3" fmla="*/ 210 h 1271"/>
                <a:gd name="T4" fmla="*/ 794 w 1886"/>
                <a:gd name="T5" fmla="*/ 485 h 1271"/>
                <a:gd name="T6" fmla="*/ 324 w 1886"/>
                <a:gd name="T7" fmla="*/ 898 h 1271"/>
                <a:gd name="T8" fmla="*/ 0 w 1886"/>
                <a:gd name="T9" fmla="*/ 1271 h 1271"/>
                <a:gd name="T10" fmla="*/ 475 w 1886"/>
                <a:gd name="T11" fmla="*/ 924 h 1271"/>
                <a:gd name="T12" fmla="*/ 933 w 1886"/>
                <a:gd name="T13" fmla="*/ 501 h 1271"/>
                <a:gd name="T14" fmla="*/ 958 w 1886"/>
                <a:gd name="T15" fmla="*/ 503 h 1271"/>
                <a:gd name="T16" fmla="*/ 1829 w 1886"/>
                <a:gd name="T17" fmla="*/ 247 h 1271"/>
                <a:gd name="T18" fmla="*/ 1308 w 1886"/>
                <a:gd name="T19" fmla="*/ 4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6" h="1271">
                  <a:moveTo>
                    <a:pt x="1308" y="4"/>
                  </a:moveTo>
                  <a:cubicBezTo>
                    <a:pt x="988" y="0"/>
                    <a:pt x="652" y="88"/>
                    <a:pt x="534" y="210"/>
                  </a:cubicBezTo>
                  <a:cubicBezTo>
                    <a:pt x="424" y="325"/>
                    <a:pt x="529" y="440"/>
                    <a:pt x="794" y="485"/>
                  </a:cubicBezTo>
                  <a:cubicBezTo>
                    <a:pt x="324" y="898"/>
                    <a:pt x="324" y="898"/>
                    <a:pt x="324" y="898"/>
                  </a:cubicBezTo>
                  <a:cubicBezTo>
                    <a:pt x="0" y="1271"/>
                    <a:pt x="0" y="1271"/>
                    <a:pt x="0" y="1271"/>
                  </a:cubicBezTo>
                  <a:cubicBezTo>
                    <a:pt x="475" y="924"/>
                    <a:pt x="475" y="924"/>
                    <a:pt x="475" y="924"/>
                  </a:cubicBezTo>
                  <a:cubicBezTo>
                    <a:pt x="933" y="501"/>
                    <a:pt x="933" y="501"/>
                    <a:pt x="933" y="501"/>
                  </a:cubicBezTo>
                  <a:cubicBezTo>
                    <a:pt x="941" y="502"/>
                    <a:pt x="950" y="502"/>
                    <a:pt x="958" y="503"/>
                  </a:cubicBezTo>
                  <a:cubicBezTo>
                    <a:pt x="1361" y="523"/>
                    <a:pt x="1765" y="401"/>
                    <a:pt x="1829" y="247"/>
                  </a:cubicBezTo>
                  <a:cubicBezTo>
                    <a:pt x="1886" y="111"/>
                    <a:pt x="1644" y="8"/>
                    <a:pt x="1308" y="4"/>
                  </a:cubicBezTo>
                  <a:close/>
                </a:path>
              </a:pathLst>
            </a:custGeom>
            <a:solidFill>
              <a:srgbClr val="231F2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4D4D4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01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2">
      <a:dk1>
        <a:srgbClr val="4D4D4D"/>
      </a:dk1>
      <a:lt1>
        <a:srgbClr val="FFFFFF"/>
      </a:lt1>
      <a:dk2>
        <a:srgbClr val="4D4D4D"/>
      </a:dk2>
      <a:lt2>
        <a:srgbClr val="015A84"/>
      </a:lt2>
      <a:accent1>
        <a:srgbClr val="559ECA"/>
      </a:accent1>
      <a:accent2>
        <a:srgbClr val="49C6F0"/>
      </a:accent2>
      <a:accent3>
        <a:srgbClr val="FFFFFF"/>
      </a:accent3>
      <a:accent4>
        <a:srgbClr val="404040"/>
      </a:accent4>
      <a:accent5>
        <a:srgbClr val="B4CCE1"/>
      </a:accent5>
      <a:accent6>
        <a:srgbClr val="41B3D9"/>
      </a:accent6>
      <a:hlink>
        <a:srgbClr val="00C1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246DD8"/>
        </a:lt2>
        <a:accent1>
          <a:srgbClr val="2FC5F1"/>
        </a:accent1>
        <a:accent2>
          <a:srgbClr val="218DEB"/>
        </a:accent2>
        <a:accent3>
          <a:srgbClr val="FFFFFF"/>
        </a:accent3>
        <a:accent4>
          <a:srgbClr val="404040"/>
        </a:accent4>
        <a:accent5>
          <a:srgbClr val="ADDFF7"/>
        </a:accent5>
        <a:accent6>
          <a:srgbClr val="1D7FD5"/>
        </a:accent6>
        <a:hlink>
          <a:srgbClr val="39A1E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40B0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026788"/>
        </a:lt2>
        <a:accent1>
          <a:srgbClr val="0089B3"/>
        </a:accent1>
        <a:accent2>
          <a:srgbClr val="01A2CE"/>
        </a:accent2>
        <a:accent3>
          <a:srgbClr val="FFFFFF"/>
        </a:accent3>
        <a:accent4>
          <a:srgbClr val="404040"/>
        </a:accent4>
        <a:accent5>
          <a:srgbClr val="AAC4D6"/>
        </a:accent5>
        <a:accent6>
          <a:srgbClr val="0192BA"/>
        </a:accent6>
        <a:hlink>
          <a:srgbClr val="01B3D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559CC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006AB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0084D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05179"/>
        </a:lt2>
        <a:accent1>
          <a:srgbClr val="026F9E"/>
        </a:accent1>
        <a:accent2>
          <a:srgbClr val="18ACF4"/>
        </a:accent2>
        <a:accent3>
          <a:srgbClr val="FFFFFF"/>
        </a:accent3>
        <a:accent4>
          <a:srgbClr val="404040"/>
        </a:accent4>
        <a:accent5>
          <a:srgbClr val="AABBCC"/>
        </a:accent5>
        <a:accent6>
          <a:srgbClr val="159BDD"/>
        </a:accent6>
        <a:hlink>
          <a:srgbClr val="61CBD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A84"/>
        </a:lt2>
        <a:accent1>
          <a:srgbClr val="559ECA"/>
        </a:accent1>
        <a:accent2>
          <a:srgbClr val="49C6F0"/>
        </a:accent2>
        <a:accent3>
          <a:srgbClr val="FFFFFF"/>
        </a:accent3>
        <a:accent4>
          <a:srgbClr val="404040"/>
        </a:accent4>
        <a:accent5>
          <a:srgbClr val="B4CCE1"/>
        </a:accent5>
        <a:accent6>
          <a:srgbClr val="41B3D9"/>
        </a:accent6>
        <a:hlink>
          <a:srgbClr val="00C1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0</TotalTime>
  <Words>982</Words>
  <Application>Microsoft Office PowerPoint</Application>
  <PresentationFormat>Bildschirmpräsentation (4:3)</PresentationFormat>
  <Paragraphs>151</Paragraphs>
  <Slides>13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powerpoint-template</vt:lpstr>
      <vt:lpstr>The training of Dairy Farmers in the light of European Union Rules on Feed and Food</vt:lpstr>
      <vt:lpstr>The Feed &amp; Food Sector</vt:lpstr>
      <vt:lpstr>Training of Dairy Farmers</vt:lpstr>
      <vt:lpstr>Bulgaria’s EU Assession Process</vt:lpstr>
      <vt:lpstr>Training of Dairy Farmers</vt:lpstr>
      <vt:lpstr>Training of Dairy Farmers</vt:lpstr>
      <vt:lpstr>Training of Dairy Farmers</vt:lpstr>
      <vt:lpstr>Training of Dairy Farmers</vt:lpstr>
      <vt:lpstr>Training of Dairy Farmers</vt:lpstr>
      <vt:lpstr>Training of Dairy Farmers</vt:lpstr>
      <vt:lpstr>Training of Dairy Farmers</vt:lpstr>
      <vt:lpstr>Training of Dairy Farmers</vt:lpstr>
      <vt:lpstr>EU key principles on the Feed &amp; Food Chain regarding the Dairy Farmer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Dafinka Grozdanova</dc:creator>
  <cp:lastModifiedBy>Lenovo</cp:lastModifiedBy>
  <cp:revision>100</cp:revision>
  <dcterms:created xsi:type="dcterms:W3CDTF">2012-05-16T07:13:13Z</dcterms:created>
  <dcterms:modified xsi:type="dcterms:W3CDTF">2015-12-03T09:13:23Z</dcterms:modified>
</cp:coreProperties>
</file>