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60" r:id="rId4"/>
    <p:sldId id="263" r:id="rId5"/>
    <p:sldId id="262" r:id="rId6"/>
    <p:sldId id="266" r:id="rId7"/>
    <p:sldId id="289" r:id="rId8"/>
    <p:sldId id="276" r:id="rId9"/>
    <p:sldId id="277" r:id="rId10"/>
    <p:sldId id="291" r:id="rId11"/>
    <p:sldId id="290" r:id="rId12"/>
    <p:sldId id="280" r:id="rId13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200"/>
    <a:srgbClr val="283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282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135B2DA-3069-4DD5-83BE-C08383791686}" type="datetimeFigureOut">
              <a:rPr lang="bg-BG" smtClean="0"/>
              <a:pPr/>
              <a:t>02.7.2015 г.</a:t>
            </a:fld>
            <a:endParaRPr lang="bg-BG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bg-BG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357B3EF-490B-4723-94B3-1B8B4039FEF7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5B2DA-3069-4DD5-83BE-C08383791686}" type="datetimeFigureOut">
              <a:rPr lang="bg-BG" smtClean="0"/>
              <a:pPr/>
              <a:t>02.7.2015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7B3EF-490B-4723-94B3-1B8B4039FEF7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5B2DA-3069-4DD5-83BE-C08383791686}" type="datetimeFigureOut">
              <a:rPr lang="bg-BG" smtClean="0"/>
              <a:pPr/>
              <a:t>02.7.2015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7B3EF-490B-4723-94B3-1B8B4039FEF7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135B2DA-3069-4DD5-83BE-C08383791686}" type="datetimeFigureOut">
              <a:rPr lang="bg-BG" smtClean="0"/>
              <a:pPr/>
              <a:t>02.7.2015 г.</a:t>
            </a:fld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357B3EF-490B-4723-94B3-1B8B4039FEF7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135B2DA-3069-4DD5-83BE-C08383791686}" type="datetimeFigureOut">
              <a:rPr lang="bg-BG" smtClean="0"/>
              <a:pPr/>
              <a:t>02.7.2015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bg-BG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357B3EF-490B-4723-94B3-1B8B4039FEF7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5B2DA-3069-4DD5-83BE-C08383791686}" type="datetimeFigureOut">
              <a:rPr lang="bg-BG" smtClean="0"/>
              <a:pPr/>
              <a:t>02.7.2015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7B3EF-490B-4723-94B3-1B8B4039FEF7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5B2DA-3069-4DD5-83BE-C08383791686}" type="datetimeFigureOut">
              <a:rPr lang="bg-BG" smtClean="0"/>
              <a:pPr/>
              <a:t>02.7.2015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7B3EF-490B-4723-94B3-1B8B4039FEF7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35B2DA-3069-4DD5-83BE-C08383791686}" type="datetimeFigureOut">
              <a:rPr lang="bg-BG" smtClean="0"/>
              <a:pPr/>
              <a:t>02.7.2015 г.</a:t>
            </a:fld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357B3EF-490B-4723-94B3-1B8B4039FEF7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5B2DA-3069-4DD5-83BE-C08383791686}" type="datetimeFigureOut">
              <a:rPr lang="bg-BG" smtClean="0"/>
              <a:pPr/>
              <a:t>02.7.2015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7B3EF-490B-4723-94B3-1B8B4039FEF7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135B2DA-3069-4DD5-83BE-C08383791686}" type="datetimeFigureOut">
              <a:rPr lang="bg-BG" smtClean="0"/>
              <a:pPr/>
              <a:t>02.7.2015 г.</a:t>
            </a:fld>
            <a:endParaRPr lang="bg-BG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357B3EF-490B-4723-94B3-1B8B4039FEF7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35B2DA-3069-4DD5-83BE-C08383791686}" type="datetimeFigureOut">
              <a:rPr lang="bg-BG" smtClean="0"/>
              <a:pPr/>
              <a:t>02.7.2015 г.</a:t>
            </a:fld>
            <a:endParaRPr lang="bg-B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357B3EF-490B-4723-94B3-1B8B4039FEF7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135B2DA-3069-4DD5-83BE-C08383791686}" type="datetimeFigureOut">
              <a:rPr lang="bg-BG" smtClean="0"/>
              <a:pPr/>
              <a:t>02.7.2015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357B3EF-490B-4723-94B3-1B8B4039FEF7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0" y="2420889"/>
            <a:ext cx="8244408" cy="1470025"/>
          </a:xfrm>
        </p:spPr>
        <p:txBody>
          <a:bodyPr>
            <a:noAutofit/>
          </a:bodyPr>
          <a:lstStyle/>
          <a:p>
            <a:pPr algn="r"/>
            <a:r>
              <a:rPr lang="bg-BG" sz="3300" dirty="0" smtClean="0">
                <a:solidFill>
                  <a:srgbClr val="192200"/>
                </a:solidFill>
              </a:rPr>
              <a:t>Проекти за уедряване на земеделски земи в  землищата на гр. Смядово</a:t>
            </a:r>
            <a:r>
              <a:rPr lang="en-US" sz="3300" dirty="0" smtClean="0">
                <a:solidFill>
                  <a:srgbClr val="192200"/>
                </a:solidFill>
              </a:rPr>
              <a:t> </a:t>
            </a:r>
            <a:r>
              <a:rPr lang="bg-BG" sz="3300" dirty="0" smtClean="0">
                <a:solidFill>
                  <a:srgbClr val="192200"/>
                </a:solidFill>
              </a:rPr>
              <a:t>и с. Друмево, обл. Шумен, с. Раздел, област Ямбол, с. Момина църква, област Бургас, и с. Студена, област Хасково</a:t>
            </a:r>
            <a:endParaRPr lang="bg-BG" sz="3300" dirty="0">
              <a:solidFill>
                <a:srgbClr val="192200"/>
              </a:solidFill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4572002" y="4365104"/>
            <a:ext cx="4571999" cy="1512169"/>
          </a:xfrm>
        </p:spPr>
        <p:txBody>
          <a:bodyPr>
            <a:normAutofit/>
          </a:bodyPr>
          <a:lstStyle/>
          <a:p>
            <a:endParaRPr lang="bg-BG" sz="1600" dirty="0" smtClean="0"/>
          </a:p>
          <a:p>
            <a:r>
              <a:rPr lang="bg-BG" sz="1200" dirty="0" smtClean="0"/>
              <a:t>Координатор: д-р инж. Кирил Стоянов</a:t>
            </a:r>
            <a:endParaRPr lang="bg-BG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800" dirty="0"/>
              <a:t/>
            </a:r>
            <a:br>
              <a:rPr lang="bg-BG" sz="2800" dirty="0"/>
            </a:br>
            <a:r>
              <a:rPr lang="bg-BG" sz="3200" b="1" dirty="0" smtClean="0">
                <a:solidFill>
                  <a:srgbClr val="192200"/>
                </a:solidFill>
              </a:rPr>
              <a:t>Резултатите в числа</a:t>
            </a:r>
            <a:endParaRPr lang="bg-BG" sz="3200" b="1" dirty="0">
              <a:solidFill>
                <a:srgbClr val="1922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85476658"/>
              </p:ext>
            </p:extLst>
          </p:nvPr>
        </p:nvGraphicFramePr>
        <p:xfrm>
          <a:off x="395536" y="1556793"/>
          <a:ext cx="7848871" cy="3816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8404"/>
                <a:gridCol w="1529575"/>
                <a:gridCol w="1750185"/>
                <a:gridCol w="1764893"/>
                <a:gridCol w="1215814"/>
              </a:tblGrid>
              <a:tr h="1611448"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u="none" strike="noStrike" dirty="0">
                          <a:effectLst/>
                        </a:rPr>
                        <a:t>Землище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Обща </a:t>
                      </a:r>
                      <a:r>
                        <a:rPr lang="ru-RU" sz="1400" b="1" u="none" strike="noStrike" dirty="0" err="1">
                          <a:effectLst/>
                        </a:rPr>
                        <a:t>площ</a:t>
                      </a:r>
                      <a:r>
                        <a:rPr lang="ru-RU" sz="1400" b="1" u="none" strike="noStrike" dirty="0">
                          <a:effectLst/>
                        </a:rPr>
                        <a:t> на </a:t>
                      </a:r>
                      <a:r>
                        <a:rPr lang="ru-RU" sz="1400" b="1" u="none" strike="noStrike" dirty="0" err="1">
                          <a:effectLst/>
                        </a:rPr>
                        <a:t>уедряване</a:t>
                      </a:r>
                      <a:r>
                        <a:rPr lang="ru-RU" sz="1400" b="1" u="none" strike="noStrike" dirty="0">
                          <a:effectLst/>
                        </a:rPr>
                        <a:t>, </a:t>
                      </a:r>
                      <a:r>
                        <a:rPr lang="ru-RU" sz="1400" b="1" u="none" strike="noStrike" dirty="0" err="1">
                          <a:effectLst/>
                        </a:rPr>
                        <a:t>дка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err="1">
                          <a:effectLst/>
                        </a:rPr>
                        <a:t>Брой</a:t>
                      </a:r>
                      <a:r>
                        <a:rPr lang="ru-RU" sz="1400" b="1" u="none" strike="noStrike" dirty="0">
                          <a:effectLst/>
                        </a:rPr>
                        <a:t> </a:t>
                      </a:r>
                      <a:r>
                        <a:rPr lang="ru-RU" sz="1400" b="1" u="none" strike="noStrike" dirty="0" err="1">
                          <a:effectLst/>
                        </a:rPr>
                        <a:t>имоти</a:t>
                      </a:r>
                      <a:r>
                        <a:rPr lang="ru-RU" sz="1400" b="1" u="none" strike="noStrike" dirty="0">
                          <a:effectLst/>
                        </a:rPr>
                        <a:t> с </a:t>
                      </a:r>
                      <a:r>
                        <a:rPr lang="ru-RU" sz="1400" b="1" u="none" strike="noStrike" dirty="0" err="1">
                          <a:effectLst/>
                        </a:rPr>
                        <a:t>граници</a:t>
                      </a:r>
                      <a:r>
                        <a:rPr lang="ru-RU" sz="1400" b="1" u="none" strike="noStrike" dirty="0">
                          <a:effectLst/>
                        </a:rPr>
                        <a:t> за </a:t>
                      </a:r>
                      <a:r>
                        <a:rPr lang="ru-RU" sz="1400" b="1" u="none" strike="noStrike" dirty="0" err="1">
                          <a:effectLst/>
                        </a:rPr>
                        <a:t>премахване</a:t>
                      </a:r>
                      <a:r>
                        <a:rPr lang="ru-RU" sz="1400" b="1" u="none" strike="noStrike" dirty="0">
                          <a:effectLst/>
                        </a:rPr>
                        <a:t>, след </a:t>
                      </a:r>
                      <a:r>
                        <a:rPr lang="ru-RU" sz="1400" b="1" u="none" strike="noStrike" dirty="0" err="1">
                          <a:effectLst/>
                        </a:rPr>
                        <a:t>разместване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err="1">
                          <a:effectLst/>
                        </a:rPr>
                        <a:t>Брой</a:t>
                      </a:r>
                      <a:r>
                        <a:rPr lang="ru-RU" sz="1400" b="1" u="none" strike="noStrike" dirty="0">
                          <a:effectLst/>
                        </a:rPr>
                        <a:t> </a:t>
                      </a:r>
                      <a:r>
                        <a:rPr lang="ru-RU" sz="1400" b="1" u="none" strike="noStrike" dirty="0" err="1">
                          <a:effectLst/>
                        </a:rPr>
                        <a:t>имоти</a:t>
                      </a:r>
                      <a:r>
                        <a:rPr lang="ru-RU" sz="1400" b="1" u="none" strike="noStrike" dirty="0">
                          <a:effectLst/>
                        </a:rPr>
                        <a:t>, след </a:t>
                      </a:r>
                      <a:r>
                        <a:rPr lang="ru-RU" sz="1400" b="1" u="none" strike="noStrike" dirty="0" err="1">
                          <a:effectLst/>
                        </a:rPr>
                        <a:t>премахване</a:t>
                      </a:r>
                      <a:r>
                        <a:rPr lang="ru-RU" sz="1400" b="1" u="none" strike="noStrike" dirty="0">
                          <a:effectLst/>
                        </a:rPr>
                        <a:t> на </a:t>
                      </a:r>
                      <a:r>
                        <a:rPr lang="ru-RU" sz="1400" b="1" u="none" strike="noStrike" dirty="0" err="1">
                          <a:effectLst/>
                        </a:rPr>
                        <a:t>граници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u="none" strike="noStrike" dirty="0">
                          <a:effectLst/>
                        </a:rPr>
                        <a:t>Обединени имоти, площ, дка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9098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u="none" strike="noStrike" dirty="0">
                          <a:effectLst/>
                        </a:rPr>
                        <a:t>Смядово</a:t>
                      </a:r>
                      <a:endParaRPr lang="bg-BG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 dirty="0">
                          <a:effectLst/>
                        </a:rPr>
                        <a:t>7597.976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>
                          <a:effectLst/>
                        </a:rPr>
                        <a:t>728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>
                          <a:effectLst/>
                        </a:rPr>
                        <a:t>268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 dirty="0">
                          <a:effectLst/>
                        </a:rPr>
                        <a:t>4351.461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9098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u="none" strike="noStrike" dirty="0">
                          <a:effectLst/>
                        </a:rPr>
                        <a:t>Друмево</a:t>
                      </a:r>
                      <a:endParaRPr lang="bg-BG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 dirty="0">
                          <a:effectLst/>
                        </a:rPr>
                        <a:t>4582.982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 dirty="0">
                          <a:effectLst/>
                        </a:rPr>
                        <a:t>305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>
                          <a:effectLst/>
                        </a:rPr>
                        <a:t>105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>
                          <a:effectLst/>
                        </a:rPr>
                        <a:t>2902.946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9098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u="none" strike="noStrike" dirty="0">
                          <a:effectLst/>
                        </a:rPr>
                        <a:t>Раздел</a:t>
                      </a:r>
                      <a:endParaRPr lang="bg-BG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>
                          <a:effectLst/>
                        </a:rPr>
                        <a:t>7044.717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 dirty="0">
                          <a:effectLst/>
                        </a:rPr>
                        <a:t>418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 dirty="0">
                          <a:effectLst/>
                        </a:rPr>
                        <a:t>143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>
                          <a:effectLst/>
                        </a:rPr>
                        <a:t>4490.579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77568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u="none" strike="noStrike" dirty="0">
                          <a:effectLst/>
                        </a:rPr>
                        <a:t>Момина църква</a:t>
                      </a:r>
                      <a:endParaRPr lang="bg-BG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>
                          <a:effectLst/>
                        </a:rPr>
                        <a:t>10275.217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>
                          <a:effectLst/>
                        </a:rPr>
                        <a:t>628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 dirty="0">
                          <a:effectLst/>
                        </a:rPr>
                        <a:t>234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 dirty="0">
                          <a:effectLst/>
                        </a:rPr>
                        <a:t>6233.507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5055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u="none" strike="noStrike" dirty="0">
                          <a:effectLst/>
                        </a:rPr>
                        <a:t>Студена</a:t>
                      </a:r>
                      <a:endParaRPr lang="bg-BG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>
                          <a:effectLst/>
                        </a:rPr>
                        <a:t>8255.590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>
                          <a:effectLst/>
                        </a:rPr>
                        <a:t>391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 dirty="0">
                          <a:effectLst/>
                        </a:rPr>
                        <a:t>127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 dirty="0">
                          <a:effectLst/>
                        </a:rPr>
                        <a:t>2093.756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5055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u="none" strike="noStrike" dirty="0">
                          <a:effectLst/>
                        </a:rPr>
                        <a:t>Общо</a:t>
                      </a:r>
                      <a:endParaRPr lang="bg-BG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>
                          <a:effectLst/>
                        </a:rPr>
                        <a:t>37756.482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1" u="none" strike="noStrike">
                          <a:effectLst/>
                        </a:rPr>
                        <a:t> 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1" u="none" strike="noStrike">
                          <a:effectLst/>
                        </a:rPr>
                        <a:t> 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 dirty="0">
                          <a:effectLst/>
                        </a:rPr>
                        <a:t>20072.249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743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800" b="1" dirty="0" err="1" smtClean="0">
                <a:solidFill>
                  <a:srgbClr val="192200"/>
                </a:solidFill>
              </a:rPr>
              <a:t>Комасацията</a:t>
            </a:r>
            <a:r>
              <a:rPr lang="bg-BG" sz="2800" b="1" dirty="0" smtClean="0">
                <a:solidFill>
                  <a:srgbClr val="192200"/>
                </a:solidFill>
              </a:rPr>
              <a:t> допринася за:</a:t>
            </a:r>
            <a:endParaRPr lang="bg-BG" sz="2800" b="1" dirty="0">
              <a:solidFill>
                <a:srgbClr val="1922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bg-BG" sz="2800" dirty="0" smtClean="0">
                <a:solidFill>
                  <a:srgbClr val="192200"/>
                </a:solidFill>
              </a:rPr>
              <a:t>По-евтино управление на имотите</a:t>
            </a:r>
          </a:p>
          <a:p>
            <a:pPr algn="just"/>
            <a:r>
              <a:rPr lang="bg-BG" sz="2800" dirty="0" smtClean="0">
                <a:solidFill>
                  <a:srgbClr val="192200"/>
                </a:solidFill>
              </a:rPr>
              <a:t>По-малки разходи за обработка</a:t>
            </a:r>
          </a:p>
          <a:p>
            <a:pPr algn="just"/>
            <a:r>
              <a:rPr lang="bg-BG" sz="2800" dirty="0" smtClean="0">
                <a:solidFill>
                  <a:srgbClr val="192200"/>
                </a:solidFill>
              </a:rPr>
              <a:t>Стабилност и сигурност на дългосрочните инвестиции, като напояване, пътища, трайни насаждения, сгради.</a:t>
            </a:r>
          </a:p>
          <a:p>
            <a:pPr algn="just"/>
            <a:r>
              <a:rPr lang="bg-BG" sz="2800" dirty="0" smtClean="0">
                <a:solidFill>
                  <a:srgbClr val="192200"/>
                </a:solidFill>
              </a:rPr>
              <a:t>Повишаване цената и стойността на имотите</a:t>
            </a:r>
            <a:endParaRPr lang="bg-BG" sz="2800" dirty="0">
              <a:solidFill>
                <a:srgbClr val="192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66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800" dirty="0" smtClean="0">
                <a:solidFill>
                  <a:srgbClr val="192200"/>
                </a:solidFill>
              </a:rPr>
              <a:t>БЛАГОДАРИМ ЗА ВНИМАНИЕТО ВИ!</a:t>
            </a:r>
            <a:endParaRPr lang="bg-BG" sz="2800" dirty="0">
              <a:solidFill>
                <a:srgbClr val="1922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43492" y="3187748"/>
            <a:ext cx="6777317" cy="673300"/>
          </a:xfrm>
        </p:spPr>
        <p:txBody>
          <a:bodyPr/>
          <a:lstStyle/>
          <a:p>
            <a:pPr algn="ctr"/>
            <a:r>
              <a:rPr lang="bg-BG" dirty="0" smtClean="0"/>
              <a:t>ОЧАКВАМЕ ВАШИТЕ ВЪПРОСИ!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1" y="1027664"/>
            <a:ext cx="7024744" cy="601136"/>
          </a:xfrm>
        </p:spPr>
        <p:txBody>
          <a:bodyPr>
            <a:noAutofit/>
          </a:bodyPr>
          <a:lstStyle/>
          <a:p>
            <a:r>
              <a:rPr lang="bg-BG" sz="3200" b="1" dirty="0" smtClean="0">
                <a:solidFill>
                  <a:srgbClr val="192200"/>
                </a:solidFill>
              </a:rPr>
              <a:t>Фази на проекта</a:t>
            </a:r>
            <a:endParaRPr lang="bg-BG" sz="3200" b="1" dirty="0">
              <a:solidFill>
                <a:srgbClr val="1922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bg-BG" dirty="0" smtClean="0"/>
              <a:t>Инициатива на членовете на Българската асоциация на собствениците на земеделски земи</a:t>
            </a:r>
          </a:p>
          <a:p>
            <a:pPr algn="just"/>
            <a:r>
              <a:rPr lang="bg-BG" dirty="0" smtClean="0"/>
              <a:t>Процедурите за петте проекта са открити през Декември 2011 г.</a:t>
            </a:r>
          </a:p>
          <a:p>
            <a:pPr algn="just"/>
            <a:r>
              <a:rPr lang="bg-BG" dirty="0" smtClean="0"/>
              <a:t>Събрания в селата</a:t>
            </a:r>
          </a:p>
          <a:p>
            <a:pPr algn="just"/>
            <a:r>
              <a:rPr lang="bg-BG" dirty="0" smtClean="0"/>
              <a:t>Анализ и планове за развитие на селата</a:t>
            </a:r>
          </a:p>
          <a:p>
            <a:endParaRPr lang="bg-BG" dirty="0" smtClean="0"/>
          </a:p>
          <a:p>
            <a:endParaRPr lang="bg-BG" dirty="0" smtClean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992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08912" cy="432048"/>
          </a:xfrm>
        </p:spPr>
        <p:txBody>
          <a:bodyPr>
            <a:noAutofit/>
          </a:bodyPr>
          <a:lstStyle/>
          <a:p>
            <a:r>
              <a:rPr lang="bg-BG" sz="2800" b="1" dirty="0" smtClean="0">
                <a:solidFill>
                  <a:srgbClr val="192200"/>
                </a:solidFill>
              </a:rPr>
              <a:t>Идейна фаза - Интегриран план на гр.Смядово</a:t>
            </a:r>
            <a:endParaRPr lang="bg-BG" sz="2800" b="1" dirty="0">
              <a:solidFill>
                <a:srgbClr val="1922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55" y="1318980"/>
            <a:ext cx="8200401" cy="4990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39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7656" y="1027664"/>
            <a:ext cx="7024744" cy="601136"/>
          </a:xfrm>
        </p:spPr>
        <p:txBody>
          <a:bodyPr>
            <a:normAutofit/>
          </a:bodyPr>
          <a:lstStyle/>
          <a:p>
            <a:r>
              <a:rPr lang="bg-BG" sz="2800" b="1" dirty="0" smtClean="0">
                <a:solidFill>
                  <a:srgbClr val="192200"/>
                </a:solidFill>
              </a:rPr>
              <a:t>Принципи на уедряването</a:t>
            </a:r>
            <a:endParaRPr lang="bg-BG" sz="2800" b="1" dirty="0">
              <a:solidFill>
                <a:srgbClr val="1922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43492" y="1844824"/>
            <a:ext cx="6777317" cy="3987805"/>
          </a:xfrm>
        </p:spPr>
        <p:txBody>
          <a:bodyPr>
            <a:normAutofit/>
          </a:bodyPr>
          <a:lstStyle/>
          <a:p>
            <a:pPr algn="just"/>
            <a:r>
              <a:rPr lang="bg-BG" dirty="0" smtClean="0"/>
              <a:t>Напълно доброволен, извършен по процедурата по чл.37е от ЗСПЗЗ и Глава Девет от ППЗСПЗЗ</a:t>
            </a:r>
          </a:p>
          <a:p>
            <a:pPr algn="just"/>
            <a:r>
              <a:rPr lang="bg-BG" dirty="0" smtClean="0"/>
              <a:t>Одобряване на разположението на всеки отделен имот от страна на участниците</a:t>
            </a:r>
          </a:p>
          <a:p>
            <a:pPr algn="just"/>
            <a:r>
              <a:rPr lang="bg-BG" dirty="0" smtClean="0"/>
              <a:t>Оптимална концентрация на имотите</a:t>
            </a:r>
          </a:p>
          <a:p>
            <a:pPr algn="just"/>
            <a:r>
              <a:rPr lang="bg-BG" dirty="0" smtClean="0"/>
              <a:t>Извършва се разместване на собственици</a:t>
            </a:r>
          </a:p>
          <a:p>
            <a:pPr algn="just"/>
            <a:r>
              <a:rPr lang="bg-BG" dirty="0" smtClean="0"/>
              <a:t>Премахване на границите на съседни имоти на един собственик</a:t>
            </a:r>
          </a:p>
          <a:p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137369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848872" cy="5956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46365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rgbClr val="FF0000"/>
                </a:solidFill>
              </a:rPr>
              <a:t>град Смядово - преди</a:t>
            </a:r>
            <a:endParaRPr lang="bg-BG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74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770485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1520" y="18947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rgbClr val="FF0000"/>
                </a:solidFill>
              </a:rPr>
              <a:t>г</a:t>
            </a:r>
            <a:r>
              <a:rPr lang="bg-BG" b="1" dirty="0" smtClean="0">
                <a:solidFill>
                  <a:srgbClr val="FF0000"/>
                </a:solidFill>
              </a:rPr>
              <a:t>рад Смядово-след</a:t>
            </a:r>
            <a:endParaRPr lang="bg-BG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233"/>
            <a:ext cx="4716016" cy="6510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116633"/>
            <a:ext cx="4427983" cy="6719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269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rgbClr val="FF0000"/>
                </a:solidFill>
              </a:rPr>
              <a:t>с</a:t>
            </a:r>
            <a:r>
              <a:rPr lang="bg-BG" b="1" dirty="0" smtClean="0">
                <a:solidFill>
                  <a:srgbClr val="FF0000"/>
                </a:solidFill>
              </a:rPr>
              <a:t>ело Раздел-преди</a:t>
            </a:r>
            <a:endParaRPr lang="bg-BG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86348" y="35332"/>
            <a:ext cx="2493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rgbClr val="FF0000"/>
                </a:solidFill>
              </a:rPr>
              <a:t>село Раздел-след</a:t>
            </a:r>
            <a:endParaRPr lang="bg-BG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29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352928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7504" y="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rgbClr val="FF0000"/>
                </a:solidFill>
              </a:rPr>
              <a:t>с</a:t>
            </a:r>
            <a:r>
              <a:rPr lang="bg-BG" b="1" dirty="0" smtClean="0">
                <a:solidFill>
                  <a:srgbClr val="FF0000"/>
                </a:solidFill>
              </a:rPr>
              <a:t>ело Друмево-преди</a:t>
            </a:r>
            <a:endParaRPr lang="bg-BG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329603"/>
              </p:ext>
            </p:extLst>
          </p:nvPr>
        </p:nvGraphicFramePr>
        <p:xfrm>
          <a:off x="571472" y="836712"/>
          <a:ext cx="8072494" cy="5664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Acrobat Document" r:id="rId3" imgW="32099087" imgH="22707540" progId="AcroExch.Document.11">
                  <p:embed/>
                </p:oleObj>
              </mc:Choice>
              <mc:Fallback>
                <p:oleObj name="Acrobat Document" r:id="rId3" imgW="32099087" imgH="22707540" progId="AcroExch.Document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836712"/>
                        <a:ext cx="8072494" cy="56641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139587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rgbClr val="FF0000"/>
                </a:solidFill>
              </a:rPr>
              <a:t>село Друмево-след</a:t>
            </a:r>
            <a:endParaRPr lang="bg-BG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2340</TotalTime>
  <Words>255</Words>
  <Application>Microsoft Office PowerPoint</Application>
  <PresentationFormat>On-screen Show (4:3)</PresentationFormat>
  <Paragraphs>65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Oriel</vt:lpstr>
      <vt:lpstr>Acrobat Document</vt:lpstr>
      <vt:lpstr>Проекти за уедряване на земеделски земи в  землищата на гр. Смядово и с. Друмево, обл. Шумен, с. Раздел, област Ямбол, с. Момина църква, област Бургас, и с. Студена, област Хасково</vt:lpstr>
      <vt:lpstr>Фази на проекта</vt:lpstr>
      <vt:lpstr>Идейна фаза - Интегриран план на гр.Смядово</vt:lpstr>
      <vt:lpstr>Принципи на уедряването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Резултатите в числа</vt:lpstr>
      <vt:lpstr>Комасацията допринася за:</vt:lpstr>
      <vt:lpstr>БЛАГОДАРИМ ЗА ВНИМАНИЕТО ВИ!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maria mihailova</cp:lastModifiedBy>
  <cp:revision>94</cp:revision>
  <dcterms:created xsi:type="dcterms:W3CDTF">2014-01-28T09:01:05Z</dcterms:created>
  <dcterms:modified xsi:type="dcterms:W3CDTF">2015-07-02T06:57:53Z</dcterms:modified>
</cp:coreProperties>
</file>