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73" r:id="rId3"/>
    <p:sldId id="264" r:id="rId4"/>
    <p:sldId id="274" r:id="rId5"/>
    <p:sldId id="265" r:id="rId6"/>
    <p:sldId id="267" r:id="rId7"/>
    <p:sldId id="277" r:id="rId8"/>
    <p:sldId id="278" r:id="rId9"/>
    <p:sldId id="275" r:id="rId10"/>
    <p:sldId id="279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EC491-2B05-4A44-BFFE-17BE0A3C0D26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0CB6-7F4E-4F43-843C-4E8E5355EBD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525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20CB6-7F4E-4F43-843C-4E8E5355EBDD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46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59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448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304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189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238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342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1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514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706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721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428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B0710-F6F1-4312-B9CB-3014A76BAE6D}" type="datetimeFigureOut">
              <a:rPr lang="bg-BG" smtClean="0"/>
              <a:pPr/>
              <a:t>11.2.2015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C9A89-692C-4ED5-AB0E-429515A9CAB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019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microsoft.com/office/2007/relationships/hdphoto" Target="../media/hdphoto3.wdp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643561" cy="155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5994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>
                    <a:lumMod val="65000"/>
                  </a:schemeClr>
                </a:solidFill>
              </a:rPr>
              <a:t>ПРОГРАМА ЗА РАЗВИТИЕ НА СЕЛСКИТЕ РАЙОНИ 2014-2020 </a:t>
            </a:r>
            <a:endParaRPr lang="bg-B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5679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bg-BG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bg-BG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bg-BG" sz="3600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bg-BG" sz="36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Подкрепа за млади фермери и неземеделски продукти</a:t>
            </a:r>
          </a:p>
          <a:p>
            <a:endParaRPr lang="bg-BG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394" y="137764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________________________________________________________________________</a:t>
            </a:r>
          </a:p>
          <a:p>
            <a:pPr algn="ctr"/>
            <a:r>
              <a:rPr lang="bg-BG" dirty="0" smtClean="0"/>
              <a:t>Европейски земеделски фонд за развитие на селските райони</a:t>
            </a:r>
            <a:endParaRPr lang="bg-BG" dirty="0"/>
          </a:p>
        </p:txBody>
      </p:sp>
      <p:grpSp>
        <p:nvGrpSpPr>
          <p:cNvPr id="8" name="Group 7"/>
          <p:cNvGrpSpPr/>
          <p:nvPr/>
        </p:nvGrpSpPr>
        <p:grpSpPr>
          <a:xfrm>
            <a:off x="1835696" y="4641552"/>
            <a:ext cx="6731499" cy="1354460"/>
            <a:chOff x="1835696" y="4641552"/>
            <a:chExt cx="6731499" cy="135446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872" y="4641552"/>
              <a:ext cx="2388323" cy="1354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835696" y="5318782"/>
              <a:ext cx="4464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МИНИСТЕРСТВО НА ЗЕМЕДЕЛИЕТО И ХРАНИТЕ</a:t>
              </a:r>
            </a:p>
            <a:p>
              <a:r>
                <a:rPr lang="bg-BG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ДИРЕКЦИЯ „РАЗВИТИЕ НА СЕЛСКИТЕ РАЙОНИ“</a:t>
              </a:r>
              <a:endParaRPr lang="bg-BG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32849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392521" y="1622990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bg-BG" sz="28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БЛАГОДАРЯ </a:t>
            </a:r>
            <a:r>
              <a:rPr lang="bg-BG" sz="28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ВНИМАНИЕТО</a:t>
            </a:r>
          </a:p>
          <a:p>
            <a:pPr algn="ctr"/>
            <a:endParaRPr lang="bg-BG" sz="24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bg-BG" sz="24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Дирекция „Развитие на селските райони“</a:t>
            </a:r>
          </a:p>
          <a:p>
            <a:pPr algn="ctr"/>
            <a:r>
              <a:rPr lang="bg-BG" sz="24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Министерство на земеделието и храните</a:t>
            </a:r>
          </a:p>
          <a:p>
            <a:pPr algn="ctr"/>
            <a:endParaRPr lang="bg-BG" sz="24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bg-BG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+ 359 2 985 11 354</a:t>
            </a:r>
          </a:p>
          <a:p>
            <a:pPr algn="ctr"/>
            <a:r>
              <a:rPr lang="en-US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prsr.government.bg</a:t>
            </a:r>
            <a:endParaRPr lang="en-US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rdd@mzh.government.bg</a:t>
            </a:r>
          </a:p>
          <a:p>
            <a:pPr algn="ctr"/>
            <a:endParaRPr lang="bg-BG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87524" y="188640"/>
            <a:ext cx="8568952" cy="1800200"/>
            <a:chOff x="395536" y="476672"/>
            <a:chExt cx="8568952" cy="1800200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6672"/>
              <a:ext cx="7920880" cy="18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4"/>
            <p:cNvSpPr txBox="1"/>
            <p:nvPr/>
          </p:nvSpPr>
          <p:spPr>
            <a:xfrm>
              <a:off x="2987824" y="1558533"/>
              <a:ext cx="5976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b="1" dirty="0" smtClean="0">
                  <a:solidFill>
                    <a:schemeClr val="bg1">
                      <a:lumMod val="65000"/>
                    </a:schemeClr>
                  </a:solidFill>
                </a:rPr>
                <a:t>ПРОГРАМА ЗА РАЗВИТИЕ НА СЕЛСКИТЕ РАЙОНИ 2014-2020 </a:t>
              </a:r>
              <a:endParaRPr lang="bg-BG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7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9552" y="22048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</a:t>
            </a:r>
            <a:r>
              <a:rPr lang="bg-BG" sz="3200" dirty="0"/>
              <a:t>ЯРКА </a:t>
            </a:r>
            <a:r>
              <a:rPr lang="bg-BG" sz="3200" dirty="0" smtClean="0"/>
              <a:t>6</a:t>
            </a:r>
            <a:r>
              <a:rPr lang="en-US" sz="3200" dirty="0" smtClean="0"/>
              <a:t>.1</a:t>
            </a:r>
            <a:endParaRPr lang="bg-BG" sz="3200" dirty="0" smtClean="0"/>
          </a:p>
          <a:p>
            <a:r>
              <a:rPr lang="bg-BG" sz="3200" dirty="0" smtClean="0"/>
              <a:t>„СТАРТОВА ПОМОЩ ЗА МЛАДИ ЗЕМЕДЕЛСКИ ПРОИЗВОДИТЕЛИ“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62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bg-BG" dirty="0" smtClean="0"/>
              <a:t>М</a:t>
            </a:r>
            <a:r>
              <a:rPr lang="en-US" dirty="0" smtClean="0"/>
              <a:t>6</a:t>
            </a:r>
            <a:r>
              <a:rPr lang="bg-BG" dirty="0" smtClean="0"/>
              <a:t>.1</a:t>
            </a:r>
            <a:r>
              <a:rPr lang="en-US" dirty="0" smtClean="0"/>
              <a:t> -</a:t>
            </a:r>
            <a:r>
              <a:rPr lang="bg-BG" dirty="0" smtClean="0"/>
              <a:t> </a:t>
            </a:r>
            <a:r>
              <a:rPr lang="bg-BG" dirty="0"/>
              <a:t>Изисквания към кандидатите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670763" y="2773781"/>
            <a:ext cx="3384376" cy="1251548"/>
          </a:xfrm>
          <a:prstGeom prst="ellipse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Млад фермер?</a:t>
            </a:r>
            <a:endParaRPr lang="bg-BG" sz="2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86380" y="4071942"/>
            <a:ext cx="1692886" cy="2069472"/>
            <a:chOff x="1173031" y="3634970"/>
            <a:chExt cx="1768340" cy="2425692"/>
          </a:xfrm>
        </p:grpSpPr>
        <p:pic>
          <p:nvPicPr>
            <p:cNvPr id="13" name="Picture 5" descr="C:\Users\mmkrastev.MZG\Desktop\Kcnbed9cq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031" y="3634970"/>
              <a:ext cx="1656183" cy="1714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220476" y="5419495"/>
              <a:ext cx="1720895" cy="64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dirty="0" smtClean="0">
                  <a:latin typeface="Calibri"/>
                  <a:cs typeface="Calibri"/>
                </a:rPr>
                <a:t>Период на установяване</a:t>
              </a:r>
              <a:endParaRPr lang="bg-BG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66807" y="1418540"/>
            <a:ext cx="259228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Размер на стопанството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bg-BG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8 000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16 000 €</a:t>
            </a:r>
            <a:r>
              <a:rPr 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СПО</a:t>
            </a:r>
            <a:endParaRPr lang="bg-BG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28184" y="2027419"/>
            <a:ext cx="2115398" cy="1816991"/>
            <a:chOff x="5724128" y="3731035"/>
            <a:chExt cx="2115398" cy="181699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731035"/>
              <a:ext cx="1062444" cy="1432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24128" y="5178694"/>
              <a:ext cx="211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Регистрация ЗП</a:t>
              </a:r>
              <a:endParaRPr lang="bg-BG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63688" y="4683711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Възраст</a:t>
            </a:r>
          </a:p>
          <a:p>
            <a:r>
              <a:rPr lang="bg-BG" dirty="0" smtClean="0"/>
              <a:t>Между 18 и 40 години</a:t>
            </a:r>
            <a:endParaRPr lang="bg-BG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1560" y="1926372"/>
            <a:ext cx="1908270" cy="2099205"/>
            <a:chOff x="611560" y="1926372"/>
            <a:chExt cx="1908270" cy="2099205"/>
          </a:xfrm>
        </p:grpSpPr>
        <p:pic>
          <p:nvPicPr>
            <p:cNvPr id="4098" name="Picture 2" descr="C:\Users\mmkrastev.MZG\Desktop\graduat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26372"/>
              <a:ext cx="1764254" cy="1764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55576" y="3656245"/>
              <a:ext cx="1764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/>
                <a:t>О</a:t>
              </a:r>
              <a:r>
                <a:rPr lang="bg-BG" dirty="0" smtClean="0"/>
                <a:t>бразование</a:t>
              </a:r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6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5709" y="1583592"/>
            <a:ext cx="1715721" cy="1524790"/>
            <a:chOff x="683568" y="922413"/>
            <a:chExt cx="1800200" cy="165864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9" name="Picture 4" descr="http://pngimg.com/upload/cow_PNG213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922413"/>
              <a:ext cx="1800200" cy="1545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900139" y="1644953"/>
              <a:ext cx="1010794" cy="93610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8 </a:t>
              </a:r>
              <a:r>
                <a:rPr lang="bg-BG" sz="1400" b="1" dirty="0" smtClean="0"/>
                <a:t>бр.</a:t>
              </a:r>
              <a:endParaRPr lang="bg-BG" sz="1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53962" y="2839384"/>
            <a:ext cx="1097445" cy="1813752"/>
            <a:chOff x="287100" y="2564904"/>
            <a:chExt cx="1469679" cy="2157022"/>
          </a:xfrm>
        </p:grpSpPr>
        <p:pic>
          <p:nvPicPr>
            <p:cNvPr id="1026" name="Picture 2" descr="C:\Users\mmkrastev.MZG\Desktop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625"/>
                      </a14:imgEffect>
                      <a14:imgEffect>
                        <a14:saturation sat="20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564904"/>
              <a:ext cx="1433251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87100" y="4001845"/>
              <a:ext cx="1377957" cy="72008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141 </a:t>
              </a:r>
              <a:r>
                <a:rPr lang="bg-BG" sz="1400" b="1" dirty="0"/>
                <a:t>дка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08051" y="1275743"/>
            <a:ext cx="1859914" cy="1471101"/>
            <a:chOff x="3471637" y="778603"/>
            <a:chExt cx="2200726" cy="16283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637" y="778603"/>
              <a:ext cx="2200726" cy="1628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570106" y="1004801"/>
              <a:ext cx="1335804" cy="7386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g-BG" sz="1400" b="1" dirty="0" smtClean="0"/>
                <a:t>16 дка</a:t>
              </a:r>
              <a:endParaRPr lang="bg-BG" sz="1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67965" y="2043511"/>
            <a:ext cx="1644395" cy="1538796"/>
            <a:chOff x="6207942" y="2689486"/>
            <a:chExt cx="1874445" cy="13208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188" y="2689486"/>
              <a:ext cx="1800199" cy="132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6207942" y="3012762"/>
              <a:ext cx="1126077" cy="35700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g-BG" sz="1400" b="1" dirty="0" smtClean="0"/>
                <a:t>1</a:t>
              </a:r>
              <a:r>
                <a:rPr lang="en-US" sz="1400" b="1" dirty="0" smtClean="0"/>
                <a:t>3</a:t>
              </a:r>
              <a:r>
                <a:rPr lang="bg-BG" sz="1400" b="1" dirty="0" smtClean="0"/>
                <a:t> </a:t>
              </a:r>
              <a:r>
                <a:rPr lang="bg-BG" sz="1400" b="1" dirty="0"/>
                <a:t>дка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3528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М6.1</a:t>
            </a:r>
            <a:r>
              <a:rPr lang="en-US" sz="3600" dirty="0" smtClean="0"/>
              <a:t> </a:t>
            </a:r>
            <a:r>
              <a:rPr lang="bg-BG" sz="3600" dirty="0" smtClean="0"/>
              <a:t>-</a:t>
            </a:r>
            <a:r>
              <a:rPr lang="en-US" sz="3600" dirty="0" smtClean="0"/>
              <a:t> </a:t>
            </a:r>
            <a:r>
              <a:rPr lang="bg-BG" sz="3600" dirty="0" smtClean="0"/>
              <a:t>КАК СЕ ПОСТИГА МИНИМАЛЕН СТАНДАРТЕН ПРОИЗВОДСТВЕН ОБЕМ?</a:t>
            </a:r>
            <a:endParaRPr lang="bg-BG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456226" y="4678576"/>
            <a:ext cx="1467702" cy="1126688"/>
            <a:chOff x="1699140" y="4627325"/>
            <a:chExt cx="1467702" cy="11266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140" y="4627325"/>
              <a:ext cx="1467702" cy="112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2071478" y="4775097"/>
              <a:ext cx="1095363" cy="70444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110 </a:t>
              </a:r>
              <a:r>
                <a:rPr lang="bg-BG" sz="1400" b="1" dirty="0" smtClean="0"/>
                <a:t>бр.</a:t>
              </a:r>
              <a:endParaRPr lang="bg-BG" sz="1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93144" y="4476923"/>
            <a:ext cx="1274822" cy="1616374"/>
            <a:chOff x="4860033" y="4377368"/>
            <a:chExt cx="1555193" cy="204853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3" y="4377368"/>
              <a:ext cx="1555193" cy="1499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4862961" y="5308593"/>
              <a:ext cx="1050076" cy="111730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34 </a:t>
              </a:r>
              <a:r>
                <a:rPr lang="bg-BG" sz="1400" b="1" dirty="0" smtClean="0"/>
                <a:t>дка</a:t>
              </a:r>
              <a:endParaRPr lang="bg-BG" sz="1400" b="1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2699808" y="2697031"/>
            <a:ext cx="3312351" cy="1770553"/>
          </a:xfrm>
          <a:prstGeom prst="ellipse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bg-BG" sz="2400" b="1" cap="all" dirty="0" smtClean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85597" y="3108382"/>
            <a:ext cx="34823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8 000 </a:t>
            </a:r>
            <a:r>
              <a:rPr lang="bg-BG" sz="24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евро СПО</a:t>
            </a:r>
          </a:p>
          <a:p>
            <a:pPr algn="ctr"/>
            <a:r>
              <a:rPr lang="bg-BG" sz="1400" cap="all" dirty="0"/>
              <a:t>определя се от структурата на земеделското стопанство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84168" y="3717032"/>
            <a:ext cx="2580498" cy="1098550"/>
            <a:chOff x="6167966" y="3785246"/>
            <a:chExt cx="2580498" cy="109855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966" y="3785246"/>
              <a:ext cx="1987550" cy="109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021942" y="4437112"/>
              <a:ext cx="1726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10 бр.</a:t>
              </a:r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val="43515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bg-BG" dirty="0" smtClean="0"/>
              <a:t>М</a:t>
            </a:r>
            <a:r>
              <a:rPr lang="en-US" dirty="0" smtClean="0"/>
              <a:t>6</a:t>
            </a:r>
            <a:r>
              <a:rPr lang="bg-BG" dirty="0" smtClean="0"/>
              <a:t>.1 - За какво се предоставя подкрепа – изисквания към проекта?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971600" y="1628799"/>
            <a:ext cx="7128792" cy="1135492"/>
            <a:chOff x="1475656" y="1628799"/>
            <a:chExt cx="7128792" cy="113549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628800"/>
              <a:ext cx="1728192" cy="1135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colorTemperature colorTemp="4875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628799"/>
              <a:ext cx="1521103" cy="1064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7354731" y="1628799"/>
              <a:ext cx="1249717" cy="1135492"/>
              <a:chOff x="1173031" y="3634970"/>
              <a:chExt cx="1768340" cy="2155727"/>
            </a:xfrm>
          </p:grpSpPr>
          <p:pic>
            <p:nvPicPr>
              <p:cNvPr id="13" name="Picture 5" descr="C:\Users\mmkrastev.MZG\Desktop\Kcnbed9cq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aintStrok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031" y="3634970"/>
                <a:ext cx="1656183" cy="1714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220476" y="5419495"/>
                <a:ext cx="1720895" cy="371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bg-BG" sz="16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298129" y="1628799"/>
              <a:ext cx="1791318" cy="862485"/>
              <a:chOff x="3995936" y="3452372"/>
              <a:chExt cx="2088233" cy="996252"/>
            </a:xfrm>
          </p:grpSpPr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3452372"/>
                <a:ext cx="1512168" cy="996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3" name="Picture 3" descr="C:\Users\mmkrastev.MZG\Desktop\pig-silhouette-image-9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3757844"/>
                <a:ext cx="937943" cy="634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467544" y="3717032"/>
            <a:ext cx="8424936" cy="2232249"/>
            <a:chOff x="467544" y="3584289"/>
            <a:chExt cx="8295076" cy="2934443"/>
          </a:xfrm>
        </p:grpSpPr>
        <p:sp>
          <p:nvSpPr>
            <p:cNvPr id="18" name="Rounded Rectangle 17"/>
            <p:cNvSpPr/>
            <p:nvPr/>
          </p:nvSpPr>
          <p:spPr>
            <a:xfrm>
              <a:off x="467544" y="3584289"/>
              <a:ext cx="2592288" cy="784865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g-BG" dirty="0">
                  <a:solidFill>
                    <a:schemeClr val="tx1"/>
                  </a:solidFill>
                </a:rPr>
                <a:t>Сключване на договор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7544" y="4658680"/>
              <a:ext cx="2592288" cy="724138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12 5</a:t>
              </a:r>
              <a:r>
                <a:rPr lang="bg-BG" dirty="0" smtClean="0">
                  <a:solidFill>
                    <a:schemeClr val="tx1"/>
                  </a:solidFill>
                </a:rPr>
                <a:t>00 </a:t>
              </a:r>
              <a:r>
                <a:rPr lang="bg-BG" dirty="0">
                  <a:solidFill>
                    <a:schemeClr val="tx1"/>
                  </a:solidFill>
                </a:rPr>
                <a:t>евро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16274" y="4530881"/>
              <a:ext cx="2592288" cy="784865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g-BG" dirty="0">
                  <a:solidFill>
                    <a:schemeClr val="tx1"/>
                  </a:solidFill>
                </a:rPr>
                <a:t>Година на проверка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319789" y="5605274"/>
              <a:ext cx="2592288" cy="724138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12 5</a:t>
              </a:r>
              <a:r>
                <a:rPr lang="bg-BG" dirty="0">
                  <a:solidFill>
                    <a:schemeClr val="tx1"/>
                  </a:solidFill>
                </a:rPr>
                <a:t>00 евро</a:t>
              </a:r>
              <a:endParaRPr lang="bg-BG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275854" y="4988562"/>
              <a:ext cx="2486766" cy="689466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g-BG" dirty="0">
                  <a:solidFill>
                    <a:schemeClr val="tx1"/>
                  </a:solidFill>
                </a:rPr>
                <a:t>Образование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275854" y="5772532"/>
              <a:ext cx="2486766" cy="746200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g-BG" dirty="0">
                  <a:solidFill>
                    <a:schemeClr val="tx1"/>
                  </a:solidFill>
                </a:rPr>
                <a:t>Нарастване на стопанството</a:t>
              </a:r>
            </a:p>
          </p:txBody>
        </p:sp>
      </p:grpSp>
      <p:cxnSp>
        <p:nvCxnSpPr>
          <p:cNvPr id="16" name="Straight Arrow Connector 15"/>
          <p:cNvCxnSpPr>
            <a:stCxn id="21" idx="3"/>
            <a:endCxn id="24" idx="1"/>
          </p:cNvCxnSpPr>
          <p:nvPr/>
        </p:nvCxnSpPr>
        <p:spPr>
          <a:xfrm>
            <a:off x="5993741" y="4735636"/>
            <a:ext cx="373043" cy="3118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25" idx="1"/>
          </p:cNvCxnSpPr>
          <p:nvPr/>
        </p:nvCxnSpPr>
        <p:spPr>
          <a:xfrm>
            <a:off x="5993741" y="4735636"/>
            <a:ext cx="373043" cy="9298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67544" y="2924944"/>
            <a:ext cx="2632870" cy="597052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БИЗНЕС ПЛАН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77034" y="2953228"/>
            <a:ext cx="2632870" cy="597052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 smtClean="0">
                <a:solidFill>
                  <a:srgbClr val="FF0000"/>
                </a:solidFill>
              </a:rPr>
              <a:t>Минимален брой точки за проекта (КН) ?</a:t>
            </a:r>
            <a:endParaRPr lang="bg-BG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>
            <a:stCxn id="18" idx="3"/>
            <a:endCxn id="21" idx="1"/>
          </p:cNvCxnSpPr>
          <p:nvPr/>
        </p:nvCxnSpPr>
        <p:spPr>
          <a:xfrm>
            <a:off x="3100414" y="4015558"/>
            <a:ext cx="260457" cy="72007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2"/>
            <a:endCxn id="18" idx="0"/>
          </p:cNvCxnSpPr>
          <p:nvPr/>
        </p:nvCxnSpPr>
        <p:spPr>
          <a:xfrm>
            <a:off x="1783979" y="3521996"/>
            <a:ext cx="0" cy="19503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3"/>
            <a:endCxn id="32" idx="1"/>
          </p:cNvCxnSpPr>
          <p:nvPr/>
        </p:nvCxnSpPr>
        <p:spPr>
          <a:xfrm>
            <a:off x="3100414" y="3223470"/>
            <a:ext cx="276620" cy="282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2"/>
            <a:endCxn id="20" idx="0"/>
          </p:cNvCxnSpPr>
          <p:nvPr/>
        </p:nvCxnSpPr>
        <p:spPr>
          <a:xfrm>
            <a:off x="1783979" y="4314084"/>
            <a:ext cx="0" cy="22024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3" idx="0"/>
          </p:cNvCxnSpPr>
          <p:nvPr/>
        </p:nvCxnSpPr>
        <p:spPr>
          <a:xfrm>
            <a:off x="4677306" y="5034162"/>
            <a:ext cx="3570" cy="2202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4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9" y="908720"/>
            <a:ext cx="8717601" cy="47525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3528" y="220486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</a:t>
            </a:r>
            <a:r>
              <a:rPr lang="bg-BG" sz="3200" dirty="0"/>
              <a:t>ЯРКА </a:t>
            </a:r>
            <a:r>
              <a:rPr lang="bg-BG" sz="3200" dirty="0" smtClean="0"/>
              <a:t>6.4</a:t>
            </a:r>
          </a:p>
          <a:p>
            <a:r>
              <a:rPr lang="bg-BG" sz="3200" dirty="0" smtClean="0"/>
              <a:t>„ИНВЕСТИЦИИ В ПОДКРЕПА НА НЕЗЕМЕДЕЛСКИ ДЕЙНОСТИ“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19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М</a:t>
            </a:r>
            <a:r>
              <a:rPr lang="en-US" dirty="0" smtClean="0"/>
              <a:t>6</a:t>
            </a:r>
            <a:r>
              <a:rPr lang="bg-BG" dirty="0" smtClean="0"/>
              <a:t>.</a:t>
            </a:r>
            <a:r>
              <a:rPr lang="en-US" dirty="0" smtClean="0"/>
              <a:t>4</a:t>
            </a:r>
            <a:r>
              <a:rPr lang="bg-BG" dirty="0" smtClean="0"/>
              <a:t> - Изисквания към кандидатите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655675" y="1242624"/>
            <a:ext cx="2160241" cy="1799021"/>
            <a:chOff x="1799690" y="1469746"/>
            <a:chExt cx="2160241" cy="17990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690" y="1469746"/>
              <a:ext cx="2160240" cy="1612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799691" y="2899435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Микропредприятие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83019" y="1249995"/>
            <a:ext cx="1728192" cy="1930149"/>
            <a:chOff x="5340412" y="1636521"/>
            <a:chExt cx="1728192" cy="1930149"/>
          </a:xfrm>
        </p:grpSpPr>
        <p:pic>
          <p:nvPicPr>
            <p:cNvPr id="5" name="Picture 2" descr="C:\Users\mmkrastev.MZG\Desktop\14943063-silhouette-of-a-male-farmer-holding-a-shovel-isolated-on-white-background-145x3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043" y="1636521"/>
              <a:ext cx="648072" cy="122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40412" y="2920339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Земеделски производител</a:t>
              </a:r>
              <a:endParaRPr lang="bg-BG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549763" y="3250514"/>
            <a:ext cx="4104456" cy="1015663"/>
          </a:xfrm>
          <a:prstGeom prst="rect">
            <a:avLst/>
          </a:prstGeom>
          <a:ln>
            <a:solidFill>
              <a:schemeClr val="accent1">
                <a:alpha val="38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000" dirty="0"/>
              <a:t>Минимален размер на стопанството в </a:t>
            </a:r>
            <a:r>
              <a:rPr lang="bg-BG" sz="2000" dirty="0" smtClean="0"/>
              <a:t>СПО над 8 000 €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000" dirty="0" smtClean="0"/>
              <a:t>Регистрация по Търговския закон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125621"/>
            <a:ext cx="3528391" cy="1323439"/>
          </a:xfrm>
          <a:prstGeom prst="rect">
            <a:avLst/>
          </a:prstGeom>
          <a:noFill/>
          <a:ln>
            <a:solidFill>
              <a:schemeClr val="accent1">
                <a:alpha val="39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000" dirty="0" smtClean="0"/>
              <a:t>Регистрация по Търговския закон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000" dirty="0" smtClean="0"/>
              <a:t>Микропредприятие по смисъла на ЗМСП</a:t>
            </a:r>
          </a:p>
        </p:txBody>
      </p:sp>
      <p:sp>
        <p:nvSpPr>
          <p:cNvPr id="11" name="Oval 10"/>
          <p:cNvSpPr/>
          <p:nvPr/>
        </p:nvSpPr>
        <p:spPr>
          <a:xfrm>
            <a:off x="2231740" y="4727725"/>
            <a:ext cx="4680519" cy="1298377"/>
          </a:xfrm>
          <a:prstGeom prst="ellipse">
            <a:avLst/>
          </a:prstGeom>
          <a:ln>
            <a:solidFill>
              <a:schemeClr val="accent1">
                <a:alpha val="38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Постоянен адрес, седалище или клон на територията на селски район</a:t>
            </a:r>
          </a:p>
        </p:txBody>
      </p:sp>
      <p:sp>
        <p:nvSpPr>
          <p:cNvPr id="13" name="Down Arrow 12"/>
          <p:cNvSpPr/>
          <p:nvPr/>
        </p:nvSpPr>
        <p:spPr>
          <a:xfrm rot="766215">
            <a:off x="6122092" y="4367782"/>
            <a:ext cx="735261" cy="531674"/>
          </a:xfrm>
          <a:prstGeom prst="downArrow">
            <a:avLst/>
          </a:prstGeom>
          <a:noFill/>
          <a:ln>
            <a:solidFill>
              <a:schemeClr val="accent1">
                <a:alpha val="39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bg-BG" sz="200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20043972">
            <a:off x="1850588" y="4535041"/>
            <a:ext cx="762304" cy="531674"/>
          </a:xfrm>
          <a:prstGeom prst="downArrow">
            <a:avLst/>
          </a:prstGeom>
          <a:noFill/>
          <a:ln>
            <a:solidFill>
              <a:schemeClr val="accent1">
                <a:alpha val="39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bg-BG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3528" y="12890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М</a:t>
            </a:r>
            <a:r>
              <a:rPr lang="en-US" sz="3600" dirty="0" smtClean="0"/>
              <a:t>6</a:t>
            </a:r>
            <a:r>
              <a:rPr lang="bg-BG" sz="3600" dirty="0" smtClean="0"/>
              <a:t>.</a:t>
            </a:r>
            <a:r>
              <a:rPr lang="en-US" sz="3600" dirty="0" smtClean="0"/>
              <a:t>4</a:t>
            </a:r>
            <a:r>
              <a:rPr lang="bg-BG" sz="3600" dirty="0" smtClean="0"/>
              <a:t> - ИЗИСКВАНИЯ КЪМ ПРОЕКТА</a:t>
            </a:r>
            <a:endParaRPr lang="bg-BG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2296344" y="3878455"/>
            <a:ext cx="2304256" cy="2064068"/>
          </a:xfrm>
          <a:prstGeom prst="ellipse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ОВОС</a:t>
            </a:r>
          </a:p>
          <a:p>
            <a:pPr algn="ctr"/>
            <a:r>
              <a:rPr lang="bg-BG" dirty="0">
                <a:solidFill>
                  <a:schemeClr val="tx1"/>
                </a:solidFill>
              </a:rPr>
              <a:t>ЗА ПРОЕКТА</a:t>
            </a:r>
          </a:p>
        </p:txBody>
      </p:sp>
      <p:sp>
        <p:nvSpPr>
          <p:cNvPr id="32" name="Oval 31"/>
          <p:cNvSpPr/>
          <p:nvPr/>
        </p:nvSpPr>
        <p:spPr>
          <a:xfrm>
            <a:off x="4788024" y="3878455"/>
            <a:ext cx="2304256" cy="2064068"/>
          </a:xfrm>
          <a:prstGeom prst="ellipse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rgbClr val="FF0000"/>
                </a:solidFill>
              </a:rPr>
              <a:t>Минимален брой точки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bg-BG" dirty="0">
                <a:solidFill>
                  <a:srgbClr val="FF0000"/>
                </a:solidFill>
              </a:rPr>
              <a:t>КН</a:t>
            </a:r>
            <a:r>
              <a:rPr lang="bg-BG" dirty="0" smtClean="0">
                <a:solidFill>
                  <a:srgbClr val="FF0000"/>
                </a:solidFill>
              </a:rPr>
              <a:t>) ?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49780" y="2405223"/>
            <a:ext cx="2304256" cy="2064068"/>
          </a:xfrm>
          <a:prstGeom prst="ellipse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РАБОТЕН ПРОЕКТ (СМР)</a:t>
            </a:r>
          </a:p>
        </p:txBody>
      </p:sp>
      <p:sp>
        <p:nvSpPr>
          <p:cNvPr id="34" name="Oval 33"/>
          <p:cNvSpPr/>
          <p:nvPr/>
        </p:nvSpPr>
        <p:spPr>
          <a:xfrm>
            <a:off x="2296344" y="775235"/>
            <a:ext cx="2304256" cy="2064068"/>
          </a:xfrm>
          <a:prstGeom prst="ellipse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СЕЛСКИ РАЙОН</a:t>
            </a:r>
          </a:p>
        </p:txBody>
      </p:sp>
      <p:sp>
        <p:nvSpPr>
          <p:cNvPr id="35" name="Oval 34"/>
          <p:cNvSpPr/>
          <p:nvPr/>
        </p:nvSpPr>
        <p:spPr>
          <a:xfrm>
            <a:off x="395536" y="2401118"/>
            <a:ext cx="2304256" cy="2064068"/>
          </a:xfrm>
          <a:prstGeom prst="ellipse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БИЗНЕС ПЛАН</a:t>
            </a:r>
          </a:p>
        </p:txBody>
      </p:sp>
      <p:sp>
        <p:nvSpPr>
          <p:cNvPr id="9" name="Oval 8"/>
          <p:cNvSpPr/>
          <p:nvPr/>
        </p:nvSpPr>
        <p:spPr>
          <a:xfrm>
            <a:off x="4788024" y="804401"/>
            <a:ext cx="2304256" cy="2064068"/>
          </a:xfrm>
          <a:prstGeom prst="ellipse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ДО 20 ПОМЕЩЕНИЯ ЗА </a:t>
            </a:r>
            <a:r>
              <a:rPr lang="bg-BG" dirty="0" smtClean="0">
                <a:solidFill>
                  <a:schemeClr val="tx1"/>
                </a:solidFill>
              </a:rPr>
              <a:t>НАСТАНЯВАНЕ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35" idx="6"/>
            <a:endCxn id="33" idx="2"/>
          </p:cNvCxnSpPr>
          <p:nvPr/>
        </p:nvCxnSpPr>
        <p:spPr>
          <a:xfrm>
            <a:off x="2699792" y="3433152"/>
            <a:ext cx="3849988" cy="4105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603783" y="2795968"/>
            <a:ext cx="1904321" cy="112418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94212" y="2881004"/>
            <a:ext cx="1987624" cy="1039152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М6.4 </a:t>
            </a:r>
            <a:r>
              <a:rPr lang="bg-BG" dirty="0"/>
              <a:t>- Какъв е размера на финансовата помощ?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79512" y="1772816"/>
            <a:ext cx="4248472" cy="1368152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Минимален размер на допустимите разходи за един проект 10 000 евро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0" y="1772816"/>
            <a:ext cx="4176464" cy="1368152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Максимален размер на допустимите разходи за един проект 400 000 евро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512" y="3302102"/>
            <a:ext cx="8568952" cy="558946"/>
          </a:xfrm>
          <a:prstGeom prst="round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bg-BG" sz="1600" dirty="0" smtClean="0">
                <a:solidFill>
                  <a:schemeClr val="tx1"/>
                </a:solidFill>
              </a:rPr>
              <a:t>Финансовата помощ е в размер до </a:t>
            </a:r>
            <a:r>
              <a:rPr lang="bg-BG" sz="1600" b="1" dirty="0" smtClean="0">
                <a:solidFill>
                  <a:schemeClr val="tx1"/>
                </a:solidFill>
              </a:rPr>
              <a:t>75 % </a:t>
            </a:r>
            <a:r>
              <a:rPr lang="bg-BG" sz="1600" dirty="0" smtClean="0">
                <a:solidFill>
                  <a:schemeClr val="tx1"/>
                </a:solidFill>
              </a:rPr>
              <a:t>от одобрените разходи, но не повече от </a:t>
            </a:r>
            <a:r>
              <a:rPr lang="bg-BG" sz="1600" b="1" dirty="0" smtClean="0">
                <a:solidFill>
                  <a:schemeClr val="tx1"/>
                </a:solidFill>
              </a:rPr>
              <a:t>200 000 евро</a:t>
            </a:r>
            <a:endParaRPr lang="bg-BG" sz="1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48" y="4138784"/>
            <a:ext cx="8574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Допустими разходи: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g-BG" dirty="0"/>
              <a:t>Изграждане, придобиване или подобренията на недвижимо </a:t>
            </a:r>
            <a:r>
              <a:rPr lang="bg-BG" dirty="0" smtClean="0"/>
              <a:t>имущество;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g-BG" dirty="0"/>
              <a:t>Закупуване, включително чрез лизинг на нови машини и </a:t>
            </a:r>
            <a:r>
              <a:rPr lang="bg-BG" dirty="0" smtClean="0"/>
              <a:t>оборудване; </a:t>
            </a:r>
            <a:endParaRPr lang="bg-BG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g-BG" dirty="0" smtClean="0"/>
              <a:t> </a:t>
            </a:r>
            <a:r>
              <a:rPr lang="bg-BG" dirty="0"/>
              <a:t>Общи </a:t>
            </a:r>
            <a:r>
              <a:rPr lang="bg-BG" dirty="0" smtClean="0"/>
              <a:t>разходи (вкл. хонорари </a:t>
            </a:r>
            <a:r>
              <a:rPr lang="bg-BG" dirty="0"/>
              <a:t>на архитекти, инженери и консултанти</a:t>
            </a:r>
            <a:r>
              <a:rPr lang="bg-BG" dirty="0" smtClean="0"/>
              <a:t> и др.);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g-BG" dirty="0"/>
              <a:t>Нематериални </a:t>
            </a:r>
            <a:r>
              <a:rPr lang="bg-BG" dirty="0" smtClean="0"/>
              <a:t>инвестиции, в т.ч. придобиване </a:t>
            </a:r>
            <a:r>
              <a:rPr lang="bg-BG" dirty="0"/>
              <a:t>и създаване на компютърен софтуер и придобиване на патенти, лицензи, авторски права и </a:t>
            </a:r>
            <a:r>
              <a:rPr lang="bg-BG" dirty="0" smtClean="0"/>
              <a:t>марки.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201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393</Words>
  <Application>Microsoft Office PowerPoint</Application>
  <PresentationFormat>On-screen Show (4:3)</PresentationFormat>
  <Paragraphs>77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М6.1 - Изисквания към кандидатите </vt:lpstr>
      <vt:lpstr>PowerPoint Presentation</vt:lpstr>
      <vt:lpstr>М6.1 - За какво се предоставя подкрепа – изисквания към проекта?</vt:lpstr>
      <vt:lpstr>PowerPoint Presentation</vt:lpstr>
      <vt:lpstr>М6.4 - Изисквания към кандидатите </vt:lpstr>
      <vt:lpstr>PowerPoint Presentation</vt:lpstr>
      <vt:lpstr>М6.4 - Какъв е размера на финансовата помощ?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8 000 €</dc:title>
  <dc:creator>Milen M. Krastev</dc:creator>
  <cp:lastModifiedBy>ASUS</cp:lastModifiedBy>
  <cp:revision>110</cp:revision>
  <dcterms:created xsi:type="dcterms:W3CDTF">2015-01-24T14:46:58Z</dcterms:created>
  <dcterms:modified xsi:type="dcterms:W3CDTF">2015-02-11T14:23:42Z</dcterms:modified>
</cp:coreProperties>
</file>