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96" r:id="rId5"/>
    <p:sldId id="278" r:id="rId6"/>
    <p:sldId id="279" r:id="rId7"/>
    <p:sldId id="282" r:id="rId8"/>
    <p:sldId id="281" r:id="rId9"/>
    <p:sldId id="284" r:id="rId10"/>
    <p:sldId id="286" r:id="rId11"/>
    <p:sldId id="285" r:id="rId12"/>
    <p:sldId id="287" r:id="rId13"/>
    <p:sldId id="293" r:id="rId14"/>
    <p:sldId id="295" r:id="rId15"/>
    <p:sldId id="289" r:id="rId16"/>
    <p:sldId id="283" r:id="rId17"/>
    <p:sldId id="288" r:id="rId18"/>
    <p:sldId id="290" r:id="rId19"/>
    <p:sldId id="291" r:id="rId20"/>
    <p:sldId id="297" r:id="rId21"/>
    <p:sldId id="300" r:id="rId22"/>
    <p:sldId id="302" r:id="rId23"/>
    <p:sldId id="298" r:id="rId24"/>
    <p:sldId id="292" r:id="rId25"/>
  </p:sldIdLst>
  <p:sldSz cx="9144000" cy="6858000" type="screen4x3"/>
  <p:notesSz cx="6669088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FCD4"/>
    <a:srgbClr val="D7D8FD"/>
    <a:srgbClr val="CFF9DA"/>
    <a:srgbClr val="BDEEFF"/>
    <a:srgbClr val="A8EAB5"/>
    <a:srgbClr val="FBE9B7"/>
    <a:srgbClr val="EEC8AC"/>
    <a:srgbClr val="EBBE9D"/>
    <a:srgbClr val="E9D3DE"/>
    <a:srgbClr val="E6A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E01B2-5AEA-460B-B9F7-781B9D44C7A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76FFE281-5A02-473F-A830-5890977E94D5}">
      <dgm:prSet custT="1"/>
      <dgm:spPr/>
      <dgm:t>
        <a:bodyPr/>
        <a:lstStyle/>
        <a:p>
          <a:pPr rtl="0"/>
          <a:r>
            <a:rPr lang="bg-BG" sz="1800" b="1" dirty="0" smtClean="0"/>
            <a:t>Млечни крави</a:t>
          </a:r>
          <a:endParaRPr lang="bg-BG" sz="1800" dirty="0"/>
        </a:p>
      </dgm:t>
    </dgm:pt>
    <dgm:pt modelId="{83B442AF-7ECD-4E34-B5C3-836A8AEFA124}" type="parTrans" cxnId="{30348138-54F1-473E-A902-77106D2E9B15}">
      <dgm:prSet/>
      <dgm:spPr/>
      <dgm:t>
        <a:bodyPr/>
        <a:lstStyle/>
        <a:p>
          <a:endParaRPr lang="bg-BG"/>
        </a:p>
      </dgm:t>
    </dgm:pt>
    <dgm:pt modelId="{E95EE92F-CAB2-4632-BB8A-77EA9A912716}" type="sibTrans" cxnId="{30348138-54F1-473E-A902-77106D2E9B15}">
      <dgm:prSet/>
      <dgm:spPr/>
      <dgm:t>
        <a:bodyPr/>
        <a:lstStyle/>
        <a:p>
          <a:endParaRPr lang="bg-BG"/>
        </a:p>
      </dgm:t>
    </dgm:pt>
    <dgm:pt modelId="{A8181FE5-E733-46E0-B630-BF7DC4721792}">
      <dgm:prSet custT="1"/>
      <dgm:spPr/>
      <dgm:t>
        <a:bodyPr/>
        <a:lstStyle/>
        <a:p>
          <a:pPr rtl="0"/>
          <a:r>
            <a:rPr lang="bg-BG" sz="1800" dirty="0" smtClean="0"/>
            <a:t>стопанства с</a:t>
          </a:r>
          <a:r>
            <a:rPr lang="en-US" sz="1800" dirty="0" smtClean="0"/>
            <a:t> </a:t>
          </a:r>
          <a:r>
            <a:rPr lang="bg-BG" sz="1800" dirty="0" smtClean="0"/>
            <a:t>10 и повече млечни крави с предназначение за производство на мляко</a:t>
          </a:r>
          <a:endParaRPr lang="bg-BG" sz="1800" dirty="0"/>
        </a:p>
      </dgm:t>
    </dgm:pt>
    <dgm:pt modelId="{B64E9B90-10AB-4F90-A428-E260F815ABC2}" type="parTrans" cxnId="{B241C537-E43B-4BAC-8EBF-EB6C5BA96A84}">
      <dgm:prSet/>
      <dgm:spPr/>
      <dgm:t>
        <a:bodyPr/>
        <a:lstStyle/>
        <a:p>
          <a:endParaRPr lang="bg-BG"/>
        </a:p>
      </dgm:t>
    </dgm:pt>
    <dgm:pt modelId="{5E679D6D-BB48-43DA-8764-2EE009B97EAB}" type="sibTrans" cxnId="{B241C537-E43B-4BAC-8EBF-EB6C5BA96A84}">
      <dgm:prSet/>
      <dgm:spPr/>
      <dgm:t>
        <a:bodyPr/>
        <a:lstStyle/>
        <a:p>
          <a:endParaRPr lang="bg-BG"/>
        </a:p>
      </dgm:t>
    </dgm:pt>
    <dgm:pt modelId="{09E8F4E1-5511-4DAD-AA1B-92C23ED80069}">
      <dgm:prSet custT="1"/>
      <dgm:spPr/>
      <dgm:t>
        <a:bodyPr/>
        <a:lstStyle/>
        <a:p>
          <a:pPr rtl="0"/>
          <a:r>
            <a:rPr lang="bg-BG" sz="1800" b="1" dirty="0" smtClean="0"/>
            <a:t>Месодайни крави и/или юници</a:t>
          </a:r>
          <a:endParaRPr lang="bg-BG" sz="1800" dirty="0"/>
        </a:p>
      </dgm:t>
    </dgm:pt>
    <dgm:pt modelId="{8624D8B7-F662-4FE8-A9BD-374FCB727508}" type="parTrans" cxnId="{4DEC1B89-33AA-4F2C-B4F3-408BBBA48BAA}">
      <dgm:prSet/>
      <dgm:spPr/>
      <dgm:t>
        <a:bodyPr/>
        <a:lstStyle/>
        <a:p>
          <a:endParaRPr lang="bg-BG"/>
        </a:p>
      </dgm:t>
    </dgm:pt>
    <dgm:pt modelId="{06880DE4-5FEA-45A7-8EBC-EA7BD2C09977}" type="sibTrans" cxnId="{4DEC1B89-33AA-4F2C-B4F3-408BBBA48BAA}">
      <dgm:prSet/>
      <dgm:spPr/>
      <dgm:t>
        <a:bodyPr/>
        <a:lstStyle/>
        <a:p>
          <a:endParaRPr lang="bg-BG"/>
        </a:p>
      </dgm:t>
    </dgm:pt>
    <dgm:pt modelId="{A2CD91E4-3559-4D47-B780-08614EA36BFF}">
      <dgm:prSet custT="1"/>
      <dgm:spPr/>
      <dgm:t>
        <a:bodyPr/>
        <a:lstStyle/>
        <a:p>
          <a:pPr rtl="0"/>
          <a:r>
            <a:rPr lang="bg-BG" sz="1800" dirty="0" smtClean="0"/>
            <a:t>стопанства с 5 и повече месодайни крави и/или юници с предназначение за месо.</a:t>
          </a:r>
          <a:endParaRPr lang="bg-BG" sz="1800" dirty="0"/>
        </a:p>
      </dgm:t>
    </dgm:pt>
    <dgm:pt modelId="{87006AB3-F11C-447D-822A-65AA6FCC5EAC}" type="parTrans" cxnId="{70A64EBF-88BF-43B9-B04A-98717896835D}">
      <dgm:prSet/>
      <dgm:spPr/>
      <dgm:t>
        <a:bodyPr/>
        <a:lstStyle/>
        <a:p>
          <a:endParaRPr lang="bg-BG"/>
        </a:p>
      </dgm:t>
    </dgm:pt>
    <dgm:pt modelId="{B1D36924-F40B-433C-B922-CE0C8E967BA6}" type="sibTrans" cxnId="{70A64EBF-88BF-43B9-B04A-98717896835D}">
      <dgm:prSet/>
      <dgm:spPr/>
      <dgm:t>
        <a:bodyPr/>
        <a:lstStyle/>
        <a:p>
          <a:endParaRPr lang="bg-BG"/>
        </a:p>
      </dgm:t>
    </dgm:pt>
    <dgm:pt modelId="{4845322A-73B4-44BF-BDCB-1ACBAE8FDAE7}">
      <dgm:prSet custT="1"/>
      <dgm:spPr/>
      <dgm:t>
        <a:bodyPr/>
        <a:lstStyle/>
        <a:p>
          <a:pPr rtl="0"/>
          <a:r>
            <a:rPr lang="bg-BG" sz="1800" b="1" dirty="0" smtClean="0"/>
            <a:t>Млечни крави</a:t>
          </a:r>
          <a:r>
            <a:rPr lang="en-US" sz="1800" b="1" dirty="0" smtClean="0"/>
            <a:t> </a:t>
          </a:r>
          <a:r>
            <a:rPr lang="bg-BG" sz="1800" b="1" dirty="0" smtClean="0"/>
            <a:t>и/или месодайни крави под селекционен контрол</a:t>
          </a:r>
          <a:endParaRPr lang="bg-BG" sz="1800" dirty="0"/>
        </a:p>
      </dgm:t>
    </dgm:pt>
    <dgm:pt modelId="{D493A000-45A1-4DEE-90B0-C1C4A9635D0F}" type="parTrans" cxnId="{8ED5CBF8-A10B-480E-BDF3-60EF6F34169A}">
      <dgm:prSet/>
      <dgm:spPr/>
      <dgm:t>
        <a:bodyPr/>
        <a:lstStyle/>
        <a:p>
          <a:endParaRPr lang="bg-BG"/>
        </a:p>
      </dgm:t>
    </dgm:pt>
    <dgm:pt modelId="{B55E8275-8E4A-44A9-A4D8-DEA5F594550A}" type="sibTrans" cxnId="{8ED5CBF8-A10B-480E-BDF3-60EF6F34169A}">
      <dgm:prSet/>
      <dgm:spPr/>
      <dgm:t>
        <a:bodyPr/>
        <a:lstStyle/>
        <a:p>
          <a:endParaRPr lang="bg-BG"/>
        </a:p>
      </dgm:t>
    </dgm:pt>
    <dgm:pt modelId="{F9C8975F-AA87-4D61-AF46-76355B8DD4DC}">
      <dgm:prSet custT="1"/>
      <dgm:spPr/>
      <dgm:t>
        <a:bodyPr/>
        <a:lstStyle/>
        <a:p>
          <a:pPr rtl="0"/>
          <a:r>
            <a:rPr lang="bg-BG" sz="1800" dirty="0" smtClean="0"/>
            <a:t>стопанства с 10 и повече млечни крави и/или месодайни крави; подпомагат се кравите под селекционен контрол</a:t>
          </a:r>
          <a:endParaRPr lang="bg-BG" sz="1800" dirty="0"/>
        </a:p>
      </dgm:t>
    </dgm:pt>
    <dgm:pt modelId="{FC6749B1-8422-4F03-950B-D3C8E5EE5EC5}" type="parTrans" cxnId="{05D0D5FE-C5E5-4C05-A71B-4B90F39BDE5C}">
      <dgm:prSet/>
      <dgm:spPr/>
      <dgm:t>
        <a:bodyPr/>
        <a:lstStyle/>
        <a:p>
          <a:endParaRPr lang="bg-BG"/>
        </a:p>
      </dgm:t>
    </dgm:pt>
    <dgm:pt modelId="{E796AECB-6D83-40A8-B350-02A65E21FE17}" type="sibTrans" cxnId="{05D0D5FE-C5E5-4C05-A71B-4B90F39BDE5C}">
      <dgm:prSet/>
      <dgm:spPr/>
      <dgm:t>
        <a:bodyPr/>
        <a:lstStyle/>
        <a:p>
          <a:endParaRPr lang="bg-BG"/>
        </a:p>
      </dgm:t>
    </dgm:pt>
    <dgm:pt modelId="{737D8591-BD87-4412-8F42-CFB766376B64}">
      <dgm:prSet custT="1"/>
      <dgm:spPr/>
      <dgm:t>
        <a:bodyPr/>
        <a:lstStyle/>
        <a:p>
          <a:pPr rtl="0"/>
          <a:r>
            <a:rPr lang="bg-BG" sz="1800" b="1" dirty="0" smtClean="0"/>
            <a:t>Овце-майки и кози-майки</a:t>
          </a:r>
          <a:endParaRPr lang="bg-BG" sz="1800" dirty="0"/>
        </a:p>
      </dgm:t>
    </dgm:pt>
    <dgm:pt modelId="{2BC973A4-5B08-4E89-8DF7-224DF8931982}" type="parTrans" cxnId="{A4E77F15-F7FD-47C6-9266-399BEF2B3BC9}">
      <dgm:prSet/>
      <dgm:spPr/>
      <dgm:t>
        <a:bodyPr/>
        <a:lstStyle/>
        <a:p>
          <a:endParaRPr lang="bg-BG"/>
        </a:p>
      </dgm:t>
    </dgm:pt>
    <dgm:pt modelId="{BF6BE4CB-412F-490A-A9BE-92B303F7733C}" type="sibTrans" cxnId="{A4E77F15-F7FD-47C6-9266-399BEF2B3BC9}">
      <dgm:prSet/>
      <dgm:spPr/>
      <dgm:t>
        <a:bodyPr/>
        <a:lstStyle/>
        <a:p>
          <a:endParaRPr lang="bg-BG"/>
        </a:p>
      </dgm:t>
    </dgm:pt>
    <dgm:pt modelId="{F07AC744-3571-4D47-869F-BB54B6339953}">
      <dgm:prSet custT="1"/>
      <dgm:spPr/>
      <dgm:t>
        <a:bodyPr/>
        <a:lstStyle/>
        <a:p>
          <a:pPr rtl="0"/>
          <a:r>
            <a:rPr lang="bg-BG" sz="1800" dirty="0" smtClean="0"/>
            <a:t>стопанства с 10 до 49 овце-майки и/или кози-майки.</a:t>
          </a:r>
          <a:endParaRPr lang="bg-BG" sz="1800" dirty="0"/>
        </a:p>
      </dgm:t>
    </dgm:pt>
    <dgm:pt modelId="{9D778277-DB09-427C-B82C-79FC6051B31E}" type="parTrans" cxnId="{79EFC2F1-53A2-4F9B-ADB4-E6B4FAB42AD7}">
      <dgm:prSet/>
      <dgm:spPr/>
      <dgm:t>
        <a:bodyPr/>
        <a:lstStyle/>
        <a:p>
          <a:endParaRPr lang="bg-BG"/>
        </a:p>
      </dgm:t>
    </dgm:pt>
    <dgm:pt modelId="{ADCDDE87-46FD-4935-B4CA-BCDE90445A8A}" type="sibTrans" cxnId="{79EFC2F1-53A2-4F9B-ADB4-E6B4FAB42AD7}">
      <dgm:prSet/>
      <dgm:spPr/>
      <dgm:t>
        <a:bodyPr/>
        <a:lstStyle/>
        <a:p>
          <a:endParaRPr lang="bg-BG"/>
        </a:p>
      </dgm:t>
    </dgm:pt>
    <dgm:pt modelId="{3A60292E-0678-4EAD-BE9F-8A2C60CA7679}">
      <dgm:prSet/>
      <dgm:spPr/>
      <dgm:t>
        <a:bodyPr/>
        <a:lstStyle/>
        <a:p>
          <a:pPr rtl="0"/>
          <a:r>
            <a:rPr lang="bg-BG" b="1" dirty="0" smtClean="0"/>
            <a:t>Овце-майки и кози-майки под селекционен контрол</a:t>
          </a:r>
          <a:endParaRPr lang="bg-BG" dirty="0"/>
        </a:p>
      </dgm:t>
    </dgm:pt>
    <dgm:pt modelId="{54A897D0-5B56-4A18-9635-BBB004C81956}" type="parTrans" cxnId="{6C2A54EE-903E-461A-ABE0-31494988F0ED}">
      <dgm:prSet/>
      <dgm:spPr/>
      <dgm:t>
        <a:bodyPr/>
        <a:lstStyle/>
        <a:p>
          <a:endParaRPr lang="bg-BG"/>
        </a:p>
      </dgm:t>
    </dgm:pt>
    <dgm:pt modelId="{F74B3446-2F1D-42E6-81EE-B333BA99C4FD}" type="sibTrans" cxnId="{6C2A54EE-903E-461A-ABE0-31494988F0ED}">
      <dgm:prSet/>
      <dgm:spPr/>
      <dgm:t>
        <a:bodyPr/>
        <a:lstStyle/>
        <a:p>
          <a:endParaRPr lang="bg-BG"/>
        </a:p>
      </dgm:t>
    </dgm:pt>
    <dgm:pt modelId="{AD209508-5B84-450C-BF1E-C8EE15FB3238}">
      <dgm:prSet custT="1"/>
      <dgm:spPr/>
      <dgm:t>
        <a:bodyPr/>
        <a:lstStyle/>
        <a:p>
          <a:pPr rtl="0"/>
          <a:r>
            <a:rPr lang="bg-BG" sz="1800" dirty="0" smtClean="0"/>
            <a:t>стопанства с 50 и повече овце-майки и/или кози-майки, подпомагат се животните под селекционен контрол</a:t>
          </a:r>
          <a:endParaRPr lang="bg-BG" sz="1800" dirty="0"/>
        </a:p>
      </dgm:t>
    </dgm:pt>
    <dgm:pt modelId="{F69E6774-60BF-4C9B-A164-E4ED969E5873}" type="parTrans" cxnId="{53EE5858-81FF-41F6-A1F7-E53E3EE3C55F}">
      <dgm:prSet/>
      <dgm:spPr/>
      <dgm:t>
        <a:bodyPr/>
        <a:lstStyle/>
        <a:p>
          <a:endParaRPr lang="bg-BG"/>
        </a:p>
      </dgm:t>
    </dgm:pt>
    <dgm:pt modelId="{2F94117B-BED1-4822-B62D-185808E5F781}" type="sibTrans" cxnId="{53EE5858-81FF-41F6-A1F7-E53E3EE3C55F}">
      <dgm:prSet/>
      <dgm:spPr/>
      <dgm:t>
        <a:bodyPr/>
        <a:lstStyle/>
        <a:p>
          <a:endParaRPr lang="bg-BG"/>
        </a:p>
      </dgm:t>
    </dgm:pt>
    <dgm:pt modelId="{E314D610-7F30-4AEE-AB96-63C79DDD1EDB}">
      <dgm:prSet custT="1"/>
      <dgm:spPr/>
      <dgm:t>
        <a:bodyPr/>
        <a:lstStyle/>
        <a:p>
          <a:pPr rtl="0"/>
          <a:r>
            <a:rPr lang="bg-BG" sz="1800" b="1" dirty="0" smtClean="0"/>
            <a:t>Биволи</a:t>
          </a:r>
          <a:endParaRPr lang="bg-BG" sz="1800" dirty="0"/>
        </a:p>
      </dgm:t>
    </dgm:pt>
    <dgm:pt modelId="{1D22168C-FAC8-4CF3-9E9E-435BE7FCD090}" type="parTrans" cxnId="{14442326-0105-4EE3-93B0-7143832C8399}">
      <dgm:prSet/>
      <dgm:spPr/>
      <dgm:t>
        <a:bodyPr/>
        <a:lstStyle/>
        <a:p>
          <a:endParaRPr lang="bg-BG"/>
        </a:p>
      </dgm:t>
    </dgm:pt>
    <dgm:pt modelId="{3FB86018-11D7-4774-8C61-D8689F58A988}" type="sibTrans" cxnId="{14442326-0105-4EE3-93B0-7143832C8399}">
      <dgm:prSet/>
      <dgm:spPr/>
      <dgm:t>
        <a:bodyPr/>
        <a:lstStyle/>
        <a:p>
          <a:endParaRPr lang="bg-BG"/>
        </a:p>
      </dgm:t>
    </dgm:pt>
    <dgm:pt modelId="{6619662A-7FF7-4BC0-BB62-446B53BA5E7D}">
      <dgm:prSet custT="1"/>
      <dgm:spPr/>
      <dgm:t>
        <a:bodyPr/>
        <a:lstStyle/>
        <a:p>
          <a:pPr rtl="0"/>
          <a:r>
            <a:rPr lang="bg-BG" sz="1800" dirty="0" smtClean="0"/>
            <a:t>стопанства с 10 и повече биволи</a:t>
          </a:r>
          <a:r>
            <a:rPr lang="bg-BG" sz="2500" dirty="0" smtClean="0"/>
            <a:t>  </a:t>
          </a:r>
          <a:endParaRPr lang="bg-BG" sz="2500" dirty="0"/>
        </a:p>
      </dgm:t>
    </dgm:pt>
    <dgm:pt modelId="{B6707E7D-9A5D-43D7-977F-130BF529F283}" type="parTrans" cxnId="{91C5D458-3195-4B40-9C4E-824C97DA489B}">
      <dgm:prSet/>
      <dgm:spPr/>
      <dgm:t>
        <a:bodyPr/>
        <a:lstStyle/>
        <a:p>
          <a:endParaRPr lang="bg-BG"/>
        </a:p>
      </dgm:t>
    </dgm:pt>
    <dgm:pt modelId="{F328440B-A870-4FED-9852-17B3D2A8DBEB}" type="sibTrans" cxnId="{91C5D458-3195-4B40-9C4E-824C97DA489B}">
      <dgm:prSet/>
      <dgm:spPr/>
      <dgm:t>
        <a:bodyPr/>
        <a:lstStyle/>
        <a:p>
          <a:endParaRPr lang="bg-BG"/>
        </a:p>
      </dgm:t>
    </dgm:pt>
    <dgm:pt modelId="{1797382B-F82C-4553-9093-2DFB83A0806E}" type="pres">
      <dgm:prSet presAssocID="{245E01B2-5AEA-460B-B9F7-781B9D44C7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546A260-748B-44E7-8FA1-9CA3DAF0426B}" type="pres">
      <dgm:prSet presAssocID="{76FFE281-5A02-473F-A830-5890977E94D5}" presName="linNode" presStyleCnt="0"/>
      <dgm:spPr/>
    </dgm:pt>
    <dgm:pt modelId="{94EB76F0-B382-421C-A42F-4F8FF8EC3736}" type="pres">
      <dgm:prSet presAssocID="{76FFE281-5A02-473F-A830-5890977E94D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A130454-117B-4126-A04A-DC35223C8224}" type="pres">
      <dgm:prSet presAssocID="{76FFE281-5A02-473F-A830-5890977E94D5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5DAF67B-B968-4713-9421-7097C0C402A4}" type="pres">
      <dgm:prSet presAssocID="{E95EE92F-CAB2-4632-BB8A-77EA9A912716}" presName="sp" presStyleCnt="0"/>
      <dgm:spPr/>
    </dgm:pt>
    <dgm:pt modelId="{D8BD1279-8457-43A9-8E08-241911A0DCA6}" type="pres">
      <dgm:prSet presAssocID="{09E8F4E1-5511-4DAD-AA1B-92C23ED80069}" presName="linNode" presStyleCnt="0"/>
      <dgm:spPr/>
    </dgm:pt>
    <dgm:pt modelId="{2D388E1F-8C19-4192-B155-D3805938F4FA}" type="pres">
      <dgm:prSet presAssocID="{09E8F4E1-5511-4DAD-AA1B-92C23ED8006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39C920-DF18-45ED-92A3-5CFDD6A91CF8}" type="pres">
      <dgm:prSet presAssocID="{09E8F4E1-5511-4DAD-AA1B-92C23ED8006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087701-4849-4BEB-8359-010283EDCE5B}" type="pres">
      <dgm:prSet presAssocID="{06880DE4-5FEA-45A7-8EBC-EA7BD2C09977}" presName="sp" presStyleCnt="0"/>
      <dgm:spPr/>
    </dgm:pt>
    <dgm:pt modelId="{4D2358AD-D046-4793-BFA1-FBCE38410DCD}" type="pres">
      <dgm:prSet presAssocID="{4845322A-73B4-44BF-BDCB-1ACBAE8FDAE7}" presName="linNode" presStyleCnt="0"/>
      <dgm:spPr/>
    </dgm:pt>
    <dgm:pt modelId="{8E3A772B-18AC-45EA-AE26-7E8EB38FE0DF}" type="pres">
      <dgm:prSet presAssocID="{4845322A-73B4-44BF-BDCB-1ACBAE8FDAE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1974234-EE95-4EE2-84E9-C537ADD4D726}" type="pres">
      <dgm:prSet presAssocID="{4845322A-73B4-44BF-BDCB-1ACBAE8FDAE7}" presName="descendantText" presStyleLbl="alignAccFollowNode1" presStyleIdx="2" presStyleCnt="6" custScaleY="12472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0110D6E-F58F-48D4-8D35-6295533721EC}" type="pres">
      <dgm:prSet presAssocID="{B55E8275-8E4A-44A9-A4D8-DEA5F594550A}" presName="sp" presStyleCnt="0"/>
      <dgm:spPr/>
    </dgm:pt>
    <dgm:pt modelId="{655ECB3C-9E14-4825-9173-5754BFB4448A}" type="pres">
      <dgm:prSet presAssocID="{737D8591-BD87-4412-8F42-CFB766376B64}" presName="linNode" presStyleCnt="0"/>
      <dgm:spPr/>
    </dgm:pt>
    <dgm:pt modelId="{0AF66E17-9F96-43B3-A68F-D1F87817DB04}" type="pres">
      <dgm:prSet presAssocID="{737D8591-BD87-4412-8F42-CFB766376B64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4083B7-47A8-4476-AA78-3D585BBA730E}" type="pres">
      <dgm:prSet presAssocID="{737D8591-BD87-4412-8F42-CFB766376B64}" presName="descendantText" presStyleLbl="alignAccFollowNode1" presStyleIdx="3" presStyleCnt="6" custLinFactNeighborX="2082" custLinFactNeighborY="391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657B22-0F9E-4495-BEE2-1FDCD5221295}" type="pres">
      <dgm:prSet presAssocID="{BF6BE4CB-412F-490A-A9BE-92B303F7733C}" presName="sp" presStyleCnt="0"/>
      <dgm:spPr/>
    </dgm:pt>
    <dgm:pt modelId="{4858F164-084D-4696-90A2-BBF18519C9CD}" type="pres">
      <dgm:prSet presAssocID="{3A60292E-0678-4EAD-BE9F-8A2C60CA7679}" presName="linNode" presStyleCnt="0"/>
      <dgm:spPr/>
    </dgm:pt>
    <dgm:pt modelId="{345AE376-5BF5-4E77-A09B-F9851B0F3ECE}" type="pres">
      <dgm:prSet presAssocID="{3A60292E-0678-4EAD-BE9F-8A2C60CA7679}" presName="parentText" presStyleLbl="node1" presStyleIdx="4" presStyleCnt="6" custLinFactNeighborY="-67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59867E-9336-4FDB-BA3B-CCE5EAE1FA3B}" type="pres">
      <dgm:prSet presAssocID="{3A60292E-0678-4EAD-BE9F-8A2C60CA7679}" presName="descendantText" presStyleLbl="alignAccFollowNode1" presStyleIdx="4" presStyleCnt="6" custScaleY="11452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34063A-B9AB-4A79-8022-43B21430AC78}" type="pres">
      <dgm:prSet presAssocID="{F74B3446-2F1D-42E6-81EE-B333BA99C4FD}" presName="sp" presStyleCnt="0"/>
      <dgm:spPr/>
    </dgm:pt>
    <dgm:pt modelId="{99806D82-2DE3-4787-BD49-3D568D440517}" type="pres">
      <dgm:prSet presAssocID="{E314D610-7F30-4AEE-AB96-63C79DDD1EDB}" presName="linNode" presStyleCnt="0"/>
      <dgm:spPr/>
    </dgm:pt>
    <dgm:pt modelId="{20EBFE1A-ED1E-4084-8059-8D7BC5ACE7B3}" type="pres">
      <dgm:prSet presAssocID="{E314D610-7F30-4AEE-AB96-63C79DDD1ED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DE425B2-0BDD-473E-BDA9-05EACBB9187F}" type="pres">
      <dgm:prSet presAssocID="{E314D610-7F30-4AEE-AB96-63C79DDD1ED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41387CE-8212-4341-8DC1-4F05514CD534}" type="presOf" srcId="{3A60292E-0678-4EAD-BE9F-8A2C60CA7679}" destId="{345AE376-5BF5-4E77-A09B-F9851B0F3ECE}" srcOrd="0" destOrd="0" presId="urn:microsoft.com/office/officeart/2005/8/layout/vList5"/>
    <dgm:cxn modelId="{6C2A54EE-903E-461A-ABE0-31494988F0ED}" srcId="{245E01B2-5AEA-460B-B9F7-781B9D44C7AD}" destId="{3A60292E-0678-4EAD-BE9F-8A2C60CA7679}" srcOrd="4" destOrd="0" parTransId="{54A897D0-5B56-4A18-9635-BBB004C81956}" sibTransId="{F74B3446-2F1D-42E6-81EE-B333BA99C4FD}"/>
    <dgm:cxn modelId="{F720984E-E61B-427F-B3A6-65B3FD496EFF}" type="presOf" srcId="{F9C8975F-AA87-4D61-AF46-76355B8DD4DC}" destId="{31974234-EE95-4EE2-84E9-C537ADD4D726}" srcOrd="0" destOrd="0" presId="urn:microsoft.com/office/officeart/2005/8/layout/vList5"/>
    <dgm:cxn modelId="{4DEC1B89-33AA-4F2C-B4F3-408BBBA48BAA}" srcId="{245E01B2-5AEA-460B-B9F7-781B9D44C7AD}" destId="{09E8F4E1-5511-4DAD-AA1B-92C23ED80069}" srcOrd="1" destOrd="0" parTransId="{8624D8B7-F662-4FE8-A9BD-374FCB727508}" sibTransId="{06880DE4-5FEA-45A7-8EBC-EA7BD2C09977}"/>
    <dgm:cxn modelId="{05D0D5FE-C5E5-4C05-A71B-4B90F39BDE5C}" srcId="{4845322A-73B4-44BF-BDCB-1ACBAE8FDAE7}" destId="{F9C8975F-AA87-4D61-AF46-76355B8DD4DC}" srcOrd="0" destOrd="0" parTransId="{FC6749B1-8422-4F03-950B-D3C8E5EE5EC5}" sibTransId="{E796AECB-6D83-40A8-B350-02A65E21FE17}"/>
    <dgm:cxn modelId="{A88B69BE-42FD-4655-8865-C79B46781978}" type="presOf" srcId="{A2CD91E4-3559-4D47-B780-08614EA36BFF}" destId="{4239C920-DF18-45ED-92A3-5CFDD6A91CF8}" srcOrd="0" destOrd="0" presId="urn:microsoft.com/office/officeart/2005/8/layout/vList5"/>
    <dgm:cxn modelId="{14442326-0105-4EE3-93B0-7143832C8399}" srcId="{245E01B2-5AEA-460B-B9F7-781B9D44C7AD}" destId="{E314D610-7F30-4AEE-AB96-63C79DDD1EDB}" srcOrd="5" destOrd="0" parTransId="{1D22168C-FAC8-4CF3-9E9E-435BE7FCD090}" sibTransId="{3FB86018-11D7-4774-8C61-D8689F58A988}"/>
    <dgm:cxn modelId="{97FD446E-01AA-4BC3-B917-C5BCAC9842FD}" type="presOf" srcId="{F07AC744-3571-4D47-869F-BB54B6339953}" destId="{164083B7-47A8-4476-AA78-3D585BBA730E}" srcOrd="0" destOrd="0" presId="urn:microsoft.com/office/officeart/2005/8/layout/vList5"/>
    <dgm:cxn modelId="{8ED5CBF8-A10B-480E-BDF3-60EF6F34169A}" srcId="{245E01B2-5AEA-460B-B9F7-781B9D44C7AD}" destId="{4845322A-73B4-44BF-BDCB-1ACBAE8FDAE7}" srcOrd="2" destOrd="0" parTransId="{D493A000-45A1-4DEE-90B0-C1C4A9635D0F}" sibTransId="{B55E8275-8E4A-44A9-A4D8-DEA5F594550A}"/>
    <dgm:cxn modelId="{53EE5858-81FF-41F6-A1F7-E53E3EE3C55F}" srcId="{3A60292E-0678-4EAD-BE9F-8A2C60CA7679}" destId="{AD209508-5B84-450C-BF1E-C8EE15FB3238}" srcOrd="0" destOrd="0" parTransId="{F69E6774-60BF-4C9B-A164-E4ED969E5873}" sibTransId="{2F94117B-BED1-4822-B62D-185808E5F781}"/>
    <dgm:cxn modelId="{68048C85-9161-4BA6-BCEE-897A673FA5F3}" type="presOf" srcId="{4845322A-73B4-44BF-BDCB-1ACBAE8FDAE7}" destId="{8E3A772B-18AC-45EA-AE26-7E8EB38FE0DF}" srcOrd="0" destOrd="0" presId="urn:microsoft.com/office/officeart/2005/8/layout/vList5"/>
    <dgm:cxn modelId="{6C6EC797-6160-4A8A-AFEA-E3B3A0F709E2}" type="presOf" srcId="{6619662A-7FF7-4BC0-BB62-446B53BA5E7D}" destId="{CDE425B2-0BDD-473E-BDA9-05EACBB9187F}" srcOrd="0" destOrd="0" presId="urn:microsoft.com/office/officeart/2005/8/layout/vList5"/>
    <dgm:cxn modelId="{0F3FF245-12D2-4F40-A69E-466397B1FC8F}" type="presOf" srcId="{A8181FE5-E733-46E0-B630-BF7DC4721792}" destId="{9A130454-117B-4126-A04A-DC35223C8224}" srcOrd="0" destOrd="0" presId="urn:microsoft.com/office/officeart/2005/8/layout/vList5"/>
    <dgm:cxn modelId="{65B2B566-7F44-41F0-815C-89A9B3AABCEC}" type="presOf" srcId="{245E01B2-5AEA-460B-B9F7-781B9D44C7AD}" destId="{1797382B-F82C-4553-9093-2DFB83A0806E}" srcOrd="0" destOrd="0" presId="urn:microsoft.com/office/officeart/2005/8/layout/vList5"/>
    <dgm:cxn modelId="{A4E77F15-F7FD-47C6-9266-399BEF2B3BC9}" srcId="{245E01B2-5AEA-460B-B9F7-781B9D44C7AD}" destId="{737D8591-BD87-4412-8F42-CFB766376B64}" srcOrd="3" destOrd="0" parTransId="{2BC973A4-5B08-4E89-8DF7-224DF8931982}" sibTransId="{BF6BE4CB-412F-490A-A9BE-92B303F7733C}"/>
    <dgm:cxn modelId="{AEFE8EBA-4EA3-4425-AABB-FBCCB7828209}" type="presOf" srcId="{AD209508-5B84-450C-BF1E-C8EE15FB3238}" destId="{AD59867E-9336-4FDB-BA3B-CCE5EAE1FA3B}" srcOrd="0" destOrd="0" presId="urn:microsoft.com/office/officeart/2005/8/layout/vList5"/>
    <dgm:cxn modelId="{79EFC2F1-53A2-4F9B-ADB4-E6B4FAB42AD7}" srcId="{737D8591-BD87-4412-8F42-CFB766376B64}" destId="{F07AC744-3571-4D47-869F-BB54B6339953}" srcOrd="0" destOrd="0" parTransId="{9D778277-DB09-427C-B82C-79FC6051B31E}" sibTransId="{ADCDDE87-46FD-4935-B4CA-BCDE90445A8A}"/>
    <dgm:cxn modelId="{727760DC-A8FF-4ABB-9F48-CD4A0210C6EA}" type="presOf" srcId="{737D8591-BD87-4412-8F42-CFB766376B64}" destId="{0AF66E17-9F96-43B3-A68F-D1F87817DB04}" srcOrd="0" destOrd="0" presId="urn:microsoft.com/office/officeart/2005/8/layout/vList5"/>
    <dgm:cxn modelId="{19FE17D6-115A-4A49-9164-DF6D3D6263CE}" type="presOf" srcId="{76FFE281-5A02-473F-A830-5890977E94D5}" destId="{94EB76F0-B382-421C-A42F-4F8FF8EC3736}" srcOrd="0" destOrd="0" presId="urn:microsoft.com/office/officeart/2005/8/layout/vList5"/>
    <dgm:cxn modelId="{8170B908-5D4D-48D5-B328-A534BC529067}" type="presOf" srcId="{E314D610-7F30-4AEE-AB96-63C79DDD1EDB}" destId="{20EBFE1A-ED1E-4084-8059-8D7BC5ACE7B3}" srcOrd="0" destOrd="0" presId="urn:microsoft.com/office/officeart/2005/8/layout/vList5"/>
    <dgm:cxn modelId="{B241C537-E43B-4BAC-8EBF-EB6C5BA96A84}" srcId="{76FFE281-5A02-473F-A830-5890977E94D5}" destId="{A8181FE5-E733-46E0-B630-BF7DC4721792}" srcOrd="0" destOrd="0" parTransId="{B64E9B90-10AB-4F90-A428-E260F815ABC2}" sibTransId="{5E679D6D-BB48-43DA-8764-2EE009B97EAB}"/>
    <dgm:cxn modelId="{91C5D458-3195-4B40-9C4E-824C97DA489B}" srcId="{E314D610-7F30-4AEE-AB96-63C79DDD1EDB}" destId="{6619662A-7FF7-4BC0-BB62-446B53BA5E7D}" srcOrd="0" destOrd="0" parTransId="{B6707E7D-9A5D-43D7-977F-130BF529F283}" sibTransId="{F328440B-A870-4FED-9852-17B3D2A8DBEB}"/>
    <dgm:cxn modelId="{30348138-54F1-473E-A902-77106D2E9B15}" srcId="{245E01B2-5AEA-460B-B9F7-781B9D44C7AD}" destId="{76FFE281-5A02-473F-A830-5890977E94D5}" srcOrd="0" destOrd="0" parTransId="{83B442AF-7ECD-4E34-B5C3-836A8AEFA124}" sibTransId="{E95EE92F-CAB2-4632-BB8A-77EA9A912716}"/>
    <dgm:cxn modelId="{70A64EBF-88BF-43B9-B04A-98717896835D}" srcId="{09E8F4E1-5511-4DAD-AA1B-92C23ED80069}" destId="{A2CD91E4-3559-4D47-B780-08614EA36BFF}" srcOrd="0" destOrd="0" parTransId="{87006AB3-F11C-447D-822A-65AA6FCC5EAC}" sibTransId="{B1D36924-F40B-433C-B922-CE0C8E967BA6}"/>
    <dgm:cxn modelId="{B5CF535B-7E61-4F32-9F93-BF0B7B8F9AC7}" type="presOf" srcId="{09E8F4E1-5511-4DAD-AA1B-92C23ED80069}" destId="{2D388E1F-8C19-4192-B155-D3805938F4FA}" srcOrd="0" destOrd="0" presId="urn:microsoft.com/office/officeart/2005/8/layout/vList5"/>
    <dgm:cxn modelId="{BAAD1217-F39C-4125-B2BD-9F39C4469529}" type="presParOf" srcId="{1797382B-F82C-4553-9093-2DFB83A0806E}" destId="{4546A260-748B-44E7-8FA1-9CA3DAF0426B}" srcOrd="0" destOrd="0" presId="urn:microsoft.com/office/officeart/2005/8/layout/vList5"/>
    <dgm:cxn modelId="{B9861081-CF2A-41CE-9E20-FB3C82BC013F}" type="presParOf" srcId="{4546A260-748B-44E7-8FA1-9CA3DAF0426B}" destId="{94EB76F0-B382-421C-A42F-4F8FF8EC3736}" srcOrd="0" destOrd="0" presId="urn:microsoft.com/office/officeart/2005/8/layout/vList5"/>
    <dgm:cxn modelId="{2C00C7F4-6D66-4622-A022-8670F9743D03}" type="presParOf" srcId="{4546A260-748B-44E7-8FA1-9CA3DAF0426B}" destId="{9A130454-117B-4126-A04A-DC35223C8224}" srcOrd="1" destOrd="0" presId="urn:microsoft.com/office/officeart/2005/8/layout/vList5"/>
    <dgm:cxn modelId="{56F66B76-7221-4B7F-ADA2-4F33B642431E}" type="presParOf" srcId="{1797382B-F82C-4553-9093-2DFB83A0806E}" destId="{15DAF67B-B968-4713-9421-7097C0C402A4}" srcOrd="1" destOrd="0" presId="urn:microsoft.com/office/officeart/2005/8/layout/vList5"/>
    <dgm:cxn modelId="{D56DF2CC-1FAC-4C61-A93C-79EEFE1167E3}" type="presParOf" srcId="{1797382B-F82C-4553-9093-2DFB83A0806E}" destId="{D8BD1279-8457-43A9-8E08-241911A0DCA6}" srcOrd="2" destOrd="0" presId="urn:microsoft.com/office/officeart/2005/8/layout/vList5"/>
    <dgm:cxn modelId="{C84D21CE-6B46-4479-9A87-61E3C614D2DB}" type="presParOf" srcId="{D8BD1279-8457-43A9-8E08-241911A0DCA6}" destId="{2D388E1F-8C19-4192-B155-D3805938F4FA}" srcOrd="0" destOrd="0" presId="urn:microsoft.com/office/officeart/2005/8/layout/vList5"/>
    <dgm:cxn modelId="{A2DF72DB-8551-4878-95F0-5F1561CFBD1D}" type="presParOf" srcId="{D8BD1279-8457-43A9-8E08-241911A0DCA6}" destId="{4239C920-DF18-45ED-92A3-5CFDD6A91CF8}" srcOrd="1" destOrd="0" presId="urn:microsoft.com/office/officeart/2005/8/layout/vList5"/>
    <dgm:cxn modelId="{B9807F72-3285-4598-B3DA-B53FA3AEE760}" type="presParOf" srcId="{1797382B-F82C-4553-9093-2DFB83A0806E}" destId="{63087701-4849-4BEB-8359-010283EDCE5B}" srcOrd="3" destOrd="0" presId="urn:microsoft.com/office/officeart/2005/8/layout/vList5"/>
    <dgm:cxn modelId="{FD674004-28A3-44EA-9622-0FE305DFB3CB}" type="presParOf" srcId="{1797382B-F82C-4553-9093-2DFB83A0806E}" destId="{4D2358AD-D046-4793-BFA1-FBCE38410DCD}" srcOrd="4" destOrd="0" presId="urn:microsoft.com/office/officeart/2005/8/layout/vList5"/>
    <dgm:cxn modelId="{AE5DF3FC-342C-4D52-99C0-3E91EF4D0F23}" type="presParOf" srcId="{4D2358AD-D046-4793-BFA1-FBCE38410DCD}" destId="{8E3A772B-18AC-45EA-AE26-7E8EB38FE0DF}" srcOrd="0" destOrd="0" presId="urn:microsoft.com/office/officeart/2005/8/layout/vList5"/>
    <dgm:cxn modelId="{771974A1-D9CD-4C65-AE63-4F5E46E629B0}" type="presParOf" srcId="{4D2358AD-D046-4793-BFA1-FBCE38410DCD}" destId="{31974234-EE95-4EE2-84E9-C537ADD4D726}" srcOrd="1" destOrd="0" presId="urn:microsoft.com/office/officeart/2005/8/layout/vList5"/>
    <dgm:cxn modelId="{A8DA60A6-40EE-4E73-8F4F-93504A1E6BA7}" type="presParOf" srcId="{1797382B-F82C-4553-9093-2DFB83A0806E}" destId="{E0110D6E-F58F-48D4-8D35-6295533721EC}" srcOrd="5" destOrd="0" presId="urn:microsoft.com/office/officeart/2005/8/layout/vList5"/>
    <dgm:cxn modelId="{B042C7C5-2DAD-4D81-9A9F-3C843787C83C}" type="presParOf" srcId="{1797382B-F82C-4553-9093-2DFB83A0806E}" destId="{655ECB3C-9E14-4825-9173-5754BFB4448A}" srcOrd="6" destOrd="0" presId="urn:microsoft.com/office/officeart/2005/8/layout/vList5"/>
    <dgm:cxn modelId="{B29A619F-C0A0-4466-98BE-D62BAEBD00BC}" type="presParOf" srcId="{655ECB3C-9E14-4825-9173-5754BFB4448A}" destId="{0AF66E17-9F96-43B3-A68F-D1F87817DB04}" srcOrd="0" destOrd="0" presId="urn:microsoft.com/office/officeart/2005/8/layout/vList5"/>
    <dgm:cxn modelId="{3838C3E5-90EF-472D-89B0-F46ED0DA97EC}" type="presParOf" srcId="{655ECB3C-9E14-4825-9173-5754BFB4448A}" destId="{164083B7-47A8-4476-AA78-3D585BBA730E}" srcOrd="1" destOrd="0" presId="urn:microsoft.com/office/officeart/2005/8/layout/vList5"/>
    <dgm:cxn modelId="{9DB7D8FF-9C6E-44F5-8CDE-ECCC8E202206}" type="presParOf" srcId="{1797382B-F82C-4553-9093-2DFB83A0806E}" destId="{75657B22-0F9E-4495-BEE2-1FDCD5221295}" srcOrd="7" destOrd="0" presId="urn:microsoft.com/office/officeart/2005/8/layout/vList5"/>
    <dgm:cxn modelId="{BDC48E59-A473-4038-9778-3B17C3B69CBC}" type="presParOf" srcId="{1797382B-F82C-4553-9093-2DFB83A0806E}" destId="{4858F164-084D-4696-90A2-BBF18519C9CD}" srcOrd="8" destOrd="0" presId="urn:microsoft.com/office/officeart/2005/8/layout/vList5"/>
    <dgm:cxn modelId="{B38E09D4-311E-4715-AF61-38C87C0E6124}" type="presParOf" srcId="{4858F164-084D-4696-90A2-BBF18519C9CD}" destId="{345AE376-5BF5-4E77-A09B-F9851B0F3ECE}" srcOrd="0" destOrd="0" presId="urn:microsoft.com/office/officeart/2005/8/layout/vList5"/>
    <dgm:cxn modelId="{94EA4FFC-5217-468B-A019-3A93F11D0C70}" type="presParOf" srcId="{4858F164-084D-4696-90A2-BBF18519C9CD}" destId="{AD59867E-9336-4FDB-BA3B-CCE5EAE1FA3B}" srcOrd="1" destOrd="0" presId="urn:microsoft.com/office/officeart/2005/8/layout/vList5"/>
    <dgm:cxn modelId="{71099D6B-B510-4961-B243-01F150DC1678}" type="presParOf" srcId="{1797382B-F82C-4553-9093-2DFB83A0806E}" destId="{0434063A-B9AB-4A79-8022-43B21430AC78}" srcOrd="9" destOrd="0" presId="urn:microsoft.com/office/officeart/2005/8/layout/vList5"/>
    <dgm:cxn modelId="{61E6186D-729D-44F3-872B-37E2E150A045}" type="presParOf" srcId="{1797382B-F82C-4553-9093-2DFB83A0806E}" destId="{99806D82-2DE3-4787-BD49-3D568D440517}" srcOrd="10" destOrd="0" presId="urn:microsoft.com/office/officeart/2005/8/layout/vList5"/>
    <dgm:cxn modelId="{89D2D508-F3F1-47B1-BBF1-A59A23F723BA}" type="presParOf" srcId="{99806D82-2DE3-4787-BD49-3D568D440517}" destId="{20EBFE1A-ED1E-4084-8059-8D7BC5ACE7B3}" srcOrd="0" destOrd="0" presId="urn:microsoft.com/office/officeart/2005/8/layout/vList5"/>
    <dgm:cxn modelId="{AB27C91B-B29C-4F14-A20D-F8E106EF32E1}" type="presParOf" srcId="{99806D82-2DE3-4787-BD49-3D568D440517}" destId="{CDE425B2-0BDD-473E-BDA9-05EACBB918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023BF-BB46-41D2-A2BA-D4836914554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D671CF63-1F9E-4150-BD53-BC743D3319A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bg-BG" b="1" dirty="0" smtClean="0">
              <a:solidFill>
                <a:schemeClr val="accent2"/>
              </a:solidFill>
            </a:rPr>
            <a:t>Схема за обвързано подпомагане за плодове</a:t>
          </a:r>
          <a:endParaRPr lang="bg-BG" dirty="0">
            <a:solidFill>
              <a:schemeClr val="accent2"/>
            </a:solidFill>
          </a:endParaRPr>
        </a:p>
      </dgm:t>
    </dgm:pt>
    <dgm:pt modelId="{D3E45706-58A3-4A69-AC64-925DC0021508}" type="parTrans" cxnId="{F9D1336B-3D7F-4ABE-96C0-D4824A05EF35}">
      <dgm:prSet/>
      <dgm:spPr/>
      <dgm:t>
        <a:bodyPr/>
        <a:lstStyle/>
        <a:p>
          <a:endParaRPr lang="bg-BG"/>
        </a:p>
      </dgm:t>
    </dgm:pt>
    <dgm:pt modelId="{348DD768-F244-45AB-BC26-2B399F404C01}" type="sibTrans" cxnId="{F9D1336B-3D7F-4ABE-96C0-D4824A05EF35}">
      <dgm:prSet/>
      <dgm:spPr/>
      <dgm:t>
        <a:bodyPr/>
        <a:lstStyle/>
        <a:p>
          <a:endParaRPr lang="bg-BG"/>
        </a:p>
      </dgm:t>
    </dgm:pt>
    <dgm:pt modelId="{93CEF6F8-4893-4E58-B232-E11EAA47E667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bg-BG" sz="1800" dirty="0" smtClean="0"/>
            <a:t>допустими площи от минимум 0.5 ха (заедно или по отделно) от следните видове: ябълки, круши, кайсии и зарзали, праскови и </a:t>
          </a:r>
          <a:r>
            <a:rPr lang="bg-BG" sz="1800" dirty="0" err="1" smtClean="0"/>
            <a:t>нектарини</a:t>
          </a:r>
          <a:r>
            <a:rPr lang="bg-BG" sz="1800" dirty="0" smtClean="0"/>
            <a:t>, сливи, череши, вишни, орехи, десертно грозде, ягоди, малини</a:t>
          </a:r>
          <a:endParaRPr lang="bg-BG" sz="1800" dirty="0"/>
        </a:p>
      </dgm:t>
    </dgm:pt>
    <dgm:pt modelId="{9A42CEF1-1788-416B-88B1-2561DEACB390}" type="parTrans" cxnId="{B17C852F-670E-4BC9-99C7-9DC383F45E70}">
      <dgm:prSet/>
      <dgm:spPr/>
      <dgm:t>
        <a:bodyPr/>
        <a:lstStyle/>
        <a:p>
          <a:endParaRPr lang="bg-BG"/>
        </a:p>
      </dgm:t>
    </dgm:pt>
    <dgm:pt modelId="{48DFF22C-E14F-4704-AEF8-AF32B4F1F3EF}" type="sibTrans" cxnId="{B17C852F-670E-4BC9-99C7-9DC383F45E70}">
      <dgm:prSet/>
      <dgm:spPr/>
      <dgm:t>
        <a:bodyPr/>
        <a:lstStyle/>
        <a:p>
          <a:endParaRPr lang="bg-BG"/>
        </a:p>
      </dgm:t>
    </dgm:pt>
    <dgm:pt modelId="{57E1367C-BE72-4FE1-BEF8-F81C94AFBE9F}">
      <dgm:prSet/>
      <dgm:spPr>
        <a:solidFill>
          <a:srgbClr val="A8EAB5"/>
        </a:solidFill>
      </dgm:spPr>
      <dgm:t>
        <a:bodyPr/>
        <a:lstStyle/>
        <a:p>
          <a:pPr rtl="0"/>
          <a:r>
            <a:rPr lang="bg-BG" b="1" dirty="0" smtClean="0">
              <a:solidFill>
                <a:schemeClr val="accent2"/>
              </a:solidFill>
            </a:rPr>
            <a:t>Схема за обвързано подпомагане за зеленчуци</a:t>
          </a:r>
          <a:endParaRPr lang="bg-BG" dirty="0">
            <a:solidFill>
              <a:schemeClr val="accent2"/>
            </a:solidFill>
          </a:endParaRPr>
        </a:p>
      </dgm:t>
    </dgm:pt>
    <dgm:pt modelId="{7BA1E2AF-3D1D-4136-BC08-28C65873DB15}" type="parTrans" cxnId="{13C23E55-7BBF-4F28-83D0-10A85DA82D2A}">
      <dgm:prSet/>
      <dgm:spPr/>
      <dgm:t>
        <a:bodyPr/>
        <a:lstStyle/>
        <a:p>
          <a:endParaRPr lang="bg-BG"/>
        </a:p>
      </dgm:t>
    </dgm:pt>
    <dgm:pt modelId="{26708E79-7057-45D2-94E7-0F613D6CFE41}" type="sibTrans" cxnId="{13C23E55-7BBF-4F28-83D0-10A85DA82D2A}">
      <dgm:prSet/>
      <dgm:spPr/>
      <dgm:t>
        <a:bodyPr/>
        <a:lstStyle/>
        <a:p>
          <a:endParaRPr lang="bg-BG"/>
        </a:p>
      </dgm:t>
    </dgm:pt>
    <dgm:pt modelId="{1FC8C370-402F-4AB5-BBD3-843A64E1F09A}">
      <dgm:prSet custT="1"/>
      <dgm:spPr>
        <a:solidFill>
          <a:srgbClr val="DDFCD4">
            <a:alpha val="89804"/>
          </a:srgbClr>
        </a:solidFill>
      </dgm:spPr>
      <dgm:t>
        <a:bodyPr/>
        <a:lstStyle/>
        <a:p>
          <a:pPr rtl="0"/>
          <a:r>
            <a:rPr lang="bg-BG" sz="1800" dirty="0" smtClean="0"/>
            <a:t>допустими площи от минимум 0.5 ха (заедно или по отделно) от следните зеленчуци, които са полско производство: домати, пипер, краставици, </a:t>
          </a:r>
          <a:r>
            <a:rPr lang="bg-BG" sz="1800" dirty="0" err="1" smtClean="0"/>
            <a:t>корнишони</a:t>
          </a:r>
          <a:r>
            <a:rPr lang="bg-BG" sz="1800" dirty="0" smtClean="0"/>
            <a:t>, главесто зеле, кромид лук (зрял), патладжан, моркови, грах (зелен), </a:t>
          </a:r>
          <a:r>
            <a:rPr lang="bg-BG" sz="1800" dirty="0" err="1" smtClean="0"/>
            <a:t>зелен</a:t>
          </a:r>
          <a:r>
            <a:rPr lang="bg-BG" sz="1800" dirty="0" smtClean="0"/>
            <a:t> фасул, чесън (зрял), картофи, дини, пъпеши и тикви.</a:t>
          </a:r>
          <a:endParaRPr lang="bg-BG" sz="1800" dirty="0"/>
        </a:p>
      </dgm:t>
    </dgm:pt>
    <dgm:pt modelId="{6F6FD2F3-0725-43B8-B12E-7C0B2112F899}" type="parTrans" cxnId="{8A17D95F-87F3-46E3-984F-772BEE241F5B}">
      <dgm:prSet/>
      <dgm:spPr/>
      <dgm:t>
        <a:bodyPr/>
        <a:lstStyle/>
        <a:p>
          <a:endParaRPr lang="bg-BG"/>
        </a:p>
      </dgm:t>
    </dgm:pt>
    <dgm:pt modelId="{8030D4B8-E8C1-4BE4-B0AB-B466A0A52D44}" type="sibTrans" cxnId="{8A17D95F-87F3-46E3-984F-772BEE241F5B}">
      <dgm:prSet/>
      <dgm:spPr/>
      <dgm:t>
        <a:bodyPr/>
        <a:lstStyle/>
        <a:p>
          <a:endParaRPr lang="bg-BG"/>
        </a:p>
      </dgm:t>
    </dgm:pt>
    <dgm:pt modelId="{22D8BEAC-AEBD-474F-B6EC-A68F324BA38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bg-BG" b="1" dirty="0" smtClean="0">
              <a:solidFill>
                <a:schemeClr val="accent2"/>
              </a:solidFill>
            </a:rPr>
            <a:t>Схема за обвързано подпомагане за зеленчуци  - оранжерийно производство</a:t>
          </a:r>
          <a:endParaRPr lang="bg-BG" dirty="0">
            <a:solidFill>
              <a:schemeClr val="accent2"/>
            </a:solidFill>
          </a:endParaRPr>
        </a:p>
      </dgm:t>
    </dgm:pt>
    <dgm:pt modelId="{EAE7A1FA-9361-4319-B7E3-9C1DACC1B636}" type="parTrans" cxnId="{54382999-8362-440C-BAB3-BF4F46AEBB31}">
      <dgm:prSet/>
      <dgm:spPr/>
      <dgm:t>
        <a:bodyPr/>
        <a:lstStyle/>
        <a:p>
          <a:endParaRPr lang="bg-BG"/>
        </a:p>
      </dgm:t>
    </dgm:pt>
    <dgm:pt modelId="{2B257A0F-450F-47BD-B651-1F11E3C394D4}" type="sibTrans" cxnId="{54382999-8362-440C-BAB3-BF4F46AEBB31}">
      <dgm:prSet/>
      <dgm:spPr/>
      <dgm:t>
        <a:bodyPr/>
        <a:lstStyle/>
        <a:p>
          <a:endParaRPr lang="bg-BG"/>
        </a:p>
      </dgm:t>
    </dgm:pt>
    <dgm:pt modelId="{A2F2C948-C857-43C5-BD12-760CC414754B}">
      <dgm:prSet custT="1"/>
      <dgm:spPr>
        <a:solidFill>
          <a:srgbClr val="E9D3DE">
            <a:alpha val="89804"/>
          </a:srgbClr>
        </a:solidFill>
      </dgm:spPr>
      <dgm:t>
        <a:bodyPr/>
        <a:lstStyle/>
        <a:p>
          <a:pPr rtl="0"/>
          <a:r>
            <a:rPr lang="bg-BG" sz="1800" dirty="0" smtClean="0"/>
            <a:t>допустими площи от минимум 0.5 ха (заедно или по отделно) от следните зеленчуци оранжерийно производство: домати, пипер и краставици</a:t>
          </a:r>
          <a:endParaRPr lang="bg-BG" sz="1800" dirty="0"/>
        </a:p>
      </dgm:t>
    </dgm:pt>
    <dgm:pt modelId="{1331539B-EE80-473F-B9F2-845B2968971A}" type="parTrans" cxnId="{E05F66D5-68B7-403A-8A33-4CB5E3B85520}">
      <dgm:prSet/>
      <dgm:spPr/>
      <dgm:t>
        <a:bodyPr/>
        <a:lstStyle/>
        <a:p>
          <a:endParaRPr lang="bg-BG"/>
        </a:p>
      </dgm:t>
    </dgm:pt>
    <dgm:pt modelId="{8EADB78F-58BF-4747-BD9E-262F6D2500B5}" type="sibTrans" cxnId="{E05F66D5-68B7-403A-8A33-4CB5E3B85520}">
      <dgm:prSet/>
      <dgm:spPr/>
      <dgm:t>
        <a:bodyPr/>
        <a:lstStyle/>
        <a:p>
          <a:endParaRPr lang="bg-BG"/>
        </a:p>
      </dgm:t>
    </dgm:pt>
    <dgm:pt modelId="{003F21AC-293B-4C78-9FB4-72F4475BE06E}" type="pres">
      <dgm:prSet presAssocID="{2D9023BF-BB46-41D2-A2BA-D483691455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A7CB6B7-0D05-43B4-B0E7-B11ECEB63468}" type="pres">
      <dgm:prSet presAssocID="{D671CF63-1F9E-4150-BD53-BC743D3319A3}" presName="linNode" presStyleCnt="0"/>
      <dgm:spPr/>
    </dgm:pt>
    <dgm:pt modelId="{800F07CD-364C-4837-ADF1-26DC0034DA10}" type="pres">
      <dgm:prSet presAssocID="{D671CF63-1F9E-4150-BD53-BC743D3319A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06CB6D-6FEC-4D71-89A3-C605B9F1D220}" type="pres">
      <dgm:prSet presAssocID="{D671CF63-1F9E-4150-BD53-BC743D3319A3}" presName="descendantText" presStyleLbl="alignAccFollowNode1" presStyleIdx="0" presStyleCnt="3" custScaleY="1135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33A4807-6FF3-4FEB-BDB5-5F360D3428B3}" type="pres">
      <dgm:prSet presAssocID="{348DD768-F244-45AB-BC26-2B399F404C01}" presName="sp" presStyleCnt="0"/>
      <dgm:spPr/>
    </dgm:pt>
    <dgm:pt modelId="{4BE505F5-99D4-4D46-AB16-6E0CB4182857}" type="pres">
      <dgm:prSet presAssocID="{57E1367C-BE72-4FE1-BEF8-F81C94AFBE9F}" presName="linNode" presStyleCnt="0"/>
      <dgm:spPr/>
    </dgm:pt>
    <dgm:pt modelId="{C3F38067-C850-4C64-BC22-BD5CEFE1C971}" type="pres">
      <dgm:prSet presAssocID="{57E1367C-BE72-4FE1-BEF8-F81C94AFBE9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112DE4-5F34-4516-AAF5-AEFAE1A704F0}" type="pres">
      <dgm:prSet presAssocID="{57E1367C-BE72-4FE1-BEF8-F81C94AFBE9F}" presName="descendantText" presStyleLbl="alignAccFollowNode1" presStyleIdx="1" presStyleCnt="3" custScaleY="1712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09ED781-FE02-4B6D-8C67-6C832A291780}" type="pres">
      <dgm:prSet presAssocID="{26708E79-7057-45D2-94E7-0F613D6CFE41}" presName="sp" presStyleCnt="0"/>
      <dgm:spPr/>
    </dgm:pt>
    <dgm:pt modelId="{DCE9E451-9707-4265-8A89-1F8BC99452CC}" type="pres">
      <dgm:prSet presAssocID="{22D8BEAC-AEBD-474F-B6EC-A68F324BA387}" presName="linNode" presStyleCnt="0"/>
      <dgm:spPr/>
    </dgm:pt>
    <dgm:pt modelId="{FD1CF77C-42E3-4AD9-B7D9-89F4D8D3671B}" type="pres">
      <dgm:prSet presAssocID="{22D8BEAC-AEBD-474F-B6EC-A68F324BA38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A89087-6869-4E6A-983E-BDFDC373B50B}" type="pres">
      <dgm:prSet presAssocID="{22D8BEAC-AEBD-474F-B6EC-A68F324BA387}" presName="descendantText" presStyleLbl="alignAccFollowNode1" presStyleIdx="2" presStyleCnt="3" custLinFactNeighborX="1" custLinFactNeighborY="-84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E271F68-53AB-4B89-930D-DC190DF2F268}" type="presOf" srcId="{D671CF63-1F9E-4150-BD53-BC743D3319A3}" destId="{800F07CD-364C-4837-ADF1-26DC0034DA10}" srcOrd="0" destOrd="0" presId="urn:microsoft.com/office/officeart/2005/8/layout/vList5"/>
    <dgm:cxn modelId="{A25ED715-734E-4CD0-9469-49C5EF39F2BC}" type="presOf" srcId="{1FC8C370-402F-4AB5-BBD3-843A64E1F09A}" destId="{CE112DE4-5F34-4516-AAF5-AEFAE1A704F0}" srcOrd="0" destOrd="0" presId="urn:microsoft.com/office/officeart/2005/8/layout/vList5"/>
    <dgm:cxn modelId="{BE61D6C0-5E15-4DFE-8FA0-89F79F99BC4A}" type="presOf" srcId="{22D8BEAC-AEBD-474F-B6EC-A68F324BA387}" destId="{FD1CF77C-42E3-4AD9-B7D9-89F4D8D3671B}" srcOrd="0" destOrd="0" presId="urn:microsoft.com/office/officeart/2005/8/layout/vList5"/>
    <dgm:cxn modelId="{F9D1336B-3D7F-4ABE-96C0-D4824A05EF35}" srcId="{2D9023BF-BB46-41D2-A2BA-D48369145542}" destId="{D671CF63-1F9E-4150-BD53-BC743D3319A3}" srcOrd="0" destOrd="0" parTransId="{D3E45706-58A3-4A69-AC64-925DC0021508}" sibTransId="{348DD768-F244-45AB-BC26-2B399F404C01}"/>
    <dgm:cxn modelId="{54382999-8362-440C-BAB3-BF4F46AEBB31}" srcId="{2D9023BF-BB46-41D2-A2BA-D48369145542}" destId="{22D8BEAC-AEBD-474F-B6EC-A68F324BA387}" srcOrd="2" destOrd="0" parTransId="{EAE7A1FA-9361-4319-B7E3-9C1DACC1B636}" sibTransId="{2B257A0F-450F-47BD-B651-1F11E3C394D4}"/>
    <dgm:cxn modelId="{E05F66D5-68B7-403A-8A33-4CB5E3B85520}" srcId="{22D8BEAC-AEBD-474F-B6EC-A68F324BA387}" destId="{A2F2C948-C857-43C5-BD12-760CC414754B}" srcOrd="0" destOrd="0" parTransId="{1331539B-EE80-473F-B9F2-845B2968971A}" sibTransId="{8EADB78F-58BF-4747-BD9E-262F6D2500B5}"/>
    <dgm:cxn modelId="{B17C852F-670E-4BC9-99C7-9DC383F45E70}" srcId="{D671CF63-1F9E-4150-BD53-BC743D3319A3}" destId="{93CEF6F8-4893-4E58-B232-E11EAA47E667}" srcOrd="0" destOrd="0" parTransId="{9A42CEF1-1788-416B-88B1-2561DEACB390}" sibTransId="{48DFF22C-E14F-4704-AEF8-AF32B4F1F3EF}"/>
    <dgm:cxn modelId="{790BDFBC-37B1-405E-8F81-29F03531D313}" type="presOf" srcId="{A2F2C948-C857-43C5-BD12-760CC414754B}" destId="{F2A89087-6869-4E6A-983E-BDFDC373B50B}" srcOrd="0" destOrd="0" presId="urn:microsoft.com/office/officeart/2005/8/layout/vList5"/>
    <dgm:cxn modelId="{8A17D95F-87F3-46E3-984F-772BEE241F5B}" srcId="{57E1367C-BE72-4FE1-BEF8-F81C94AFBE9F}" destId="{1FC8C370-402F-4AB5-BBD3-843A64E1F09A}" srcOrd="0" destOrd="0" parTransId="{6F6FD2F3-0725-43B8-B12E-7C0B2112F899}" sibTransId="{8030D4B8-E8C1-4BE4-B0AB-B466A0A52D44}"/>
    <dgm:cxn modelId="{BC1D702E-4FCA-4958-8B62-F033471C2311}" type="presOf" srcId="{93CEF6F8-4893-4E58-B232-E11EAA47E667}" destId="{D806CB6D-6FEC-4D71-89A3-C605B9F1D220}" srcOrd="0" destOrd="0" presId="urn:microsoft.com/office/officeart/2005/8/layout/vList5"/>
    <dgm:cxn modelId="{1350699A-845A-4E4B-A779-10510D6495D2}" type="presOf" srcId="{2D9023BF-BB46-41D2-A2BA-D48369145542}" destId="{003F21AC-293B-4C78-9FB4-72F4475BE06E}" srcOrd="0" destOrd="0" presId="urn:microsoft.com/office/officeart/2005/8/layout/vList5"/>
    <dgm:cxn modelId="{13C23E55-7BBF-4F28-83D0-10A85DA82D2A}" srcId="{2D9023BF-BB46-41D2-A2BA-D48369145542}" destId="{57E1367C-BE72-4FE1-BEF8-F81C94AFBE9F}" srcOrd="1" destOrd="0" parTransId="{7BA1E2AF-3D1D-4136-BC08-28C65873DB15}" sibTransId="{26708E79-7057-45D2-94E7-0F613D6CFE41}"/>
    <dgm:cxn modelId="{2BB1CDD8-1FDC-47A8-9687-FBBF9F702AD5}" type="presOf" srcId="{57E1367C-BE72-4FE1-BEF8-F81C94AFBE9F}" destId="{C3F38067-C850-4C64-BC22-BD5CEFE1C971}" srcOrd="0" destOrd="0" presId="urn:microsoft.com/office/officeart/2005/8/layout/vList5"/>
    <dgm:cxn modelId="{4B4C9D93-F372-4DC6-9383-D3CE6DE7D4B7}" type="presParOf" srcId="{003F21AC-293B-4C78-9FB4-72F4475BE06E}" destId="{DA7CB6B7-0D05-43B4-B0E7-B11ECEB63468}" srcOrd="0" destOrd="0" presId="urn:microsoft.com/office/officeart/2005/8/layout/vList5"/>
    <dgm:cxn modelId="{00B82D42-315B-48E1-B48D-9833727CCDF2}" type="presParOf" srcId="{DA7CB6B7-0D05-43B4-B0E7-B11ECEB63468}" destId="{800F07CD-364C-4837-ADF1-26DC0034DA10}" srcOrd="0" destOrd="0" presId="urn:microsoft.com/office/officeart/2005/8/layout/vList5"/>
    <dgm:cxn modelId="{360D5694-F5BB-4D80-835E-C13CEA8298CE}" type="presParOf" srcId="{DA7CB6B7-0D05-43B4-B0E7-B11ECEB63468}" destId="{D806CB6D-6FEC-4D71-89A3-C605B9F1D220}" srcOrd="1" destOrd="0" presId="urn:microsoft.com/office/officeart/2005/8/layout/vList5"/>
    <dgm:cxn modelId="{C9D7C476-2D98-4ED5-9CFD-61E5BF06802C}" type="presParOf" srcId="{003F21AC-293B-4C78-9FB4-72F4475BE06E}" destId="{A33A4807-6FF3-4FEB-BDB5-5F360D3428B3}" srcOrd="1" destOrd="0" presId="urn:microsoft.com/office/officeart/2005/8/layout/vList5"/>
    <dgm:cxn modelId="{F193A36D-D278-4797-B11E-DDDEFEE33214}" type="presParOf" srcId="{003F21AC-293B-4C78-9FB4-72F4475BE06E}" destId="{4BE505F5-99D4-4D46-AB16-6E0CB4182857}" srcOrd="2" destOrd="0" presId="urn:microsoft.com/office/officeart/2005/8/layout/vList5"/>
    <dgm:cxn modelId="{5EC8DE2F-871F-4222-96A1-976E54B5B0A0}" type="presParOf" srcId="{4BE505F5-99D4-4D46-AB16-6E0CB4182857}" destId="{C3F38067-C850-4C64-BC22-BD5CEFE1C971}" srcOrd="0" destOrd="0" presId="urn:microsoft.com/office/officeart/2005/8/layout/vList5"/>
    <dgm:cxn modelId="{40A66E70-A2D6-4DFC-9259-8F2ADFA5C52D}" type="presParOf" srcId="{4BE505F5-99D4-4D46-AB16-6E0CB4182857}" destId="{CE112DE4-5F34-4516-AAF5-AEFAE1A704F0}" srcOrd="1" destOrd="0" presId="urn:microsoft.com/office/officeart/2005/8/layout/vList5"/>
    <dgm:cxn modelId="{661BF36F-B024-4E76-8374-24FC0226F3AA}" type="presParOf" srcId="{003F21AC-293B-4C78-9FB4-72F4475BE06E}" destId="{109ED781-FE02-4B6D-8C67-6C832A291780}" srcOrd="3" destOrd="0" presId="urn:microsoft.com/office/officeart/2005/8/layout/vList5"/>
    <dgm:cxn modelId="{87CC997A-0CD3-4273-9C91-D1A254B8BE2E}" type="presParOf" srcId="{003F21AC-293B-4C78-9FB4-72F4475BE06E}" destId="{DCE9E451-9707-4265-8A89-1F8BC99452CC}" srcOrd="4" destOrd="0" presId="urn:microsoft.com/office/officeart/2005/8/layout/vList5"/>
    <dgm:cxn modelId="{67F5AB81-45F6-4545-9B39-75B3F3090398}" type="presParOf" srcId="{DCE9E451-9707-4265-8A89-1F8BC99452CC}" destId="{FD1CF77C-42E3-4AD9-B7D9-89F4D8D3671B}" srcOrd="0" destOrd="0" presId="urn:microsoft.com/office/officeart/2005/8/layout/vList5"/>
    <dgm:cxn modelId="{5B334103-2CE5-41A2-B437-ABEBA890CCB2}" type="presParOf" srcId="{DCE9E451-9707-4265-8A89-1F8BC99452CC}" destId="{F2A89087-6869-4E6A-983E-BDFDC373B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2C123-8EFC-4EE9-983C-DDF7B6E5608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bg-BG"/>
        </a:p>
      </dgm:t>
    </dgm:pt>
    <dgm:pt modelId="{D098E4D1-A3F0-4FE9-8A25-3512A21A0DC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bg-BG" sz="1800" b="1" dirty="0" smtClean="0">
              <a:solidFill>
                <a:schemeClr val="tx1"/>
              </a:solidFill>
            </a:rPr>
            <a:t>Минимална площ от 0.5 ха от следните протеинови култури</a:t>
          </a:r>
          <a:r>
            <a:rPr lang="bg-BG" sz="1800" dirty="0" smtClean="0">
              <a:solidFill>
                <a:schemeClr val="tx1"/>
              </a:solidFill>
            </a:rPr>
            <a:t>: </a:t>
          </a:r>
          <a:endParaRPr lang="bg-BG" sz="1800" dirty="0">
            <a:solidFill>
              <a:schemeClr val="tx1"/>
            </a:solidFill>
          </a:endParaRPr>
        </a:p>
      </dgm:t>
    </dgm:pt>
    <dgm:pt modelId="{2C4BEAE5-C319-44E6-AE1D-7F572B29D0E1}" type="parTrans" cxnId="{B14F1F6C-7B3E-4656-AF66-78EF715E0625}">
      <dgm:prSet/>
      <dgm:spPr/>
      <dgm:t>
        <a:bodyPr/>
        <a:lstStyle/>
        <a:p>
          <a:endParaRPr lang="bg-BG"/>
        </a:p>
      </dgm:t>
    </dgm:pt>
    <dgm:pt modelId="{1C31A714-9579-4DF0-AD65-D87F46818342}" type="sibTrans" cxnId="{B14F1F6C-7B3E-4656-AF66-78EF715E0625}">
      <dgm:prSet/>
      <dgm:spPr/>
      <dgm:t>
        <a:bodyPr/>
        <a:lstStyle/>
        <a:p>
          <a:endParaRPr lang="bg-BG"/>
        </a:p>
      </dgm:t>
    </dgm:pt>
    <dgm:pt modelId="{DAEAB7F7-731F-4A9C-A157-B2C8F41964F3}">
      <dgm:prSet custT="1"/>
      <dgm:spPr/>
      <dgm:t>
        <a:bodyPr/>
        <a:lstStyle/>
        <a:p>
          <a:pPr rtl="0"/>
          <a:r>
            <a:rPr lang="bg-BG" sz="1800" dirty="0" smtClean="0"/>
            <a:t>Фасул (зърно), леща, нахут, грах, фъстъци, соя, бакла, люцерна, </a:t>
          </a:r>
          <a:r>
            <a:rPr lang="bg-BG" sz="1800" dirty="0" err="1" smtClean="0"/>
            <a:t>еспарзета</a:t>
          </a:r>
          <a:r>
            <a:rPr lang="bg-BG" sz="1800" dirty="0" smtClean="0"/>
            <a:t>, фий, детелина, </a:t>
          </a:r>
          <a:r>
            <a:rPr lang="bg-BG" sz="1800" dirty="0" err="1" smtClean="0"/>
            <a:t>вигна</a:t>
          </a:r>
          <a:r>
            <a:rPr lang="bg-BG" sz="1800" dirty="0" smtClean="0"/>
            <a:t>, </a:t>
          </a:r>
          <a:r>
            <a:rPr lang="bg-BG" sz="1800" dirty="0" err="1" smtClean="0"/>
            <a:t>бурчак</a:t>
          </a:r>
          <a:r>
            <a:rPr lang="bg-BG" sz="1800" dirty="0" smtClean="0"/>
            <a:t>, </a:t>
          </a:r>
          <a:r>
            <a:rPr lang="bg-BG" sz="1800" dirty="0" err="1" smtClean="0"/>
            <a:t>лупина</a:t>
          </a:r>
          <a:r>
            <a:rPr lang="bg-BG" sz="1800" dirty="0" smtClean="0"/>
            <a:t>, </a:t>
          </a:r>
          <a:r>
            <a:rPr lang="bg-BG" sz="1800" dirty="0" err="1" smtClean="0"/>
            <a:t>звездан</a:t>
          </a:r>
          <a:r>
            <a:rPr lang="bg-BG" sz="1800" dirty="0" smtClean="0"/>
            <a:t> </a:t>
          </a:r>
          <a:endParaRPr lang="bg-BG" sz="1800" dirty="0"/>
        </a:p>
      </dgm:t>
    </dgm:pt>
    <dgm:pt modelId="{AC9CB25B-8309-49E6-8326-2DC00D3976EB}" type="parTrans" cxnId="{A8315A0D-D010-413D-86DF-353FD9F22516}">
      <dgm:prSet/>
      <dgm:spPr/>
      <dgm:t>
        <a:bodyPr/>
        <a:lstStyle/>
        <a:p>
          <a:endParaRPr lang="bg-BG"/>
        </a:p>
      </dgm:t>
    </dgm:pt>
    <dgm:pt modelId="{8823F1CD-B305-4D8F-B63F-4A2607F1848E}" type="sibTrans" cxnId="{A8315A0D-D010-413D-86DF-353FD9F22516}">
      <dgm:prSet/>
      <dgm:spPr/>
      <dgm:t>
        <a:bodyPr/>
        <a:lstStyle/>
        <a:p>
          <a:endParaRPr lang="bg-BG"/>
        </a:p>
      </dgm:t>
    </dgm:pt>
    <dgm:pt modelId="{F7668D21-2845-41B3-AC4B-91A324BE05C0}">
      <dgm:prSet custT="1"/>
      <dgm:spPr>
        <a:solidFill>
          <a:srgbClr val="A8EAB5"/>
        </a:solidFill>
      </dgm:spPr>
      <dgm:t>
        <a:bodyPr/>
        <a:lstStyle/>
        <a:p>
          <a:pPr rtl="0"/>
          <a:r>
            <a:rPr lang="bg-BG" sz="1800" b="1" dirty="0" smtClean="0">
              <a:solidFill>
                <a:schemeClr val="tx1"/>
              </a:solidFill>
            </a:rPr>
            <a:t>Минимален размер на парцела</a:t>
          </a:r>
          <a:endParaRPr lang="bg-BG" sz="1800" dirty="0">
            <a:solidFill>
              <a:schemeClr val="tx1"/>
            </a:solidFill>
          </a:endParaRPr>
        </a:p>
      </dgm:t>
    </dgm:pt>
    <dgm:pt modelId="{E7754A71-9B56-4331-A566-D8BC1A598BDC}" type="parTrans" cxnId="{D32CEFB4-F828-4BD3-B73F-3AE0E13739C0}">
      <dgm:prSet/>
      <dgm:spPr/>
      <dgm:t>
        <a:bodyPr/>
        <a:lstStyle/>
        <a:p>
          <a:endParaRPr lang="bg-BG"/>
        </a:p>
      </dgm:t>
    </dgm:pt>
    <dgm:pt modelId="{6EED9747-796F-492C-87EF-904AEAF4A4D9}" type="sibTrans" cxnId="{D32CEFB4-F828-4BD3-B73F-3AE0E13739C0}">
      <dgm:prSet/>
      <dgm:spPr/>
      <dgm:t>
        <a:bodyPr/>
        <a:lstStyle/>
        <a:p>
          <a:endParaRPr lang="bg-BG"/>
        </a:p>
      </dgm:t>
    </dgm:pt>
    <dgm:pt modelId="{E5582EFB-E416-4DEE-9310-86DB1DD425E6}">
      <dgm:prSet custT="1"/>
      <dgm:spPr>
        <a:solidFill>
          <a:srgbClr val="CFF9DA">
            <a:alpha val="89804"/>
          </a:srgbClr>
        </a:solidFill>
      </dgm:spPr>
      <dgm:t>
        <a:bodyPr/>
        <a:lstStyle/>
        <a:p>
          <a:pPr rtl="0"/>
          <a:r>
            <a:rPr lang="bg-BG" sz="1800" dirty="0" smtClean="0"/>
            <a:t>0,1 ха</a:t>
          </a:r>
          <a:endParaRPr lang="bg-BG" sz="1800" dirty="0"/>
        </a:p>
      </dgm:t>
    </dgm:pt>
    <dgm:pt modelId="{AF91478A-FC29-439E-AB53-327AE0401D7F}" type="parTrans" cxnId="{A66EEFCA-3B30-4140-B445-73199CA798D9}">
      <dgm:prSet/>
      <dgm:spPr/>
      <dgm:t>
        <a:bodyPr/>
        <a:lstStyle/>
        <a:p>
          <a:endParaRPr lang="bg-BG"/>
        </a:p>
      </dgm:t>
    </dgm:pt>
    <dgm:pt modelId="{6C1924B4-FB57-4E03-B4D4-09BAB6F6A22A}" type="sibTrans" cxnId="{A66EEFCA-3B30-4140-B445-73199CA798D9}">
      <dgm:prSet/>
      <dgm:spPr/>
      <dgm:t>
        <a:bodyPr/>
        <a:lstStyle/>
        <a:p>
          <a:endParaRPr lang="bg-BG"/>
        </a:p>
      </dgm:t>
    </dgm:pt>
    <dgm:pt modelId="{09436C24-3973-4C32-AA0A-147DF6B7CA6E}">
      <dgm:prSet custT="1"/>
      <dgm:spPr>
        <a:solidFill>
          <a:srgbClr val="BDEEFF"/>
        </a:solidFill>
      </dgm:spPr>
      <dgm:t>
        <a:bodyPr/>
        <a:lstStyle/>
        <a:p>
          <a:pPr rtl="0"/>
          <a:r>
            <a:rPr lang="bg-BG" sz="1800" b="1" dirty="0" smtClean="0">
              <a:solidFill>
                <a:schemeClr val="tx1"/>
              </a:solidFill>
            </a:rPr>
            <a:t>Размер на бюджета</a:t>
          </a:r>
          <a:endParaRPr lang="bg-BG" sz="1800" dirty="0">
            <a:solidFill>
              <a:schemeClr val="tx1"/>
            </a:solidFill>
          </a:endParaRPr>
        </a:p>
      </dgm:t>
    </dgm:pt>
    <dgm:pt modelId="{E28F4DE4-C853-4C4E-B082-B802B072059E}" type="parTrans" cxnId="{C829CAEF-475B-4845-B622-9123A21F444E}">
      <dgm:prSet/>
      <dgm:spPr/>
      <dgm:t>
        <a:bodyPr/>
        <a:lstStyle/>
        <a:p>
          <a:endParaRPr lang="bg-BG"/>
        </a:p>
      </dgm:t>
    </dgm:pt>
    <dgm:pt modelId="{B223670E-0117-4747-893E-D56D46497FC0}" type="sibTrans" cxnId="{C829CAEF-475B-4845-B622-9123A21F444E}">
      <dgm:prSet/>
      <dgm:spPr/>
      <dgm:t>
        <a:bodyPr/>
        <a:lstStyle/>
        <a:p>
          <a:endParaRPr lang="bg-BG"/>
        </a:p>
      </dgm:t>
    </dgm:pt>
    <dgm:pt modelId="{E5E9EA08-4996-4835-ABD5-FFA32B32E2DA}">
      <dgm:prSet custT="1"/>
      <dgm:spPr>
        <a:solidFill>
          <a:srgbClr val="D7D8FD">
            <a:alpha val="89804"/>
          </a:srgbClr>
        </a:solidFill>
      </dgm:spPr>
      <dgm:t>
        <a:bodyPr/>
        <a:lstStyle/>
        <a:p>
          <a:pPr rtl="0"/>
          <a:r>
            <a:rPr lang="bg-BG" sz="1800" dirty="0" smtClean="0"/>
            <a:t>2% от финансовия таван за директни плащания – 15,9 милиона евро</a:t>
          </a:r>
          <a:endParaRPr lang="bg-BG" sz="1800" dirty="0"/>
        </a:p>
      </dgm:t>
    </dgm:pt>
    <dgm:pt modelId="{53378B39-0774-4CDF-B28D-174D05CA8920}" type="parTrans" cxnId="{034A6C07-5D73-487B-ABFA-E929D1D79EEB}">
      <dgm:prSet/>
      <dgm:spPr/>
      <dgm:t>
        <a:bodyPr/>
        <a:lstStyle/>
        <a:p>
          <a:endParaRPr lang="bg-BG"/>
        </a:p>
      </dgm:t>
    </dgm:pt>
    <dgm:pt modelId="{9FB34006-E8D5-4251-BA88-0A9518A3048C}" type="sibTrans" cxnId="{034A6C07-5D73-487B-ABFA-E929D1D79EEB}">
      <dgm:prSet/>
      <dgm:spPr/>
      <dgm:t>
        <a:bodyPr/>
        <a:lstStyle/>
        <a:p>
          <a:endParaRPr lang="bg-BG"/>
        </a:p>
      </dgm:t>
    </dgm:pt>
    <dgm:pt modelId="{E941C9E1-0AD7-4040-AB27-253DE13EECF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noProof="0" dirty="0" smtClean="0">
              <a:solidFill>
                <a:schemeClr val="tx1"/>
              </a:solidFill>
            </a:rPr>
            <a:t>Няма пречка площите с протеинови култури да се заявяват по схемата за обвързана подкрепа и за ЕНП едновременно</a:t>
          </a:r>
          <a:endParaRPr lang="bg-BG" sz="1800" noProof="0" dirty="0">
            <a:solidFill>
              <a:schemeClr val="tx1"/>
            </a:solidFill>
          </a:endParaRPr>
        </a:p>
      </dgm:t>
    </dgm:pt>
    <dgm:pt modelId="{3055CDC2-5897-4169-BD35-7758ECF1CE3C}" type="parTrans" cxnId="{D85734FB-F442-4AEC-9DA4-2606FCB87C68}">
      <dgm:prSet/>
      <dgm:spPr/>
      <dgm:t>
        <a:bodyPr/>
        <a:lstStyle/>
        <a:p>
          <a:endParaRPr lang="bg-BG"/>
        </a:p>
      </dgm:t>
    </dgm:pt>
    <dgm:pt modelId="{7266C6C3-67CA-4E1D-BB62-0FC9DEDD0105}" type="sibTrans" cxnId="{D85734FB-F442-4AEC-9DA4-2606FCB87C68}">
      <dgm:prSet/>
      <dgm:spPr/>
      <dgm:t>
        <a:bodyPr/>
        <a:lstStyle/>
        <a:p>
          <a:endParaRPr lang="bg-BG"/>
        </a:p>
      </dgm:t>
    </dgm:pt>
    <dgm:pt modelId="{91B88C47-94B0-45A1-BDF4-BDB3635FEE3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noProof="0" dirty="0" smtClean="0">
              <a:solidFill>
                <a:schemeClr val="tx1"/>
              </a:solidFill>
            </a:rPr>
            <a:t>Лимит на ниво ЕС на площта с маслодайни култури, вкл. соя, за която може да се прилага обвързана подкрепа– 5,4 млн. ха</a:t>
          </a:r>
          <a:endParaRPr lang="bg-BG" sz="1800" noProof="0" dirty="0">
            <a:solidFill>
              <a:schemeClr val="tx1"/>
            </a:solidFill>
          </a:endParaRPr>
        </a:p>
      </dgm:t>
    </dgm:pt>
    <dgm:pt modelId="{A1D02C51-2380-44CE-92A8-B02B068FAA60}" type="parTrans" cxnId="{EADFAF95-0605-4213-B6F4-143D5AEA1A89}">
      <dgm:prSet/>
      <dgm:spPr/>
      <dgm:t>
        <a:bodyPr/>
        <a:lstStyle/>
        <a:p>
          <a:endParaRPr lang="bg-BG"/>
        </a:p>
      </dgm:t>
    </dgm:pt>
    <dgm:pt modelId="{54E25C88-597B-4F38-AD4E-9457A096BF02}" type="sibTrans" cxnId="{EADFAF95-0605-4213-B6F4-143D5AEA1A89}">
      <dgm:prSet/>
      <dgm:spPr/>
      <dgm:t>
        <a:bodyPr/>
        <a:lstStyle/>
        <a:p>
          <a:endParaRPr lang="bg-BG"/>
        </a:p>
      </dgm:t>
    </dgm:pt>
    <dgm:pt modelId="{59F49B94-387E-4B7F-A37C-3DB8E3E21982}" type="pres">
      <dgm:prSet presAssocID="{5AE2C123-8EFC-4EE9-983C-DDF7B6E560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CAD66C09-352D-492F-A7B2-F643DF5ADEB1}" type="pres">
      <dgm:prSet presAssocID="{D098E4D1-A3F0-4FE9-8A25-3512A21A0DCD}" presName="linNode" presStyleCnt="0"/>
      <dgm:spPr/>
    </dgm:pt>
    <dgm:pt modelId="{338D8935-BA4F-4293-B0D3-CED43F6EE6C6}" type="pres">
      <dgm:prSet presAssocID="{D098E4D1-A3F0-4FE9-8A25-3512A21A0DCD}" presName="parentText" presStyleLbl="node1" presStyleIdx="0" presStyleCnt="5" custScaleY="161003" custLinFactNeighborY="2101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EFD76B-94C6-4ED3-9F11-F7EEE37C70D8}" type="pres">
      <dgm:prSet presAssocID="{D098E4D1-A3F0-4FE9-8A25-3512A21A0DCD}" presName="descendantText" presStyleLbl="alignAccFollowNode1" presStyleIdx="0" presStyleCnt="3" custScaleY="211453" custLinFactNeighborX="-251" custLinFactNeighborY="2901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8A0774A-E751-4A24-AD69-351A35621BE6}" type="pres">
      <dgm:prSet presAssocID="{1C31A714-9579-4DF0-AD65-D87F46818342}" presName="sp" presStyleCnt="0"/>
      <dgm:spPr/>
    </dgm:pt>
    <dgm:pt modelId="{9189C99C-1BBF-478A-A1AA-6461618AA94D}" type="pres">
      <dgm:prSet presAssocID="{F7668D21-2845-41B3-AC4B-91A324BE05C0}" presName="linNode" presStyleCnt="0"/>
      <dgm:spPr/>
    </dgm:pt>
    <dgm:pt modelId="{9BB087A6-856D-47C5-8679-B7A1AD4C6A82}" type="pres">
      <dgm:prSet presAssocID="{F7668D21-2845-41B3-AC4B-91A324BE05C0}" presName="parentText" presStyleLbl="node1" presStyleIdx="1" presStyleCnt="5" custLinFactNeighborY="4340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05EFA88-75C4-40E1-BC13-D342E986904F}" type="pres">
      <dgm:prSet presAssocID="{F7668D21-2845-41B3-AC4B-91A324BE05C0}" presName="descendantText" presStyleLbl="alignAccFollowNode1" presStyleIdx="1" presStyleCnt="3" custLinFactNeighborX="2082" custLinFactNeighborY="5502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31F888A-FD21-457C-A27C-8F867A2A0619}" type="pres">
      <dgm:prSet presAssocID="{6EED9747-796F-492C-87EF-904AEAF4A4D9}" presName="sp" presStyleCnt="0"/>
      <dgm:spPr/>
    </dgm:pt>
    <dgm:pt modelId="{9266D63A-DC24-4962-81CB-C7BC3166D105}" type="pres">
      <dgm:prSet presAssocID="{09436C24-3973-4C32-AA0A-147DF6B7CA6E}" presName="linNode" presStyleCnt="0"/>
      <dgm:spPr/>
    </dgm:pt>
    <dgm:pt modelId="{279FAA7F-9EF0-4221-A1EE-C2BE93F2A34B}" type="pres">
      <dgm:prSet presAssocID="{09436C24-3973-4C32-AA0A-147DF6B7CA6E}" presName="parentText" presStyleLbl="node1" presStyleIdx="2" presStyleCnt="5" custLinFactNeighborY="7641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75F85E-2838-454B-9578-FA5D5068C454}" type="pres">
      <dgm:prSet presAssocID="{09436C24-3973-4C32-AA0A-147DF6B7CA6E}" presName="descendantText" presStyleLbl="alignAccFollowNode1" presStyleIdx="2" presStyleCnt="3" custLinFactNeighborX="2082" custLinFactNeighborY="9628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8821A64-B5D6-4DBA-B4A4-3971160ED6E9}" type="pres">
      <dgm:prSet presAssocID="{B223670E-0117-4747-893E-D56D46497FC0}" presName="sp" presStyleCnt="0"/>
      <dgm:spPr/>
    </dgm:pt>
    <dgm:pt modelId="{BD6574CA-C25D-45FF-B4FC-1BE05B04DC70}" type="pres">
      <dgm:prSet presAssocID="{E941C9E1-0AD7-4040-AB27-253DE13EECFC}" presName="linNode" presStyleCnt="0"/>
      <dgm:spPr/>
    </dgm:pt>
    <dgm:pt modelId="{2DE47144-1E76-4640-9674-4C870B3197D6}" type="pres">
      <dgm:prSet presAssocID="{E941C9E1-0AD7-4040-AB27-253DE13EECFC}" presName="parentText" presStyleLbl="node1" presStyleIdx="3" presStyleCnt="5" custScaleX="126491" custScaleY="259419" custLinFactY="1396" custLinFactNeighborX="-243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5F19F2-B93C-4ABA-84A5-111F5EDB0641}" type="pres">
      <dgm:prSet presAssocID="{7266C6C3-67CA-4E1D-BB62-0FC9DEDD0105}" presName="sp" presStyleCnt="0"/>
      <dgm:spPr/>
    </dgm:pt>
    <dgm:pt modelId="{8E725BCA-6E7F-442E-8771-89C6D20E7F3F}" type="pres">
      <dgm:prSet presAssocID="{91B88C47-94B0-45A1-BDF4-BDB3635FEE3B}" presName="linNode" presStyleCnt="0"/>
      <dgm:spPr/>
    </dgm:pt>
    <dgm:pt modelId="{287BA3E8-80AA-46B3-8C39-E4E7CFA415EA}" type="pres">
      <dgm:prSet presAssocID="{91B88C47-94B0-45A1-BDF4-BDB3635FEE3B}" presName="parentText" presStyleLbl="node1" presStyleIdx="4" presStyleCnt="5" custScaleX="120447" custScaleY="252915" custLinFactX="16779" custLinFactNeighborX="100000" custLinFactNeighborY="-87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E366176-D6A2-406A-BBA9-BD6C451B5473}" type="presOf" srcId="{DAEAB7F7-731F-4A9C-A157-B2C8F41964F3}" destId="{87EFD76B-94C6-4ED3-9F11-F7EEE37C70D8}" srcOrd="0" destOrd="0" presId="urn:microsoft.com/office/officeart/2005/8/layout/vList5"/>
    <dgm:cxn modelId="{B048CB73-B3C8-43EE-A86B-0CCF6D5F8000}" type="presOf" srcId="{E5E9EA08-4996-4835-ABD5-FFA32B32E2DA}" destId="{F675F85E-2838-454B-9578-FA5D5068C454}" srcOrd="0" destOrd="0" presId="urn:microsoft.com/office/officeart/2005/8/layout/vList5"/>
    <dgm:cxn modelId="{23E84B1C-54CB-4F69-8505-F7134576F0D4}" type="presOf" srcId="{D098E4D1-A3F0-4FE9-8A25-3512A21A0DCD}" destId="{338D8935-BA4F-4293-B0D3-CED43F6EE6C6}" srcOrd="0" destOrd="0" presId="urn:microsoft.com/office/officeart/2005/8/layout/vList5"/>
    <dgm:cxn modelId="{04B4BBD6-03A9-41CB-94E6-B79BB1504262}" type="presOf" srcId="{09436C24-3973-4C32-AA0A-147DF6B7CA6E}" destId="{279FAA7F-9EF0-4221-A1EE-C2BE93F2A34B}" srcOrd="0" destOrd="0" presId="urn:microsoft.com/office/officeart/2005/8/layout/vList5"/>
    <dgm:cxn modelId="{BC92A668-29F1-4BF0-96EB-28AECFA27B31}" type="presOf" srcId="{5AE2C123-8EFC-4EE9-983C-DDF7B6E56085}" destId="{59F49B94-387E-4B7F-A37C-3DB8E3E21982}" srcOrd="0" destOrd="0" presId="urn:microsoft.com/office/officeart/2005/8/layout/vList5"/>
    <dgm:cxn modelId="{D85734FB-F442-4AEC-9DA4-2606FCB87C68}" srcId="{5AE2C123-8EFC-4EE9-983C-DDF7B6E56085}" destId="{E941C9E1-0AD7-4040-AB27-253DE13EECFC}" srcOrd="3" destOrd="0" parTransId="{3055CDC2-5897-4169-BD35-7758ECF1CE3C}" sibTransId="{7266C6C3-67CA-4E1D-BB62-0FC9DEDD0105}"/>
    <dgm:cxn modelId="{456E9350-5B3E-4400-976D-12EA633DA231}" type="presOf" srcId="{91B88C47-94B0-45A1-BDF4-BDB3635FEE3B}" destId="{287BA3E8-80AA-46B3-8C39-E4E7CFA415EA}" srcOrd="0" destOrd="0" presId="urn:microsoft.com/office/officeart/2005/8/layout/vList5"/>
    <dgm:cxn modelId="{A8315A0D-D010-413D-86DF-353FD9F22516}" srcId="{D098E4D1-A3F0-4FE9-8A25-3512A21A0DCD}" destId="{DAEAB7F7-731F-4A9C-A157-B2C8F41964F3}" srcOrd="0" destOrd="0" parTransId="{AC9CB25B-8309-49E6-8326-2DC00D3976EB}" sibTransId="{8823F1CD-B305-4D8F-B63F-4A2607F1848E}"/>
    <dgm:cxn modelId="{1A23BA9E-0434-4F45-A3B0-D3D83F4F595F}" type="presOf" srcId="{E5582EFB-E416-4DEE-9310-86DB1DD425E6}" destId="{805EFA88-75C4-40E1-BC13-D342E986904F}" srcOrd="0" destOrd="0" presId="urn:microsoft.com/office/officeart/2005/8/layout/vList5"/>
    <dgm:cxn modelId="{034A6C07-5D73-487B-ABFA-E929D1D79EEB}" srcId="{09436C24-3973-4C32-AA0A-147DF6B7CA6E}" destId="{E5E9EA08-4996-4835-ABD5-FFA32B32E2DA}" srcOrd="0" destOrd="0" parTransId="{53378B39-0774-4CDF-B28D-174D05CA8920}" sibTransId="{9FB34006-E8D5-4251-BA88-0A9518A3048C}"/>
    <dgm:cxn modelId="{B14F1F6C-7B3E-4656-AF66-78EF715E0625}" srcId="{5AE2C123-8EFC-4EE9-983C-DDF7B6E56085}" destId="{D098E4D1-A3F0-4FE9-8A25-3512A21A0DCD}" srcOrd="0" destOrd="0" parTransId="{2C4BEAE5-C319-44E6-AE1D-7F572B29D0E1}" sibTransId="{1C31A714-9579-4DF0-AD65-D87F46818342}"/>
    <dgm:cxn modelId="{EADFAF95-0605-4213-B6F4-143D5AEA1A89}" srcId="{5AE2C123-8EFC-4EE9-983C-DDF7B6E56085}" destId="{91B88C47-94B0-45A1-BDF4-BDB3635FEE3B}" srcOrd="4" destOrd="0" parTransId="{A1D02C51-2380-44CE-92A8-B02B068FAA60}" sibTransId="{54E25C88-597B-4F38-AD4E-9457A096BF02}"/>
    <dgm:cxn modelId="{C829CAEF-475B-4845-B622-9123A21F444E}" srcId="{5AE2C123-8EFC-4EE9-983C-DDF7B6E56085}" destId="{09436C24-3973-4C32-AA0A-147DF6B7CA6E}" srcOrd="2" destOrd="0" parTransId="{E28F4DE4-C853-4C4E-B082-B802B072059E}" sibTransId="{B223670E-0117-4747-893E-D56D46497FC0}"/>
    <dgm:cxn modelId="{1C746781-4C2D-401D-87EA-9B9C3B4A8F8E}" type="presOf" srcId="{F7668D21-2845-41B3-AC4B-91A324BE05C0}" destId="{9BB087A6-856D-47C5-8679-B7A1AD4C6A82}" srcOrd="0" destOrd="0" presId="urn:microsoft.com/office/officeart/2005/8/layout/vList5"/>
    <dgm:cxn modelId="{D32CEFB4-F828-4BD3-B73F-3AE0E13739C0}" srcId="{5AE2C123-8EFC-4EE9-983C-DDF7B6E56085}" destId="{F7668D21-2845-41B3-AC4B-91A324BE05C0}" srcOrd="1" destOrd="0" parTransId="{E7754A71-9B56-4331-A566-D8BC1A598BDC}" sibTransId="{6EED9747-796F-492C-87EF-904AEAF4A4D9}"/>
    <dgm:cxn modelId="{A66EEFCA-3B30-4140-B445-73199CA798D9}" srcId="{F7668D21-2845-41B3-AC4B-91A324BE05C0}" destId="{E5582EFB-E416-4DEE-9310-86DB1DD425E6}" srcOrd="0" destOrd="0" parTransId="{AF91478A-FC29-439E-AB53-327AE0401D7F}" sibTransId="{6C1924B4-FB57-4E03-B4D4-09BAB6F6A22A}"/>
    <dgm:cxn modelId="{840A30A3-7442-48E8-B5B6-039256906F16}" type="presOf" srcId="{E941C9E1-0AD7-4040-AB27-253DE13EECFC}" destId="{2DE47144-1E76-4640-9674-4C870B3197D6}" srcOrd="0" destOrd="0" presId="urn:microsoft.com/office/officeart/2005/8/layout/vList5"/>
    <dgm:cxn modelId="{5477BD66-2A7C-4980-8DF1-87FD52043229}" type="presParOf" srcId="{59F49B94-387E-4B7F-A37C-3DB8E3E21982}" destId="{CAD66C09-352D-492F-A7B2-F643DF5ADEB1}" srcOrd="0" destOrd="0" presId="urn:microsoft.com/office/officeart/2005/8/layout/vList5"/>
    <dgm:cxn modelId="{3BED2E25-EA97-4D3F-9A63-0BA145637D51}" type="presParOf" srcId="{CAD66C09-352D-492F-A7B2-F643DF5ADEB1}" destId="{338D8935-BA4F-4293-B0D3-CED43F6EE6C6}" srcOrd="0" destOrd="0" presId="urn:microsoft.com/office/officeart/2005/8/layout/vList5"/>
    <dgm:cxn modelId="{7E6D1681-98EB-4D27-92F4-1BF962EA38A0}" type="presParOf" srcId="{CAD66C09-352D-492F-A7B2-F643DF5ADEB1}" destId="{87EFD76B-94C6-4ED3-9F11-F7EEE37C70D8}" srcOrd="1" destOrd="0" presId="urn:microsoft.com/office/officeart/2005/8/layout/vList5"/>
    <dgm:cxn modelId="{EC50B271-A7CF-4D05-AD78-324E714755D8}" type="presParOf" srcId="{59F49B94-387E-4B7F-A37C-3DB8E3E21982}" destId="{58A0774A-E751-4A24-AD69-351A35621BE6}" srcOrd="1" destOrd="0" presId="urn:microsoft.com/office/officeart/2005/8/layout/vList5"/>
    <dgm:cxn modelId="{34CFCCF4-EB8F-4478-8AB2-C88569547081}" type="presParOf" srcId="{59F49B94-387E-4B7F-A37C-3DB8E3E21982}" destId="{9189C99C-1BBF-478A-A1AA-6461618AA94D}" srcOrd="2" destOrd="0" presId="urn:microsoft.com/office/officeart/2005/8/layout/vList5"/>
    <dgm:cxn modelId="{D8286C74-A723-4A33-A40C-D057A72941C5}" type="presParOf" srcId="{9189C99C-1BBF-478A-A1AA-6461618AA94D}" destId="{9BB087A6-856D-47C5-8679-B7A1AD4C6A82}" srcOrd="0" destOrd="0" presId="urn:microsoft.com/office/officeart/2005/8/layout/vList5"/>
    <dgm:cxn modelId="{A4306263-E38E-4FF1-9AD9-985C6F38589D}" type="presParOf" srcId="{9189C99C-1BBF-478A-A1AA-6461618AA94D}" destId="{805EFA88-75C4-40E1-BC13-D342E986904F}" srcOrd="1" destOrd="0" presId="urn:microsoft.com/office/officeart/2005/8/layout/vList5"/>
    <dgm:cxn modelId="{B494F461-8009-40C6-9B88-EA08A68FE504}" type="presParOf" srcId="{59F49B94-387E-4B7F-A37C-3DB8E3E21982}" destId="{C31F888A-FD21-457C-A27C-8F867A2A0619}" srcOrd="3" destOrd="0" presId="urn:microsoft.com/office/officeart/2005/8/layout/vList5"/>
    <dgm:cxn modelId="{848C496E-469C-4394-A974-E91AA171612C}" type="presParOf" srcId="{59F49B94-387E-4B7F-A37C-3DB8E3E21982}" destId="{9266D63A-DC24-4962-81CB-C7BC3166D105}" srcOrd="4" destOrd="0" presId="urn:microsoft.com/office/officeart/2005/8/layout/vList5"/>
    <dgm:cxn modelId="{CAD1FF79-4DC9-4E50-B5C0-C0719537FE48}" type="presParOf" srcId="{9266D63A-DC24-4962-81CB-C7BC3166D105}" destId="{279FAA7F-9EF0-4221-A1EE-C2BE93F2A34B}" srcOrd="0" destOrd="0" presId="urn:microsoft.com/office/officeart/2005/8/layout/vList5"/>
    <dgm:cxn modelId="{5FA0AC7C-26BE-471E-B59B-2FC026412D22}" type="presParOf" srcId="{9266D63A-DC24-4962-81CB-C7BC3166D105}" destId="{F675F85E-2838-454B-9578-FA5D5068C454}" srcOrd="1" destOrd="0" presId="urn:microsoft.com/office/officeart/2005/8/layout/vList5"/>
    <dgm:cxn modelId="{56925FE0-6B6B-43C7-8C53-24B57925CA58}" type="presParOf" srcId="{59F49B94-387E-4B7F-A37C-3DB8E3E21982}" destId="{58821A64-B5D6-4DBA-B4A4-3971160ED6E9}" srcOrd="5" destOrd="0" presId="urn:microsoft.com/office/officeart/2005/8/layout/vList5"/>
    <dgm:cxn modelId="{72D724FC-DCF5-4EDA-BA72-7C2D03E6E4DB}" type="presParOf" srcId="{59F49B94-387E-4B7F-A37C-3DB8E3E21982}" destId="{BD6574CA-C25D-45FF-B4FC-1BE05B04DC70}" srcOrd="6" destOrd="0" presId="urn:microsoft.com/office/officeart/2005/8/layout/vList5"/>
    <dgm:cxn modelId="{235E4570-9BD4-42C3-9BC6-35E1F1BCDDC9}" type="presParOf" srcId="{BD6574CA-C25D-45FF-B4FC-1BE05B04DC70}" destId="{2DE47144-1E76-4640-9674-4C870B3197D6}" srcOrd="0" destOrd="0" presId="urn:microsoft.com/office/officeart/2005/8/layout/vList5"/>
    <dgm:cxn modelId="{365A3205-AC8C-424D-9317-100CAB71709A}" type="presParOf" srcId="{59F49B94-387E-4B7F-A37C-3DB8E3E21982}" destId="{F45F19F2-B93C-4ABA-84A5-111F5EDB0641}" srcOrd="7" destOrd="0" presId="urn:microsoft.com/office/officeart/2005/8/layout/vList5"/>
    <dgm:cxn modelId="{9A4646B9-3259-456D-B2DD-AF1C8362CBC5}" type="presParOf" srcId="{59F49B94-387E-4B7F-A37C-3DB8E3E21982}" destId="{8E725BCA-6E7F-442E-8771-89C6D20E7F3F}" srcOrd="8" destOrd="0" presId="urn:microsoft.com/office/officeart/2005/8/layout/vList5"/>
    <dgm:cxn modelId="{BC3DD437-B234-43C5-B570-93509D8F9767}" type="presParOf" srcId="{8E725BCA-6E7F-442E-8771-89C6D20E7F3F}" destId="{287BA3E8-80AA-46B3-8C39-E4E7CFA415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BDBD-C136-47CE-B56D-98353901A16D}" type="datetimeFigureOut">
              <a:rPr lang="bg-BG" smtClean="0"/>
              <a:t>4.2.2015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85D40-FCFC-42C5-A062-A3934265663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037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C65A-FD7B-45AC-A99D-D66B15D52EA1}" type="datetimeFigureOut">
              <a:rPr lang="bg-BG" smtClean="0"/>
              <a:t>4.2.2015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8B9A-F9A0-48BB-8FBF-091453F81C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30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8B9A-F9A0-48BB-8FBF-091453F81CCE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784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8B9A-F9A0-48BB-8FBF-091453F81CCE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784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4620E-61F6-442D-AF75-4C70F707BDB6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CDCCDF-4EC2-4112-89D4-1FA84ACF525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16430-5D09-43BD-8FB1-A758B0FBCB76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F83A5-D472-45C2-91E9-33A5A922B2E0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FBFEE-737D-41C7-AF45-49C29CAFF57F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2FA94-0E16-4484-B7A7-58A060D27047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1EE18-C48C-47C3-A447-477A73BAD30C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57CA4-7825-4A8A-9659-069C2E99749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9DA4C-68EA-4107-B732-B8A2BC286FF5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9BD8C47-DBA6-43DF-8760-7B12F44FD62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0DD78-EC24-4693-ADCA-3A6853A6DA7A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4187D-0BDE-4D6C-98DF-80D37F99A46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9E634-AA3E-4E6F-BB34-53FA8E8D7751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040A4-9FAB-4FA5-9411-1AB899EBFF9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0C0BB-86EC-434A-8551-86E916860582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BC244-DDB7-4102-A469-1F8D8DD5964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5F298-8D0B-4F67-9CC1-51F676E05D85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8F3DF-0D5B-4937-8AD1-6C6011BCD4A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4CDD8-B470-4AD9-A15B-DFAB77D48BCA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6BF71-5447-405B-81AF-B62B0FF6B3A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7D5CC-34E2-4E75-ABED-025E082E8D4F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C31361E-BF0A-4384-B0F1-808F0C15D3B0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32607E-10B0-4E21-9891-ECA4290280F7}" type="datetimeFigureOut">
              <a:rPr lang="bg-BG" smtClean="0"/>
              <a:pPr>
                <a:defRPr/>
              </a:pPr>
              <a:t>4.2.2015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FFD0080-1AB0-4699-A6CD-425A693CE75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mzh.government.bg/MZH/bg/ShortLinks/SelskaPolitika/direktniplashtaniq2015-2020/Polezninasoki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4619" y="3140968"/>
            <a:ext cx="6400800" cy="792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3600" dirty="0" smtClean="0"/>
              <a:t>Какво още трябва да знаете?</a:t>
            </a:r>
            <a:endParaRPr lang="bg-BG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416" y="1844824"/>
            <a:ext cx="7848600" cy="128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dirty="0" smtClean="0"/>
              <a:t>Директни плащания 2015</a:t>
            </a:r>
            <a:endParaRPr lang="bg-BG" sz="4000" dirty="0"/>
          </a:p>
        </p:txBody>
      </p:sp>
      <p:sp>
        <p:nvSpPr>
          <p:cNvPr id="6148" name="Subtitle 19"/>
          <p:cNvSpPr txBox="1">
            <a:spLocks/>
          </p:cNvSpPr>
          <p:nvPr/>
        </p:nvSpPr>
        <p:spPr bwMode="auto">
          <a:xfrm>
            <a:off x="467544" y="5375275"/>
            <a:ext cx="7854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altLang="bg-BG" sz="2200" dirty="0">
                <a:latin typeface="Constantia" pitchFamily="18" charset="0"/>
              </a:rPr>
              <a:t>Дирекция „Директни плащания и </a:t>
            </a:r>
            <a:r>
              <a:rPr lang="bg-BG" altLang="bg-BG" sz="2200" dirty="0" smtClean="0">
                <a:latin typeface="Constantia" pitchFamily="18" charset="0"/>
              </a:rPr>
              <a:t>промоции“ </a:t>
            </a:r>
            <a:r>
              <a:rPr lang="bg-BG" altLang="bg-BG" sz="2200" dirty="0">
                <a:latin typeface="Constantia" pitchFamily="18" charset="0"/>
              </a:rPr>
              <a:t/>
            </a:r>
            <a:br>
              <a:rPr lang="bg-BG" altLang="bg-BG" sz="2200" dirty="0">
                <a:latin typeface="Constantia" pitchFamily="18" charset="0"/>
              </a:rPr>
            </a:br>
            <a:r>
              <a:rPr lang="bg-BG" altLang="bg-BG" sz="2200" dirty="0">
                <a:latin typeface="Constantia" pitchFamily="18" charset="0"/>
              </a:rPr>
              <a:t>Министерство на земеделието и храните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bg-BG" sz="2200" i="1" dirty="0" smtClean="0">
                <a:latin typeface="Constantia" pitchFamily="18" charset="0"/>
              </a:rPr>
              <a:t>4 </a:t>
            </a:r>
            <a:r>
              <a:rPr lang="bg-BG" altLang="bg-BG" sz="2200" i="1" dirty="0" smtClean="0">
                <a:latin typeface="Constantia" pitchFamily="18" charset="0"/>
              </a:rPr>
              <a:t>февруари 2015 </a:t>
            </a:r>
            <a:r>
              <a:rPr lang="bg-BG" altLang="bg-BG" sz="2200" i="1" dirty="0">
                <a:latin typeface="Constantia" pitchFamily="18" charset="0"/>
              </a:rPr>
              <a:t>г., </a:t>
            </a:r>
            <a:r>
              <a:rPr lang="bg-BG" altLang="bg-BG" sz="2200" i="1" dirty="0" smtClean="0">
                <a:latin typeface="Constantia" pitchFamily="18" charset="0"/>
              </a:rPr>
              <a:t>Златни пясъци</a:t>
            </a:r>
            <a:endParaRPr lang="bg-BG" altLang="bg-BG" sz="2200" i="1" dirty="0">
              <a:latin typeface="Constantia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31" y="6021288"/>
            <a:ext cx="117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183"/>
            <a:ext cx="2175376" cy="1092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32" y="4149080"/>
            <a:ext cx="1368152" cy="1050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87" y="175183"/>
            <a:ext cx="1881169" cy="114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597666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u="sng" dirty="0" smtClean="0">
                <a:solidFill>
                  <a:schemeClr val="accent1"/>
                </a:solidFill>
              </a:rPr>
              <a:t>ВАЖНО:</a:t>
            </a: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Да се актуализират данните за животните в ИИС на БАБХ</a:t>
            </a: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Да се отбележи правилното </a:t>
            </a:r>
            <a:r>
              <a:rPr lang="bg-BG" u="sng" dirty="0" smtClean="0">
                <a:solidFill>
                  <a:schemeClr val="accent1"/>
                </a:solidFill>
              </a:rPr>
              <a:t>предназначение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на животните</a:t>
            </a:r>
          </a:p>
          <a:p>
            <a:r>
              <a:rPr lang="bg-BG" u="sng" dirty="0" smtClean="0">
                <a:solidFill>
                  <a:schemeClr val="accent1"/>
                </a:solidFill>
              </a:rPr>
              <a:t>Предназначението да не се променя 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през периода на прилагане на схемите – животните стават недопустими!</a:t>
            </a:r>
          </a:p>
          <a:p>
            <a:r>
              <a:rPr lang="bg-BG" dirty="0">
                <a:solidFill>
                  <a:schemeClr val="accent6">
                    <a:lumMod val="75000"/>
                  </a:schemeClr>
                </a:solidFill>
              </a:rPr>
              <a:t>Животните под селекционен контрол трябва да бъдат отбелязани като такива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>
                <a:solidFill>
                  <a:schemeClr val="tx1"/>
                </a:solidFill>
                <a:latin typeface="+mj-lt"/>
              </a:rPr>
              <a:t>Обвързана подкрепа: говедовъдство, овцевъдство, козевъдство, биволовъдство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13176"/>
            <a:ext cx="2016224" cy="1512168"/>
          </a:xfrm>
          <a:prstGeom prst="rect">
            <a:avLst/>
          </a:prstGeom>
        </p:spPr>
      </p:pic>
      <p:pic>
        <p:nvPicPr>
          <p:cNvPr id="1026" name="Picture 2" descr="C:\Users\Snezhana\Desktop\bivol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14" y="1628800"/>
            <a:ext cx="275873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nezhana\Desktop\sheep&amp;go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3698"/>
            <a:ext cx="2206356" cy="14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8185917"/>
              </p:ext>
            </p:extLst>
          </p:nvPr>
        </p:nvGraphicFramePr>
        <p:xfrm>
          <a:off x="467544" y="1268760"/>
          <a:ext cx="8229600" cy="537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39552" y="188640"/>
            <a:ext cx="8132440" cy="792088"/>
          </a:xfrm>
          <a:prstGeom prst="rect">
            <a:avLst/>
          </a:prstGeom>
          <a:solidFill>
            <a:srgbClr val="EEC8A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Обвързана подкрепа: плодове и зеленчуци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85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332656"/>
            <a:ext cx="8461548" cy="792088"/>
          </a:xfrm>
          <a:prstGeom prst="rect">
            <a:avLst/>
          </a:prstGeom>
          <a:solidFill>
            <a:srgbClr val="EEC8AC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bg-BG" altLang="bg-BG" sz="3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Обвързана подкрепа: плодове и зеленчуци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56886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u="sng" dirty="0" smtClean="0">
                <a:solidFill>
                  <a:schemeClr val="accent1"/>
                </a:solidFill>
              </a:rPr>
              <a:t>ВАЖНО:</a:t>
            </a: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Подпомагането е на площ</a:t>
            </a: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Задължителни  минимални добиви, определени в приложение на наредбата за схемите</a:t>
            </a: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При недостигане на минималните добиви – корекция на площта</a:t>
            </a:r>
          </a:p>
          <a:p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Доказване на добивите с документи за реализация, които се представят в РА от 1 до 31 януари</a:t>
            </a:r>
          </a:p>
        </p:txBody>
      </p:sp>
      <p:pic>
        <p:nvPicPr>
          <p:cNvPr id="2050" name="Picture 2" descr="C:\Users\Snezhana\Pictures\Agri&amp;PPT pictures\images35X0K0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nezhana\Pictures\Agri&amp;PPT pictures\imagesVUOY4Y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34" y="1340768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nezhana\Pictures\Agri&amp;PPT pictures\_MG_5117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74098"/>
            <a:ext cx="1734607" cy="11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21088"/>
            <a:ext cx="1979712" cy="149942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36833"/>
              </p:ext>
            </p:extLst>
          </p:nvPr>
        </p:nvGraphicFramePr>
        <p:xfrm>
          <a:off x="323528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99592" y="476672"/>
            <a:ext cx="7772400" cy="796950"/>
          </a:xfrm>
          <a:prstGeom prst="rect">
            <a:avLst/>
          </a:prstGeom>
          <a:solidFill>
            <a:srgbClr val="FBE9B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Обвързана подкрепа: протеинови култури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01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01916" cy="926976"/>
          </a:xfrm>
        </p:spPr>
        <p:txBody>
          <a:bodyPr/>
          <a:lstStyle/>
          <a:p>
            <a:r>
              <a:rPr lang="bg-BG" dirty="0" smtClean="0"/>
              <a:t>Специално плащане за памук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200800" cy="4752527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Географски обхват – територията на цялата страна</a:t>
            </a:r>
            <a:endParaRPr lang="en-US" sz="2400" dirty="0" smtClean="0"/>
          </a:p>
          <a:p>
            <a:r>
              <a:rPr lang="bg-BG" sz="2400" dirty="0" smtClean="0"/>
              <a:t>Сортове – вписани в Сортовата листа на България</a:t>
            </a:r>
          </a:p>
          <a:p>
            <a:r>
              <a:rPr lang="bg-BG" sz="2400" dirty="0" smtClean="0"/>
              <a:t>Минимална гъстота на посевите – 8000 бр./дка</a:t>
            </a:r>
          </a:p>
          <a:p>
            <a:r>
              <a:rPr lang="bg-BG" sz="2400" dirty="0" smtClean="0"/>
              <a:t>Сключен договор за изкупуване – представен в РА до 1 декември</a:t>
            </a:r>
          </a:p>
          <a:p>
            <a:r>
              <a:rPr lang="bg-BG" sz="2400" dirty="0"/>
              <a:t>Национална базова площ – 3 342 </a:t>
            </a:r>
            <a:r>
              <a:rPr lang="bg-BG" sz="2400" dirty="0" smtClean="0"/>
              <a:t>ха</a:t>
            </a:r>
            <a:endParaRPr lang="en-US" sz="2400" dirty="0" smtClean="0"/>
          </a:p>
          <a:p>
            <a:r>
              <a:rPr lang="bg-BG" sz="2400" dirty="0" smtClean="0"/>
              <a:t>Финансов таван за 2015 г. – 2,3 млн. евро</a:t>
            </a:r>
            <a:endParaRPr lang="bg-BG" sz="2400" dirty="0"/>
          </a:p>
          <a:p>
            <a:r>
              <a:rPr lang="bg-BG" sz="2400" dirty="0" smtClean="0"/>
              <a:t>Размер на подпомагането за 2015 г. ≈ 700 евро/ха</a:t>
            </a:r>
            <a:endParaRPr lang="bg-BG" sz="2400" dirty="0"/>
          </a:p>
        </p:txBody>
      </p:sp>
      <p:pic>
        <p:nvPicPr>
          <p:cNvPr id="2050" name="Picture 2" descr="C:\Users\Snezhana\Desktop\cott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14" y="299881"/>
            <a:ext cx="16383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nezhana\Desktop\cotton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60" y="5301208"/>
            <a:ext cx="2085889" cy="13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g-BG" sz="4400" dirty="0" smtClean="0"/>
              <a:t>И още: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2360170"/>
            <a:ext cx="5328592" cy="1014469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Активен фермер</a:t>
            </a:r>
          </a:p>
          <a:p>
            <a:endParaRPr lang="bg-BG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2140448" cy="1601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89" y="4005064"/>
            <a:ext cx="2389237" cy="17716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3855910"/>
            <a:ext cx="5328592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bg-BG" sz="2800" dirty="0" smtClean="0"/>
          </a:p>
          <a:p>
            <a:pPr fontAlgn="auto">
              <a:spcAft>
                <a:spcPts val="0"/>
              </a:spcAft>
            </a:pPr>
            <a:r>
              <a:rPr lang="bg-BG" sz="2800" dirty="0" smtClean="0"/>
              <a:t>Намаление на плащанията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3211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609928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800" dirty="0" smtClean="0"/>
              <a:t>2015 г.: Опростени правила за активен фермер</a:t>
            </a:r>
            <a:endParaRPr lang="bg-BG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22768" cy="5040560"/>
          </a:xfrm>
        </p:spPr>
        <p:txBody>
          <a:bodyPr rtlCol="0">
            <a:normAutofit fontScale="85000" lnSpcReduction="20000"/>
          </a:bodyPr>
          <a:lstStyle/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 smtClean="0"/>
              <a:t>Не са активни фермери: лица, които експлоатират летища</a:t>
            </a:r>
            <a:r>
              <a:rPr lang="bg-BG" dirty="0"/>
              <a:t>, спортни игрища и места за </a:t>
            </a:r>
            <a:r>
              <a:rPr lang="bg-BG" dirty="0" smtClean="0"/>
              <a:t>отдих</a:t>
            </a:r>
            <a:r>
              <a:rPr lang="bg-BG" dirty="0"/>
              <a:t>, водни </a:t>
            </a:r>
            <a:r>
              <a:rPr lang="bg-BG" dirty="0" smtClean="0"/>
              <a:t>съоръжения; извършват </a:t>
            </a:r>
            <a:r>
              <a:rPr lang="bg-BG" dirty="0"/>
              <a:t>железопътни </a:t>
            </a:r>
            <a:r>
              <a:rPr lang="bg-BG" dirty="0" smtClean="0"/>
              <a:t>услуги, услуги в сферата на недвижимите имоти; </a:t>
            </a:r>
            <a:r>
              <a:rPr lang="bg-BG" dirty="0" smtClean="0">
                <a:solidFill>
                  <a:srgbClr val="0070C0"/>
                </a:solidFill>
              </a:rPr>
              <a:t>държавни или общински администрации или техни поделения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 smtClean="0"/>
              <a:t>Лицата от негативния списък могат да бъдат </a:t>
            </a:r>
            <a:r>
              <a:rPr lang="bg-BG" dirty="0"/>
              <a:t>активни фермери, </a:t>
            </a:r>
            <a:r>
              <a:rPr lang="bg-BG" dirty="0" smtClean="0"/>
              <a:t>ако докажат едно от следните изисквания: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1/3 от приходите</a:t>
            </a:r>
            <a:r>
              <a:rPr lang="bg-BG" dirty="0"/>
              <a:t> </a:t>
            </a:r>
            <a:r>
              <a:rPr lang="bg-BG" dirty="0" smtClean="0"/>
              <a:t>(</a:t>
            </a:r>
            <a:r>
              <a:rPr lang="bg-BG" i="1" dirty="0" smtClean="0"/>
              <a:t>преди </a:t>
            </a:r>
            <a:r>
              <a:rPr lang="bg-BG" i="1" dirty="0"/>
              <a:t>приспадане на разходи и данъци</a:t>
            </a:r>
            <a:r>
              <a:rPr lang="bg-BG" dirty="0"/>
              <a:t>) </a:t>
            </a:r>
            <a:r>
              <a:rPr lang="bg-BG" dirty="0" smtClean="0"/>
              <a:t>са от селскостопанска дейност, т.е. </a:t>
            </a:r>
            <a:r>
              <a:rPr lang="bg-BG" i="1" dirty="0"/>
              <a:t>приходи от земеделско производство, директни плащания, плащания по РСР, държавни помощи (без преходната </a:t>
            </a:r>
            <a:r>
              <a:rPr lang="bg-BG" i="1" dirty="0" smtClean="0"/>
              <a:t>национална </a:t>
            </a:r>
            <a:r>
              <a:rPr lang="bg-BG" i="1" dirty="0"/>
              <a:t>помощ), приходи от преработка, ако полученият продукт е собственост на земеделския стопани и е земеделски продукт (съгласно Анекс 1 от ДФЕС)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Кодът на икономическата дейност е селскостопанска дейност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/>
              <a:t>Д</a:t>
            </a:r>
            <a:r>
              <a:rPr lang="bg-BG" dirty="0" smtClean="0"/>
              <a:t>иректните </a:t>
            </a:r>
            <a:r>
              <a:rPr lang="bg-BG" dirty="0"/>
              <a:t>плащания (без националните доплащания) </a:t>
            </a:r>
            <a:r>
              <a:rPr lang="bg-BG" dirty="0" smtClean="0"/>
              <a:t>са </a:t>
            </a:r>
            <a:r>
              <a:rPr lang="bg-BG" dirty="0"/>
              <a:t>най-малко 5 % от </a:t>
            </a:r>
            <a:r>
              <a:rPr lang="bg-BG" dirty="0" smtClean="0"/>
              <a:t>приходите от </a:t>
            </a:r>
            <a:r>
              <a:rPr lang="bg-BG" dirty="0"/>
              <a:t>неселскостопанска дейност </a:t>
            </a:r>
            <a:endParaRPr lang="bg-BG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sz="11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u="sng" dirty="0" smtClean="0">
                <a:solidFill>
                  <a:srgbClr val="FF0000"/>
                </a:solidFill>
              </a:rPr>
              <a:t>За ВСИЧКИ бенефициенти: задължителна регистрация по чл. 7 от ЗПЗП!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636392" cy="12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5842"/>
            <a:ext cx="6192688" cy="990600"/>
          </a:xfrm>
          <a:solidFill>
            <a:srgbClr val="BDEEFF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Намаление на плащанията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19" y="1628800"/>
            <a:ext cx="8725941" cy="5229200"/>
          </a:xfrm>
        </p:spPr>
        <p:txBody>
          <a:bodyPr rtlCol="0">
            <a:normAutofit lnSpcReduction="10000"/>
          </a:bodyPr>
          <a:lstStyle/>
          <a:p>
            <a:pPr marL="273050" lvl="3" indent="-273050" algn="just">
              <a:buSzPts val="2300"/>
              <a:buFont typeface="Arial" pitchFamily="34" charset="0"/>
              <a:buChar char="•"/>
              <a:defRPr/>
            </a:pPr>
            <a:r>
              <a:rPr lang="bg-BG" altLang="bg-BG" sz="2300" dirty="0" smtClean="0"/>
              <a:t>Засяга </a:t>
            </a:r>
            <a:r>
              <a:rPr lang="bg-BG" altLang="bg-BG" sz="2300" u="sng" dirty="0" smtClean="0"/>
              <a:t>само</a:t>
            </a:r>
            <a:r>
              <a:rPr lang="bg-BG" altLang="bg-BG" sz="2300" dirty="0" smtClean="0"/>
              <a:t> плащанията по СЕПП</a:t>
            </a:r>
          </a:p>
          <a:p>
            <a:pPr marL="914400" lvl="3" indent="-182880" algn="just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bg-BG" altLang="bg-BG" sz="2300" dirty="0" smtClean="0"/>
              <a:t>за суми над 150 000 евро – 5 % намаление</a:t>
            </a:r>
          </a:p>
          <a:p>
            <a:pPr marL="914400" lvl="3" indent="-182880" algn="just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bg-BG" altLang="bg-BG" sz="2300" dirty="0" smtClean="0"/>
              <a:t>за суми над 300 000 евро – 100 % намаление</a:t>
            </a:r>
          </a:p>
          <a:p>
            <a:pPr marL="731520" lvl="3" indent="0" algn="just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95000"/>
              <a:buNone/>
              <a:defRPr/>
            </a:pPr>
            <a:endParaRPr lang="bg-BG" altLang="bg-BG" sz="2300" dirty="0" smtClean="0"/>
          </a:p>
          <a:p>
            <a:pPr marL="182880" lvl="3" indent="-182880" eaLnBrk="1" fontAlgn="auto" hangingPunct="1"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bg-BG" sz="2300" dirty="0" smtClean="0"/>
              <a:t>Приспадат се </a:t>
            </a:r>
            <a:r>
              <a:rPr lang="bg-BG" sz="2300" u="sng" dirty="0" smtClean="0"/>
              <a:t>реално направените </a:t>
            </a:r>
            <a:r>
              <a:rPr lang="bg-BG" altLang="bg-BG" sz="2300" u="sng" dirty="0" smtClean="0"/>
              <a:t>разходи</a:t>
            </a:r>
            <a:r>
              <a:rPr lang="bg-BG" altLang="bg-BG" sz="2300" dirty="0" smtClean="0"/>
              <a:t> за заплати, данъци и вноски за социално осигуряване, свързани с трудовата заетост </a:t>
            </a:r>
            <a:r>
              <a:rPr lang="bg-BG" altLang="bg-BG" sz="2300" u="sng" dirty="0" smtClean="0"/>
              <a:t>за земеделската дейност</a:t>
            </a:r>
            <a:r>
              <a:rPr lang="bg-BG" altLang="bg-BG" sz="2300" dirty="0" smtClean="0"/>
              <a:t> на лицето</a:t>
            </a:r>
          </a:p>
          <a:p>
            <a:pPr marL="182880" lvl="3" indent="-182880" eaLnBrk="1" fontAlgn="auto" hangingPunct="1"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endParaRPr lang="bg-BG" altLang="bg-BG" sz="2300" dirty="0" smtClean="0"/>
          </a:p>
          <a:p>
            <a:pPr marL="182880" lvl="3" indent="-182880" eaLnBrk="1" fontAlgn="auto" hangingPunct="1"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bg-BG" altLang="bg-BG" sz="2200" dirty="0" smtClean="0">
                <a:solidFill>
                  <a:schemeClr val="accent2">
                    <a:lumMod val="75000"/>
                  </a:schemeClr>
                </a:solidFill>
              </a:rPr>
              <a:t>Бенефициентът трябва да посочи, че ще се възползва от възможността и да представи информация относно реално направените разходи за труд</a:t>
            </a:r>
          </a:p>
          <a:p>
            <a:pPr marL="182880" lvl="3" indent="-182880" eaLnBrk="1" fontAlgn="auto" hangingPunct="1"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endParaRPr lang="bg-BG" altLang="bg-BG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2880" lvl="3" indent="-182880" eaLnBrk="1" fontAlgn="auto" hangingPunct="1"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bg-BG" altLang="bg-BG" sz="2200" dirty="0" smtClean="0">
                <a:solidFill>
                  <a:schemeClr val="accent2">
                    <a:lumMod val="75000"/>
                  </a:schemeClr>
                </a:solidFill>
              </a:rPr>
              <a:t>Примери за изчисляване на намаленията: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www.mzh.government.bg/MZH/bg/ShortLinks/SelskaPolitika/direktniplashtaniq2015-2020/Polezninasoki.aspx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2389237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bg-BG" sz="3800" dirty="0" smtClean="0"/>
              <a:t>ВЪПРОСИ?</a:t>
            </a:r>
            <a:endParaRPr lang="bg-BG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322055" cy="46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084168" y="4869162"/>
            <a:ext cx="151216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ight Arrow 7"/>
          <p:cNvSpPr/>
          <p:nvPr/>
        </p:nvSpPr>
        <p:spPr>
          <a:xfrm rot="1837796">
            <a:off x="4295023" y="4334982"/>
            <a:ext cx="1786177" cy="36802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58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864096"/>
          </a:xfrm>
        </p:spPr>
        <p:txBody>
          <a:bodyPr/>
          <a:lstStyle/>
          <a:p>
            <a:r>
              <a:rPr lang="bg-BG" dirty="0" smtClean="0"/>
              <a:t>Информация относно: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4893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396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Основата: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6552728" cy="4876800"/>
          </a:xfrm>
        </p:spPr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Регламент на Съвета и ЕП 1307/2013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Регламент на Комисията 639/2014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/>
              <a:t>Регламент на Комисията </a:t>
            </a:r>
            <a:r>
              <a:rPr lang="bg-BG" dirty="0" smtClean="0"/>
              <a:t>640/2014</a:t>
            </a:r>
            <a:endParaRPr lang="bg-BG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sz="1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национално ниво:</a:t>
            </a:r>
            <a:endParaRPr lang="bg-BG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Закон за подпомагане на земеделските производители</a:t>
            </a:r>
            <a:endParaRPr lang="bg-BG" u="sng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Наредба за условията и реда за прилагане на схемите за директни плащания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Наредба за реда за подаване на заявления за подпомагане</a:t>
            </a:r>
            <a:endParaRPr lang="bg-BG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0" y="3140968"/>
            <a:ext cx="256222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89" y="5085184"/>
            <a:ext cx="2444386" cy="1631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9" y="692696"/>
            <a:ext cx="256222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22114"/>
          </a:xfrm>
          <a:solidFill>
            <a:srgbClr val="D7D8FD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g-BG" sz="3600" dirty="0" smtClean="0"/>
              <a:t>Прилагане в другите държави членки</a:t>
            </a:r>
            <a:endParaRPr lang="bg-BG" sz="3600" dirty="0"/>
          </a:p>
        </p:txBody>
      </p:sp>
      <p:pic>
        <p:nvPicPr>
          <p:cNvPr id="1027" name="Picture 3" descr="C:\Users\Snezhana\Desktop\ЕК-28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641298" cy="33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396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Основни решения: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80920" cy="480479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8 ДЧ продължават да прилагат СЕПП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15 ДЧ ще прилагат схемата за дребни ЗС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8 ДЧ ще прилагат </a:t>
            </a:r>
            <a:r>
              <a:rPr lang="bg-BG" dirty="0" err="1" smtClean="0"/>
              <a:t>преразпределителното</a:t>
            </a:r>
            <a:r>
              <a:rPr lang="bg-BG" dirty="0" smtClean="0"/>
              <a:t> плащане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1 ДЧ ще прилага подкрепа за райони с ограничения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sz="1400" dirty="0"/>
          </a:p>
          <a:p>
            <a:pPr marL="0" indent="0">
              <a:buNone/>
              <a:defRPr/>
            </a:pPr>
            <a:r>
              <a:rPr lang="bg-BG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Активен фермер </a:t>
            </a:r>
            <a:r>
              <a:rPr lang="bg-BG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bg-BG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/>
              <a:t>8 ДЧ са допълнили негативния списък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dirty="0"/>
              <a:t>6 ДЧ са разширили изискванията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pic>
        <p:nvPicPr>
          <p:cNvPr id="3074" name="Picture 2" descr="C:\Users\Snezhana\Pictures\Agri&amp;PPT pictures\ЕК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79501" cy="18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rgbClr val="00B050"/>
                </a:solidFill>
              </a:rPr>
              <a:t>Зелени изисквания: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425184" cy="5092353"/>
          </a:xfrm>
          <a:solidFill>
            <a:srgbClr val="A8EAB5"/>
          </a:solidFill>
        </p:spPr>
        <p:txBody>
          <a:bodyPr rtlCol="0">
            <a:norm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altLang="bg-BG" sz="2800" dirty="0" smtClean="0">
                <a:solidFill>
                  <a:srgbClr val="002060"/>
                </a:solidFill>
              </a:rPr>
              <a:t>Екологично насочени площи (ЕНП): </a:t>
            </a:r>
          </a:p>
          <a:p>
            <a:pPr marL="582930" lvl="1" indent="-182880" algn="just">
              <a:buFont typeface="Arial" pitchFamily="34" charset="0"/>
              <a:buChar char="•"/>
              <a:defRPr/>
            </a:pPr>
            <a:r>
              <a:rPr lang="bg-BG" altLang="bg-BG" sz="2400" dirty="0" smtClean="0">
                <a:solidFill>
                  <a:srgbClr val="002060"/>
                </a:solidFill>
              </a:rPr>
              <a:t>6 ДЧ ще прилагат между 2 и 4 ЕНП</a:t>
            </a:r>
          </a:p>
          <a:p>
            <a:pPr marL="582930" lvl="1" indent="-182880" algn="just">
              <a:buFont typeface="Arial" pitchFamily="34" charset="0"/>
              <a:buChar char="•"/>
              <a:defRPr/>
            </a:pPr>
            <a:r>
              <a:rPr lang="bg-BG" altLang="bg-BG" sz="2400" dirty="0">
                <a:solidFill>
                  <a:srgbClr val="002060"/>
                </a:solidFill>
              </a:rPr>
              <a:t>9 ДЧ ще прилагат </a:t>
            </a:r>
            <a:r>
              <a:rPr lang="bg-BG" altLang="bg-BG" sz="2400" dirty="0" smtClean="0">
                <a:solidFill>
                  <a:srgbClr val="002060"/>
                </a:solidFill>
              </a:rPr>
              <a:t>между </a:t>
            </a:r>
            <a:r>
              <a:rPr lang="bg-BG" altLang="bg-BG" sz="2400" dirty="0">
                <a:solidFill>
                  <a:srgbClr val="002060"/>
                </a:solidFill>
              </a:rPr>
              <a:t>5 и 9 ЕНП</a:t>
            </a:r>
          </a:p>
          <a:p>
            <a:pPr marL="582930" lvl="1" indent="-182880" algn="just">
              <a:buFont typeface="Arial" pitchFamily="34" charset="0"/>
              <a:buChar char="•"/>
              <a:defRPr/>
            </a:pPr>
            <a:r>
              <a:rPr lang="bg-BG" altLang="bg-BG" sz="2400" u="sng" dirty="0">
                <a:solidFill>
                  <a:srgbClr val="002060"/>
                </a:solidFill>
              </a:rPr>
              <a:t>13 ДЧ ще прилагат над 10 </a:t>
            </a:r>
            <a:r>
              <a:rPr lang="bg-BG" altLang="bg-BG" sz="2400" u="sng" dirty="0" smtClean="0">
                <a:solidFill>
                  <a:srgbClr val="002060"/>
                </a:solidFill>
              </a:rPr>
              <a:t>ЕНП</a:t>
            </a:r>
          </a:p>
          <a:p>
            <a:pPr marL="582930" lvl="1" indent="-182880" algn="just">
              <a:buFont typeface="Arial" pitchFamily="34" charset="0"/>
              <a:buChar char="•"/>
              <a:defRPr/>
            </a:pPr>
            <a:r>
              <a:rPr lang="bg-BG" altLang="bg-BG" sz="2400" dirty="0" smtClean="0">
                <a:solidFill>
                  <a:srgbClr val="002060"/>
                </a:solidFill>
              </a:rPr>
              <a:t>Най-често прилаганите ЕНП – </a:t>
            </a:r>
            <a:r>
              <a:rPr lang="bg-BG" altLang="bg-BG" sz="2400" dirty="0" err="1" smtClean="0">
                <a:solidFill>
                  <a:srgbClr val="002060"/>
                </a:solidFill>
              </a:rPr>
              <a:t>азотфиксиращи</a:t>
            </a:r>
            <a:r>
              <a:rPr lang="bg-BG" altLang="bg-BG" sz="2400" dirty="0" smtClean="0">
                <a:solidFill>
                  <a:srgbClr val="002060"/>
                </a:solidFill>
              </a:rPr>
              <a:t> култури, угар, дървесни видове с кратък цикъл на ротация, </a:t>
            </a:r>
            <a:r>
              <a:rPr lang="bg-BG" altLang="bg-BG" sz="2400" dirty="0" err="1" smtClean="0">
                <a:solidFill>
                  <a:srgbClr val="002060"/>
                </a:solidFill>
              </a:rPr>
              <a:t>ландшфтни</a:t>
            </a:r>
            <a:r>
              <a:rPr lang="bg-BG" altLang="bg-BG" sz="2400" dirty="0" smtClean="0">
                <a:solidFill>
                  <a:srgbClr val="002060"/>
                </a:solidFill>
              </a:rPr>
              <a:t> елементи, междинни култури, буферни ивици</a:t>
            </a:r>
            <a:endParaRPr lang="bg-BG" altLang="bg-BG" sz="2400" dirty="0">
              <a:solidFill>
                <a:srgbClr val="002060"/>
              </a:solidFill>
            </a:endParaRPr>
          </a:p>
          <a:p>
            <a:pPr marL="182880" indent="-182880">
              <a:defRPr/>
            </a:pPr>
            <a:r>
              <a:rPr lang="bg-BG" altLang="bg-BG" sz="2800" dirty="0">
                <a:solidFill>
                  <a:schemeClr val="accent4">
                    <a:lumMod val="75000"/>
                  </a:schemeClr>
                </a:solidFill>
              </a:rPr>
              <a:t>5 ДЧ ще прилагат еквивалентни практики, основно по отношение на </a:t>
            </a:r>
            <a:r>
              <a:rPr lang="bg-BG" altLang="bg-BG" sz="2800" dirty="0" smtClean="0">
                <a:solidFill>
                  <a:schemeClr val="accent4">
                    <a:lumMod val="75000"/>
                  </a:schemeClr>
                </a:solidFill>
              </a:rPr>
              <a:t>диверсификация, </a:t>
            </a:r>
            <a:r>
              <a:rPr lang="bg-BG" altLang="bg-BG" sz="2800" dirty="0">
                <a:solidFill>
                  <a:schemeClr val="accent4">
                    <a:lumMod val="75000"/>
                  </a:schemeClr>
                </a:solidFill>
              </a:rPr>
              <a:t>2 от тях ще прилагат </a:t>
            </a:r>
            <a:r>
              <a:rPr lang="bg-BG" altLang="bg-BG" sz="2800" dirty="0" err="1">
                <a:solidFill>
                  <a:schemeClr val="accent4">
                    <a:lumMod val="75000"/>
                  </a:schemeClr>
                </a:solidFill>
              </a:rPr>
              <a:t>сертификационни</a:t>
            </a:r>
            <a:r>
              <a:rPr lang="bg-BG" altLang="bg-BG" sz="2800" dirty="0">
                <a:solidFill>
                  <a:schemeClr val="accent4">
                    <a:lumMod val="75000"/>
                  </a:schemeClr>
                </a:solidFill>
              </a:rPr>
              <a:t> схеми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pic>
        <p:nvPicPr>
          <p:cNvPr id="4098" name="Picture 2" descr="C:\Users\Snezhana\Pictures\Agri&amp;PPT pictures\GGTrumb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5107"/>
            <a:ext cx="2376264" cy="17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994122"/>
          </a:xfrm>
        </p:spPr>
        <p:txBody>
          <a:bodyPr/>
          <a:lstStyle/>
          <a:p>
            <a:r>
              <a:rPr lang="bg-BG" dirty="0" smtClean="0"/>
              <a:t>Обвързана подкрепа (ОП)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14724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27 ДЧ ще прилагат схеми за ОП; 10% от тавана</a:t>
            </a:r>
          </a:p>
          <a:p>
            <a:pPr>
              <a:lnSpc>
                <a:spcPct val="110000"/>
              </a:lnSpc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11 ДЧ ще използват максималните 13%, от които 9 ДЧ ще прилагат и 2% за протеинови култури</a:t>
            </a:r>
          </a:p>
          <a:p>
            <a:pPr>
              <a:lnSpc>
                <a:spcPct val="110000"/>
              </a:lnSpc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Най-подпомагани сектори на ниво ЕС: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Говеждо и телешко месо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ДЧ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42% </a:t>
            </a: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тавана за ОП</a:t>
            </a:r>
            <a:endParaRPr lang="en-GB" sz="2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Мляко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ДЧ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bg-BG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тавана за ОП</a:t>
            </a:r>
            <a:endParaRPr lang="en-GB" sz="2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Овце и кози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ДЧ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 </a:t>
            </a:r>
            <a:r>
              <a:rPr lang="bg-BG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тавана за ОП</a:t>
            </a:r>
            <a:endParaRPr lang="en-GB" sz="2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Протеинови култури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bg-BG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ДЧ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 </a:t>
            </a:r>
            <a:r>
              <a:rPr lang="bg-BG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тавана за ОП</a:t>
            </a:r>
            <a:endParaRPr lang="en-GB" sz="2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Плодове и зеленчуци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bg-BG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ДЧ</a:t>
            </a:r>
            <a:r>
              <a:rPr lang="en-GB" sz="2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lang="bg-BG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тавана за ОП</a:t>
            </a:r>
            <a:endParaRPr lang="en-GB" sz="2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bg-BG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Захарно цвекло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bg-BG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ДЧ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 </a:t>
            </a:r>
            <a:r>
              <a:rPr lang="bg-BG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тавана за ОП</a:t>
            </a:r>
            <a:endParaRPr lang="en-GB" sz="2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/>
          </a:p>
        </p:txBody>
      </p:sp>
      <p:pic>
        <p:nvPicPr>
          <p:cNvPr id="2050" name="Picture 2" descr="C:\Users\Snezhana\Pictures\Agri&amp;PPT pictures\ЕК-28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764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81558" y="5445224"/>
            <a:ext cx="4413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ОЩЕ ВЪПРОСИ?</a:t>
            </a:r>
            <a:endParaRPr lang="bg-BG" altLang="bg-BG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bg-BG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dppp@mzh.government.bg</a:t>
            </a:r>
            <a:endParaRPr lang="en-GB" altLang="bg-BG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1" y="195447"/>
            <a:ext cx="3024336" cy="2265333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7904" y="548680"/>
            <a:ext cx="5251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en-GB" altLang="bg-BG" sz="28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nezhana\Pictures\Agri&amp;PPT pictures\_MG_006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31714"/>
            <a:ext cx="2719531" cy="18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nezhana\Pictures\Agri&amp;PPT pictures\IMG_048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26" y="2299692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248279" y="1596511"/>
            <a:ext cx="6356236" cy="4932071"/>
            <a:chOff x="1512887" y="1222044"/>
            <a:chExt cx="6356236" cy="4932071"/>
          </a:xfrm>
        </p:grpSpPr>
        <p:sp>
          <p:nvSpPr>
            <p:cNvPr id="44" name="Freeform 43"/>
            <p:cNvSpPr/>
            <p:nvPr/>
          </p:nvSpPr>
          <p:spPr>
            <a:xfrm>
              <a:off x="3756860" y="1222044"/>
              <a:ext cx="163736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kern="1200" dirty="0" smtClean="0">
                  <a:solidFill>
                    <a:schemeClr val="tx1"/>
                  </a:solidFill>
                  <a:latin typeface="+mj-lt"/>
                </a:rPr>
                <a:t>СЕПП</a:t>
              </a:r>
              <a:endParaRPr lang="bg-BG" sz="2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06941" y="114375"/>
                  </a:moveTo>
                  <a:arcTo wR="2034413" hR="2034413" stAng="1735822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5701448" y="4258580"/>
              <a:ext cx="193211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rgbClr val="A8EAB5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Зелени плащания 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86067" y="1460054"/>
                  </a:moveTo>
                  <a:arcTo wR="2034413" hR="2034413" stAng="20616071" swAng="19678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5833367" y="2258521"/>
              <a:ext cx="2035756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 err="1" smtClean="0">
                  <a:solidFill>
                    <a:schemeClr val="tx1"/>
                  </a:solidFill>
                </a:rPr>
                <a:t>Преразпре</a:t>
              </a:r>
              <a:r>
                <a:rPr lang="en-US" kern="1200" dirty="0" smtClean="0">
                  <a:solidFill>
                    <a:schemeClr val="tx1"/>
                  </a:solidFill>
                </a:rPr>
                <a:t>-</a:t>
              </a:r>
              <a:r>
                <a:rPr lang="bg-BG" kern="1200" dirty="0" err="1" smtClean="0">
                  <a:solidFill>
                    <a:schemeClr val="tx1"/>
                  </a:solidFill>
                </a:rPr>
                <a:t>делително</a:t>
              </a:r>
              <a:r>
                <a:rPr lang="bg-BG" kern="1200" dirty="0" smtClean="0">
                  <a:solidFill>
                    <a:schemeClr val="tx1"/>
                  </a:solidFill>
                </a:rPr>
                <a:t> плащане </a:t>
              </a:r>
              <a:endParaRPr lang="bg-BG" kern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56187" y="3489541"/>
                  </a:moveTo>
                  <a:arcTo wR="2034413" hR="2034413" stAng="273985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3907966" y="5290871"/>
              <a:ext cx="163736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Схема за млади ЗС 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61885" y="3954451"/>
                  </a:moveTo>
                  <a:arcTo wR="2034413" hR="2034413" stAng="655822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1820641" y="4174551"/>
              <a:ext cx="1852485" cy="1031302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Схема за дребни ЗС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2760" y="2608772"/>
                  </a:moveTo>
                  <a:arcTo wR="2034413" hR="2034413" stAng="9816071" swAng="19678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1512887" y="2239251"/>
              <a:ext cx="1961293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Схеми за обвързана подкрепа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12639" y="579285"/>
                  </a:moveTo>
                  <a:arcTo wR="2034413" hR="2034413" stAng="1353985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8092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Схеми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за 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директна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подкрепа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през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2015 г.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86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384116" y="1596511"/>
            <a:ext cx="6356236" cy="4932071"/>
            <a:chOff x="1512887" y="1222044"/>
            <a:chExt cx="6356236" cy="4932071"/>
          </a:xfrm>
        </p:grpSpPr>
        <p:sp>
          <p:nvSpPr>
            <p:cNvPr id="44" name="Freeform 43"/>
            <p:cNvSpPr/>
            <p:nvPr/>
          </p:nvSpPr>
          <p:spPr>
            <a:xfrm>
              <a:off x="3756860" y="1222044"/>
              <a:ext cx="163736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kern="1200" dirty="0" smtClean="0">
                  <a:solidFill>
                    <a:schemeClr val="tx1"/>
                  </a:solidFill>
                  <a:latin typeface="+mj-lt"/>
                </a:rPr>
                <a:t>СЕПП</a:t>
              </a:r>
              <a:endParaRPr lang="bg-BG" sz="24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06941" y="114375"/>
                  </a:moveTo>
                  <a:arcTo wR="2034413" hR="2034413" stAng="1735822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5701448" y="4258580"/>
              <a:ext cx="193211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rgbClr val="A8EAB5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Зелени плащания 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86067" y="1460054"/>
                  </a:moveTo>
                  <a:arcTo wR="2034413" hR="2034413" stAng="20616071" swAng="19678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5833367" y="2258521"/>
              <a:ext cx="2035756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 err="1" smtClean="0">
                  <a:solidFill>
                    <a:schemeClr val="tx1"/>
                  </a:solidFill>
                </a:rPr>
                <a:t>Преразпре</a:t>
              </a:r>
              <a:r>
                <a:rPr lang="en-US" kern="1200" dirty="0" smtClean="0">
                  <a:solidFill>
                    <a:schemeClr val="tx1"/>
                  </a:solidFill>
                </a:rPr>
                <a:t>-</a:t>
              </a:r>
              <a:r>
                <a:rPr lang="bg-BG" kern="1200" dirty="0" err="1" smtClean="0">
                  <a:solidFill>
                    <a:schemeClr val="tx1"/>
                  </a:solidFill>
                </a:rPr>
                <a:t>делително</a:t>
              </a:r>
              <a:r>
                <a:rPr lang="bg-BG" kern="1200" dirty="0" smtClean="0">
                  <a:solidFill>
                    <a:schemeClr val="tx1"/>
                  </a:solidFill>
                </a:rPr>
                <a:t> плащане </a:t>
              </a:r>
              <a:endParaRPr lang="bg-BG" kern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56187" y="3489541"/>
                  </a:moveTo>
                  <a:arcTo wR="2034413" hR="2034413" stAng="273985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3907966" y="5290871"/>
              <a:ext cx="1637369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Схема за млади ЗС 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61885" y="3954451"/>
                  </a:moveTo>
                  <a:arcTo wR="2034413" hR="2034413" stAng="655822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1820641" y="4174551"/>
              <a:ext cx="1852485" cy="1031302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Схема за дребни ЗС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2760" y="2608772"/>
                  </a:moveTo>
                  <a:arcTo wR="2034413" hR="2034413" stAng="9816071" swAng="19678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1512887" y="2239251"/>
              <a:ext cx="1961293" cy="863244"/>
            </a:xfrm>
            <a:custGeom>
              <a:avLst/>
              <a:gdLst>
                <a:gd name="connsiteX0" fmla="*/ 0 w 1328067"/>
                <a:gd name="connsiteY0" fmla="*/ 143877 h 863244"/>
                <a:gd name="connsiteX1" fmla="*/ 143877 w 1328067"/>
                <a:gd name="connsiteY1" fmla="*/ 0 h 863244"/>
                <a:gd name="connsiteX2" fmla="*/ 1184190 w 1328067"/>
                <a:gd name="connsiteY2" fmla="*/ 0 h 863244"/>
                <a:gd name="connsiteX3" fmla="*/ 1328067 w 1328067"/>
                <a:gd name="connsiteY3" fmla="*/ 143877 h 863244"/>
                <a:gd name="connsiteX4" fmla="*/ 1328067 w 1328067"/>
                <a:gd name="connsiteY4" fmla="*/ 719367 h 863244"/>
                <a:gd name="connsiteX5" fmla="*/ 1184190 w 1328067"/>
                <a:gd name="connsiteY5" fmla="*/ 863244 h 863244"/>
                <a:gd name="connsiteX6" fmla="*/ 143877 w 1328067"/>
                <a:gd name="connsiteY6" fmla="*/ 863244 h 863244"/>
                <a:gd name="connsiteX7" fmla="*/ 0 w 1328067"/>
                <a:gd name="connsiteY7" fmla="*/ 719367 h 863244"/>
                <a:gd name="connsiteX8" fmla="*/ 0 w 1328067"/>
                <a:gd name="connsiteY8" fmla="*/ 143877 h 8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067" h="863244">
                  <a:moveTo>
                    <a:pt x="0" y="143877"/>
                  </a:moveTo>
                  <a:cubicBezTo>
                    <a:pt x="0" y="64416"/>
                    <a:pt x="64416" y="0"/>
                    <a:pt x="143877" y="0"/>
                  </a:cubicBezTo>
                  <a:lnTo>
                    <a:pt x="1184190" y="0"/>
                  </a:lnTo>
                  <a:cubicBezTo>
                    <a:pt x="1263651" y="0"/>
                    <a:pt x="1328067" y="64416"/>
                    <a:pt x="1328067" y="143877"/>
                  </a:cubicBezTo>
                  <a:lnTo>
                    <a:pt x="1328067" y="719367"/>
                  </a:lnTo>
                  <a:cubicBezTo>
                    <a:pt x="1328067" y="798828"/>
                    <a:pt x="1263651" y="863244"/>
                    <a:pt x="1184190" y="863244"/>
                  </a:cubicBezTo>
                  <a:lnTo>
                    <a:pt x="143877" y="863244"/>
                  </a:lnTo>
                  <a:cubicBezTo>
                    <a:pt x="64416" y="863244"/>
                    <a:pt x="0" y="798828"/>
                    <a:pt x="0" y="719367"/>
                  </a:cubicBezTo>
                  <a:lnTo>
                    <a:pt x="0" y="14387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480" tIns="95480" rIns="95480" bIns="954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>
                  <a:solidFill>
                    <a:schemeClr val="tx1"/>
                  </a:solidFill>
                </a:rPr>
                <a:t>Схеми за обвързана подкрепа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37586" y="1653666"/>
              <a:ext cx="4068827" cy="40688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12639" y="579285"/>
                  </a:moveTo>
                  <a:arcTo wR="2034413" hR="2034413" stAng="13539854" swAng="150192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8092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Схеми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за 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директна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подкрепа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през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2015 г.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4368" y="2879993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≈</a:t>
            </a:r>
            <a:r>
              <a:rPr lang="en-US" dirty="0"/>
              <a:t> </a:t>
            </a:r>
            <a:r>
              <a:rPr lang="bg-BG" dirty="0" smtClean="0"/>
              <a:t>7%</a:t>
            </a:r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7683850" y="4880003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30%</a:t>
            </a:r>
            <a:endParaRPr lang="bg-BG" dirty="0"/>
          </a:p>
        </p:txBody>
      </p:sp>
      <p:sp>
        <p:nvSpPr>
          <p:cNvPr id="19" name="TextBox 18"/>
          <p:cNvSpPr txBox="1"/>
          <p:nvPr/>
        </p:nvSpPr>
        <p:spPr>
          <a:xfrm>
            <a:off x="5568759" y="5912294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≈</a:t>
            </a:r>
            <a:r>
              <a:rPr lang="en-US" dirty="0"/>
              <a:t> </a:t>
            </a:r>
            <a:r>
              <a:rPr lang="bg-BG" dirty="0" smtClean="0"/>
              <a:t>0,5%</a:t>
            </a:r>
            <a:endParaRPr lang="bg-BG" dirty="0"/>
          </a:p>
        </p:txBody>
      </p:sp>
      <p:sp>
        <p:nvSpPr>
          <p:cNvPr id="20" name="TextBox 19"/>
          <p:cNvSpPr txBox="1"/>
          <p:nvPr/>
        </p:nvSpPr>
        <p:spPr>
          <a:xfrm>
            <a:off x="280082" y="4889681"/>
            <a:ext cx="119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bg-BG" dirty="0" smtClean="0"/>
              <a:t>до 10%</a:t>
            </a:r>
            <a:endParaRPr lang="bg-BG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860674"/>
            <a:ext cx="9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/>
              <a:t>13+2%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37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72400" cy="2952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Площите се заявяват само при наличие на </a:t>
            </a:r>
            <a:r>
              <a:rPr lang="bg-BG" u="sng" dirty="0" smtClean="0"/>
              <a:t>правно основание</a:t>
            </a:r>
            <a:r>
              <a:rPr lang="bg-BG" dirty="0" smtClean="0"/>
              <a:t>, регистрирано в ОСЗ</a:t>
            </a:r>
          </a:p>
          <a:p>
            <a:r>
              <a:rPr lang="bg-BG" dirty="0" smtClean="0"/>
              <a:t>Регистрацията на договори за ползване ще бъде възможно и в периода на кампанията </a:t>
            </a:r>
          </a:p>
          <a:p>
            <a:r>
              <a:rPr lang="bg-BG" u="sng" dirty="0"/>
              <a:t>Индикация за наличие на застъпване</a:t>
            </a:r>
            <a:r>
              <a:rPr lang="bg-BG" dirty="0"/>
              <a:t> при очертаване на площите за подпомагане</a:t>
            </a:r>
          </a:p>
          <a:p>
            <a:endParaRPr lang="bg-BG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8092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СЕПП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76785"/>
            <a:ext cx="3128414" cy="18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772400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smtClean="0"/>
              <a:t>Добавка за първите 30 допустими по СЕПП хектара за всички кандидати</a:t>
            </a:r>
          </a:p>
          <a:p>
            <a:r>
              <a:rPr lang="bg-BG" dirty="0" smtClean="0"/>
              <a:t>В рамките на около 7% от бюджета за директни плащания</a:t>
            </a:r>
          </a:p>
          <a:p>
            <a:r>
              <a:rPr lang="bg-BG" dirty="0" smtClean="0"/>
              <a:t>При </a:t>
            </a:r>
            <a:r>
              <a:rPr lang="bg-BG" u="sng" dirty="0" smtClean="0"/>
              <a:t>изкуствено разделяне </a:t>
            </a:r>
            <a:r>
              <a:rPr lang="bg-BG" dirty="0" smtClean="0"/>
              <a:t>на стопанствата – нито един от кандидатите не получава плащане по схемата докато са налични изкуствените условия</a:t>
            </a:r>
          </a:p>
          <a:p>
            <a:r>
              <a:rPr lang="bg-BG" dirty="0" smtClean="0"/>
              <a:t>Контрол: административен контрол на </a:t>
            </a:r>
          </a:p>
          <a:p>
            <a:pPr marL="274638" indent="0">
              <a:buNone/>
            </a:pPr>
            <a:r>
              <a:rPr lang="bg-BG" dirty="0" smtClean="0"/>
              <a:t>лични данни и географски данни</a:t>
            </a:r>
            <a:endParaRPr lang="bg-BG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8092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Преразпределително плащане</a:t>
            </a:r>
            <a:endParaRPr lang="bg-BG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08" y="5013176"/>
            <a:ext cx="176072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9" y="4336201"/>
            <a:ext cx="8640958" cy="2141042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Могат да бъдат ФЛ и ЮЛ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bg-BG" sz="2200" u="sng" dirty="0" smtClean="0">
                <a:solidFill>
                  <a:schemeClr val="accent2">
                    <a:lumMod val="75000"/>
                  </a:schemeClr>
                </a:solidFill>
              </a:rPr>
              <a:t>ЮЛ</a:t>
            </a:r>
            <a:r>
              <a:rPr lang="bg-BG" sz="2200" dirty="0" smtClean="0">
                <a:solidFill>
                  <a:schemeClr val="accent2">
                    <a:lumMod val="75000"/>
                  </a:schemeClr>
                </a:solidFill>
              </a:rPr>
              <a:t>: млад(и) земеделски стопанин(и) упражнява(т) ефективен контрол по отношение на управлението (управител/повече от половината от членовете на управителния орган), ползите и рисковете (повече от 50% от собствеността)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9" y="1484784"/>
            <a:ext cx="6768752" cy="28514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Които са започнали дейност през последните 5 г. и са до 40 г. (и се навършват не по-късно от годината на подаване на първото заявление)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Изисквания за образование както по ПРСР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Добавка от 25% от плащането по СЕПП за първите 30 ха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Предоставя се през първите 5 г. от започване на земеделска дейност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97" y="1484784"/>
            <a:ext cx="1887090" cy="31683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8712967" cy="100811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FF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Схема за </a:t>
            </a:r>
            <a:r>
              <a:rPr lang="ru-RU" sz="4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млади</a:t>
            </a:r>
            <a:r>
              <a:rPr lang="ru-RU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земеделски</a:t>
            </a:r>
            <a:r>
              <a:rPr lang="ru-RU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стопани</a:t>
            </a:r>
            <a:endParaRPr lang="en-US" sz="4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7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77" y="1268760"/>
            <a:ext cx="6943511" cy="3384376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Подпомагането по схемата замества всички други плащания, без преходната национална помощ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sz="2200" dirty="0" smtClean="0"/>
              <a:t>Размерът на помощта </a:t>
            </a:r>
            <a:r>
              <a:rPr lang="bg-BG" sz="2200" dirty="0"/>
              <a:t>е не по-малък от 500 </a:t>
            </a:r>
            <a:r>
              <a:rPr lang="bg-BG" sz="2200" dirty="0" smtClean="0"/>
              <a:t>евро и съответства на подпомагането, което би получил по схемите, по които е допустим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/>
              <a:t>Трябва за отговаря на минималните изисквания за подпомагане – 0,5 ха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bg-BG" sz="2200" dirty="0" smtClean="0">
                <a:solidFill>
                  <a:schemeClr val="accent4">
                    <a:lumMod val="75000"/>
                  </a:schemeClr>
                </a:solidFill>
              </a:rPr>
              <a:t>В схемата може да се влезе само през 2015 г.; </a:t>
            </a:r>
            <a:r>
              <a:rPr lang="bg-BG" sz="2200" dirty="0">
                <a:solidFill>
                  <a:schemeClr val="accent4">
                    <a:lumMod val="75000"/>
                  </a:schemeClr>
                </a:solidFill>
              </a:rPr>
              <a:t>всяка следваща </a:t>
            </a:r>
            <a:r>
              <a:rPr lang="bg-BG" sz="2200" dirty="0" smtClean="0">
                <a:solidFill>
                  <a:schemeClr val="accent4">
                    <a:lumMod val="75000"/>
                  </a:schemeClr>
                </a:solidFill>
              </a:rPr>
              <a:t>година схемата може да бъде напусната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1" y="5085184"/>
            <a:ext cx="2310170" cy="153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14195"/>
            <a:ext cx="1859037" cy="12961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2761" y="188640"/>
            <a:ext cx="8712967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FFFF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bg-BG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Схема за дребни земеделски стопани</a:t>
            </a:r>
            <a:endParaRPr lang="en-US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71800" y="4725144"/>
            <a:ext cx="6163928" cy="1884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>
                <a:solidFill>
                  <a:schemeClr val="accent1"/>
                </a:solidFill>
              </a:rPr>
              <a:t>Задължително запазване на заявените през 2015 г. брой хектари – намаляването на площите води до загуба на цялото плащане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200" dirty="0" smtClean="0">
                <a:solidFill>
                  <a:schemeClr val="accent1"/>
                </a:solidFill>
              </a:rPr>
              <a:t>При изкуствено разделяне – загубва се право за подпомагане по схемата завинаги</a:t>
            </a:r>
          </a:p>
        </p:txBody>
      </p:sp>
    </p:spTree>
    <p:extLst>
      <p:ext uri="{BB962C8B-B14F-4D97-AF65-F5344CB8AC3E}">
        <p14:creationId xmlns:p14="http://schemas.microsoft.com/office/powerpoint/2010/main" val="4255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1214813"/>
              </p:ext>
            </p:extLst>
          </p:nvPr>
        </p:nvGraphicFramePr>
        <p:xfrm>
          <a:off x="467544" y="1700808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altLang="bg-BG" dirty="0">
                <a:solidFill>
                  <a:schemeClr val="tx1"/>
                </a:solidFill>
                <a:latin typeface="+mj-lt"/>
              </a:rPr>
              <a:t>Обвързана подкрепа: говедовъдство, овцевъдство, козевъдство, биволовъдство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1413</TotalTime>
  <Words>1489</Words>
  <Application>Microsoft Office PowerPoint</Application>
  <PresentationFormat>On-screen Show (4:3)</PresentationFormat>
  <Paragraphs>161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Директни плащания 2015</vt:lpstr>
      <vt:lpstr>Основата:</vt:lpstr>
      <vt:lpstr>Схеми за директна подкрепа през 2015 г.</vt:lpstr>
      <vt:lpstr>Схеми за директна подкрепа през 2015 г.</vt:lpstr>
      <vt:lpstr>СЕПП</vt:lpstr>
      <vt:lpstr>Преразпределително плащане</vt:lpstr>
      <vt:lpstr>PowerPoint Presentation</vt:lpstr>
      <vt:lpstr>PowerPoint Presentation</vt:lpstr>
      <vt:lpstr>Обвързана подкрепа: говедовъдство, овцевъдство, козевъдство, биволовъдство </vt:lpstr>
      <vt:lpstr>Обвързана подкрепа: говедовъдство, овцевъдство, козевъдство, биволовъдство </vt:lpstr>
      <vt:lpstr>Обвързана подкрепа: плодове и зеленчуци</vt:lpstr>
      <vt:lpstr>PowerPoint Presentation</vt:lpstr>
      <vt:lpstr>Обвързана подкрепа: протеинови култури</vt:lpstr>
      <vt:lpstr>Специално плащане за памук</vt:lpstr>
      <vt:lpstr>И още:</vt:lpstr>
      <vt:lpstr>2015 г.: Опростени правила за активен фермер</vt:lpstr>
      <vt:lpstr>Намаление на плащанията</vt:lpstr>
      <vt:lpstr>ВЪПРОСИ?</vt:lpstr>
      <vt:lpstr>Информация относно:</vt:lpstr>
      <vt:lpstr>Прилагане в другите държави членки</vt:lpstr>
      <vt:lpstr>Основни решения:</vt:lpstr>
      <vt:lpstr>Зелени изисквания:</vt:lpstr>
      <vt:lpstr>Обвързана подкрепа (ОП)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Директни плащания 2015:</dc:title>
  <dc:creator>Snezhana</dc:creator>
  <cp:lastModifiedBy>ASUS</cp:lastModifiedBy>
  <cp:revision>117</cp:revision>
  <cp:lastPrinted>2014-11-26T15:09:59Z</cp:lastPrinted>
  <dcterms:created xsi:type="dcterms:W3CDTF">2014-11-24T19:53:08Z</dcterms:created>
  <dcterms:modified xsi:type="dcterms:W3CDTF">2015-02-04T10:12:46Z</dcterms:modified>
</cp:coreProperties>
</file>