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4"/>
  </p:handoutMasterIdLst>
  <p:sldIdLst>
    <p:sldId id="256" r:id="rId2"/>
    <p:sldId id="257" r:id="rId3"/>
    <p:sldId id="258" r:id="rId4"/>
    <p:sldId id="276" r:id="rId5"/>
    <p:sldId id="279" r:id="rId6"/>
    <p:sldId id="283" r:id="rId7"/>
    <p:sldId id="285" r:id="rId8"/>
    <p:sldId id="287" r:id="rId9"/>
    <p:sldId id="277" r:id="rId10"/>
    <p:sldId id="281" r:id="rId11"/>
    <p:sldId id="280" r:id="rId12"/>
    <p:sldId id="272" r:id="rId13"/>
  </p:sldIdLst>
  <p:sldSz cx="9144000" cy="6858000" type="screen4x3"/>
  <p:notesSz cx="6669088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EAB5"/>
    <a:srgbClr val="1A9E59"/>
    <a:srgbClr val="8CE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1BDBD-C136-47CE-B56D-98353901A16D}" type="datetimeFigureOut">
              <a:rPr lang="bg-BG" smtClean="0"/>
              <a:pPr/>
              <a:t>20.1.2015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85D40-FCFC-42C5-A062-A3934265663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037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4620E-61F6-442D-AF75-4C70F707BDB6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CCDF-4EC2-4112-89D4-1FA84ACF525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822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6430-5D09-43BD-8FB1-A758B0FBCB76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83A5-D472-45C2-91E9-33A5A922B2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14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BFEE-737D-41C7-AF45-49C29CAFF57F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FA94-0E16-4484-B7A7-58A060D270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899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EE18-C48C-47C3-A447-477A73BAD30C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7CA4-7825-4A8A-9659-069C2E99749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718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DA4C-68EA-4107-B732-B8A2BC286FF5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8C47-DBA6-43DF-8760-7B12F44FD62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971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0DD78-EC24-4693-ADCA-3A6853A6DA7A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187D-0BDE-4D6C-98DF-80D37F99A46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44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E634-AA3E-4E6F-BB34-53FA8E8D7751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40A4-9FAB-4FA5-9411-1AB899EBFF9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49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C0BB-86EC-434A-8551-86E916860582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C244-DDB7-4102-A469-1F8D8DD596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245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F298-8D0B-4F67-9CC1-51F676E05D85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F3DF-0D5B-4937-8AD1-6C6011BCD4A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86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CDD8-B470-4AD9-A15B-DFAB77D48BCA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BF71-5447-405B-81AF-B62B0FF6B3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66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D5CC-34E2-4E75-ABED-025E082E8D4F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361E-BF0A-4384-B0F1-808F0C15D3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38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532607E-10B0-4E21-9891-ECA4290280F7}" type="datetimeFigureOut">
              <a:rPr lang="bg-BG"/>
              <a:pPr>
                <a:defRPr/>
              </a:pPr>
              <a:t>20.1.2015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FFD0080-1AB0-4699-A6CD-425A693CE75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84" r:id="rId5"/>
    <p:sldLayoutId id="2147483777" r:id="rId6"/>
    <p:sldLayoutId id="2147483778" r:id="rId7"/>
    <p:sldLayoutId id="2147483785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269" y="2924944"/>
            <a:ext cx="7848600" cy="12850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000" dirty="0" smtClean="0"/>
              <a:t>Директни плащания 2015:</a:t>
            </a: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40" y="4437112"/>
            <a:ext cx="7193235" cy="931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dirty="0"/>
              <a:t>Нови </a:t>
            </a:r>
            <a:r>
              <a:rPr lang="bg-BG" sz="3200" dirty="0" smtClean="0"/>
              <a:t>възможности</a:t>
            </a:r>
            <a:r>
              <a:rPr lang="bg-BG" sz="3200" dirty="0"/>
              <a:t> </a:t>
            </a:r>
            <a:r>
              <a:rPr lang="bg-BG" sz="3200" dirty="0" smtClean="0"/>
              <a:t>и нови правила</a:t>
            </a:r>
            <a:endParaRPr lang="bg-BG" sz="3200" dirty="0"/>
          </a:p>
        </p:txBody>
      </p:sp>
      <p:sp>
        <p:nvSpPr>
          <p:cNvPr id="6148" name="Subtitle 19"/>
          <p:cNvSpPr txBox="1">
            <a:spLocks/>
          </p:cNvSpPr>
          <p:nvPr/>
        </p:nvSpPr>
        <p:spPr bwMode="auto">
          <a:xfrm>
            <a:off x="827583" y="5589240"/>
            <a:ext cx="773928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bg-BG" altLang="bg-BG" sz="2400" dirty="0" smtClean="0">
                <a:latin typeface="Constantia" pitchFamily="18" charset="0"/>
              </a:rPr>
              <a:t>Министерство </a:t>
            </a:r>
            <a:r>
              <a:rPr lang="bg-BG" altLang="bg-BG" sz="2400" dirty="0">
                <a:latin typeface="Constantia" pitchFamily="18" charset="0"/>
              </a:rPr>
              <a:t>на земеделието и </a:t>
            </a:r>
            <a:r>
              <a:rPr lang="bg-BG" altLang="bg-BG" sz="2400" dirty="0" smtClean="0">
                <a:latin typeface="Constantia" pitchFamily="18" charset="0"/>
              </a:rPr>
              <a:t>храните</a:t>
            </a:r>
            <a:endParaRPr lang="en-US" altLang="bg-BG" sz="2400" dirty="0" smtClean="0">
              <a:latin typeface="Constantia" pitchFamily="18" charset="0"/>
            </a:endParaRPr>
          </a:p>
          <a:p>
            <a:pPr eaLnBrk="1" hangingPunct="1">
              <a:spcBef>
                <a:spcPts val="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bg-BG" altLang="bg-BG" sz="2400" dirty="0" smtClean="0">
                <a:latin typeface="Constantia" pitchFamily="18" charset="0"/>
              </a:rPr>
              <a:t>20.01.2015 г.</a:t>
            </a:r>
            <a:endParaRPr lang="bg-BG" altLang="bg-BG" sz="2400" dirty="0">
              <a:latin typeface="Constantia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6207125"/>
            <a:ext cx="11779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34988"/>
            <a:ext cx="4640582" cy="2736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Преходна национална помощ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9200" cy="4805338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Замества схемите за национални доплащания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Предоставя се по схемите и условията за допустимост от 2013 г., при намаляващ бюджет в периода 2015-2020 г.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Предвижда се подпомагането по схеми за: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Говеда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Овце-майки и кози-майки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Тютюн</a:t>
            </a:r>
            <a:endParaRPr lang="bg-BG" dirty="0"/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 smtClean="0"/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4096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Слой „Постоянно затревени площи“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507412" cy="4805338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Установява се с разпоредби в ЗПЗП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Създаден е като отделен слой в СИЗП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Въвежда се забрана за разораване на Постоянно затревените площи (ПЗП) в слоя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Изключение – със заповед на министъра, при създаване на същия размер ПЗП в рамките на стопанството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Площите в слоя могат да се заявяват за подпомагане само като ПЗП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Няма пречка затревени площи извън слоя да бъдат заявявани за подпомагане</a:t>
            </a:r>
            <a:r>
              <a:rPr lang="bg-BG" dirty="0" smtClean="0"/>
              <a:t>, ако отговарят на условията за допустимост. При </a:t>
            </a:r>
            <a:r>
              <a:rPr lang="bg-BG" dirty="0"/>
              <a:t>заявяване на една площ повече от 5 </a:t>
            </a:r>
            <a:r>
              <a:rPr lang="bg-BG" dirty="0" smtClean="0"/>
              <a:t>г. като затревена площ, се включва в слоя</a:t>
            </a:r>
          </a:p>
        </p:txBody>
      </p:sp>
    </p:spTree>
    <p:extLst>
      <p:ext uri="{BB962C8B-B14F-4D97-AF65-F5344CB8AC3E}">
        <p14:creationId xmlns:p14="http://schemas.microsoft.com/office/powerpoint/2010/main" val="13252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51720" y="5315176"/>
            <a:ext cx="5251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endParaRPr lang="en-GB" altLang="bg-BG" sz="2800" b="1" dirty="0">
              <a:solidFill>
                <a:schemeClr val="tx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Snezhana\Pictures\Agri&amp;PPT pictures\tractor-bg-0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808906"/>
            <a:ext cx="7692331" cy="377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Кампания за директни плащания 2015 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7" cy="5328592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bg-BG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Нови възможности: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Обвързана </a:t>
            </a:r>
            <a:r>
              <a:rPr lang="bg-BG" dirty="0"/>
              <a:t>подкрепа – за </a:t>
            </a:r>
            <a:r>
              <a:rPr lang="bg-BG" dirty="0" smtClean="0"/>
              <a:t>животни; </a:t>
            </a:r>
            <a:r>
              <a:rPr lang="bg-BG" dirty="0"/>
              <a:t>плодове</a:t>
            </a:r>
            <a:r>
              <a:rPr lang="en-US" dirty="0"/>
              <a:t>&amp;</a:t>
            </a:r>
            <a:r>
              <a:rPr lang="bg-BG" dirty="0"/>
              <a:t>зеленчуци, </a:t>
            </a:r>
            <a:r>
              <a:rPr lang="bg-BG" dirty="0" smtClean="0"/>
              <a:t>включително за оранжерийни площи; протеинови </a:t>
            </a:r>
            <a:r>
              <a:rPr lang="bg-BG" dirty="0"/>
              <a:t>култури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Допълнително плащане за младите </a:t>
            </a:r>
            <a:r>
              <a:rPr lang="bg-BG" dirty="0"/>
              <a:t>земеделски </a:t>
            </a:r>
            <a:r>
              <a:rPr lang="bg-BG" dirty="0" smtClean="0"/>
              <a:t>стопани</a:t>
            </a:r>
            <a:endParaRPr lang="bg-BG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Специална схема за дребни земеделски стопани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Въвеждане на изисквания за активен фермер и задължителна регистрация по чл.7 от ЗПЗП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Запазване на Схемата за </a:t>
            </a:r>
            <a:r>
              <a:rPr lang="bg-BG" dirty="0" err="1" smtClean="0"/>
              <a:t>преразпределително</a:t>
            </a:r>
            <a:r>
              <a:rPr lang="bg-BG" dirty="0" smtClean="0"/>
              <a:t> плащане</a:t>
            </a:r>
            <a:endParaRPr lang="bg-BG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sz="1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Нови </a:t>
            </a:r>
            <a:r>
              <a:rPr lang="bg-BG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правила:</a:t>
            </a:r>
            <a:endParaRPr lang="bg-BG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/>
              <a:t>Заявяване на площите за подпомагане само при </a:t>
            </a:r>
            <a:r>
              <a:rPr lang="bg-BG" u="sng" dirty="0"/>
              <a:t>наличие на правно основание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/>
              <a:t>Възможности за регистриране на правните основания в ОСЗ и по времена кампанията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/>
              <a:t>Индикация за наличие на застъпване при очертаване на площите за </a:t>
            </a:r>
            <a:r>
              <a:rPr lang="bg-BG" dirty="0" smtClean="0"/>
              <a:t>подпомагане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Отдаване на </a:t>
            </a:r>
            <a:r>
              <a:rPr lang="bg-BG" u="sng" dirty="0" smtClean="0"/>
              <a:t>пасищата </a:t>
            </a:r>
            <a:r>
              <a:rPr lang="bg-BG" u="sng" dirty="0"/>
              <a:t>с </a:t>
            </a:r>
            <a:r>
              <a:rPr lang="bg-BG" u="sng" dirty="0" smtClean="0"/>
              <a:t>предимство на животновъди</a:t>
            </a:r>
            <a:r>
              <a:rPr lang="bg-BG" dirty="0" smtClean="0"/>
              <a:t>, без търг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Заявяване на пасища при наличие на пасищни животни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Законодателни промени - ЗПЗП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507412" cy="4805338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Закон за подпомагане на земеделските производители</a:t>
            </a:r>
            <a:r>
              <a:rPr lang="bg-BG" dirty="0"/>
              <a:t>:</a:t>
            </a:r>
            <a:r>
              <a:rPr lang="bg-BG" dirty="0" smtClean="0"/>
              <a:t> законодателно уреждане на основните национални решения за директните плащания от 2015 г.: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Въвеждане на </a:t>
            </a:r>
            <a:r>
              <a:rPr lang="bg-BG" u="sng" dirty="0" smtClean="0"/>
              <a:t>новите схеми </a:t>
            </a:r>
            <a:r>
              <a:rPr lang="bg-BG" dirty="0" smtClean="0"/>
              <a:t>за подпомагане и техните базови параметри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Разширяване на </a:t>
            </a:r>
            <a:r>
              <a:rPr lang="bg-BG" u="sng" dirty="0" smtClean="0"/>
              <a:t>негативния списък </a:t>
            </a:r>
            <a:r>
              <a:rPr lang="bg-BG" dirty="0" smtClean="0"/>
              <a:t>с лицата, които не са активни фермери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Определяне на </a:t>
            </a:r>
            <a:r>
              <a:rPr lang="bg-BG" u="sng" dirty="0" smtClean="0"/>
              <a:t>минимален размер </a:t>
            </a:r>
            <a:r>
              <a:rPr lang="bg-BG" dirty="0" smtClean="0"/>
              <a:t>на стопанството от 0,5 ха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Въвеждане на </a:t>
            </a:r>
            <a:r>
              <a:rPr lang="bg-BG" u="sng" dirty="0" smtClean="0"/>
              <a:t>намаление на плащанията</a:t>
            </a:r>
            <a:r>
              <a:rPr lang="bg-BG" dirty="0" smtClean="0"/>
              <a:t>: 5% за суми над 1500 евро и 100% за суми над 300 000 евро, при приспадане на разходите за заплати, данъци и осигуровки на заетите в земеделската дейност на бенефициента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Схеми за директна подкрепа през 2015 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507412" cy="5184576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СЕПП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Зелени плащания </a:t>
            </a:r>
            <a:r>
              <a:rPr lang="bg-BG" dirty="0" smtClean="0"/>
              <a:t>- 30% от финансовия пакет. Задължителни за изпълнение са три изисквания: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Диверсификация на културите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Поддържане на Екологично насочени площи (ЕНП)</a:t>
            </a:r>
          </a:p>
          <a:p>
            <a:pPr marL="457517"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Опазване на постоянно затревените площи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err="1" smtClean="0"/>
              <a:t>Преразпределително</a:t>
            </a:r>
            <a:r>
              <a:rPr lang="bg-BG" u="sng" dirty="0" smtClean="0"/>
              <a:t> плащане </a:t>
            </a:r>
            <a:r>
              <a:rPr lang="bg-BG" dirty="0" smtClean="0"/>
              <a:t>– 7% от бюджета; добавка за първите 30 ха за всички стопанства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Схема за млади земеделски стопани </a:t>
            </a:r>
            <a:r>
              <a:rPr lang="bg-BG" dirty="0" smtClean="0"/>
              <a:t>– добавка от 25% от плащането по СЕПП за първите 30 ха за </a:t>
            </a:r>
            <a:r>
              <a:rPr lang="bg-BG" dirty="0" err="1" smtClean="0"/>
              <a:t>новостартиращи</a:t>
            </a:r>
            <a:r>
              <a:rPr lang="bg-BG" dirty="0" smtClean="0"/>
              <a:t> фермери до 40 г.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/>
              <a:t>Схема за дребни земеделски стопани </a:t>
            </a:r>
            <a:r>
              <a:rPr lang="bg-BG" dirty="0" smtClean="0"/>
              <a:t>– плащане от 500 до 1250 евро, доброволно влизане в схемата </a:t>
            </a:r>
            <a:r>
              <a:rPr lang="bg-BG" b="1" dirty="0" smtClean="0"/>
              <a:t>само през 2015 г.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/>
              <a:t>Схеми за обвързана подкрепа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/>
              <a:t>Преходна национална помощ</a:t>
            </a:r>
          </a:p>
        </p:txBody>
      </p:sp>
    </p:spTree>
    <p:extLst>
      <p:ext uri="{BB962C8B-B14F-4D97-AF65-F5344CB8AC3E}">
        <p14:creationId xmlns:p14="http://schemas.microsoft.com/office/powerpoint/2010/main" val="30919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Бюджети и </a:t>
            </a:r>
            <a:r>
              <a:rPr lang="bg-BG" u="sng" dirty="0" smtClean="0"/>
              <a:t>индикативни</a:t>
            </a:r>
            <a:r>
              <a:rPr lang="bg-BG" dirty="0" smtClean="0"/>
              <a:t> ставки по схемите за директни плащания</a:t>
            </a:r>
            <a:endParaRPr lang="bg-B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03304"/>
              </p:ext>
            </p:extLst>
          </p:nvPr>
        </p:nvGraphicFramePr>
        <p:xfrm>
          <a:off x="395537" y="1556792"/>
          <a:ext cx="8208911" cy="4632961"/>
        </p:xfrm>
        <a:graphic>
          <a:graphicData uri="http://schemas.openxmlformats.org/drawingml/2006/table">
            <a:tbl>
              <a:tblPr/>
              <a:tblGrid>
                <a:gridCol w="5256583"/>
                <a:gridCol w="1512168"/>
                <a:gridCol w="1440160"/>
              </a:tblGrid>
              <a:tr h="547385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bg-BG" sz="2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Директни плащания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21064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Схеми за подпомагане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Бюджет (евро)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Ставка (евро)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Пакет за директни плащания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721 251 000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13%+2%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Обвързана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подкрепа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протеинови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култури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118 636 350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 "зелени" плащания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237 272 700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Схема за млади фермери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3 717 272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Пакет за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преразпределително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плащане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(ПРП)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55 889 146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Пакет за СЕПП, евро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305 735 532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117">
                <a:tc>
                  <a:txBody>
                    <a:bodyPr/>
                    <a:lstStyle/>
                    <a:p>
                      <a:pPr algn="l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Ставка СЕПП + "зелени", евро/ха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8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Ставка СЕПП + "зелени" + ПРП, евро/ха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8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939800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dirty="0"/>
              <a:t>Обвързана подкрепа: говедовъдство, овцевъдство, козевъдство, биволовъдство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763000" cy="4896544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  <a:defRPr/>
            </a:pPr>
            <a:r>
              <a:rPr lang="bg-BG" altLang="bg-BG" sz="2000" b="1" dirty="0"/>
              <a:t>Схема за обвързано подпомагане за млечни крави </a:t>
            </a:r>
            <a:r>
              <a:rPr lang="bg-BG" altLang="bg-BG" sz="2000" dirty="0"/>
              <a:t>– стопанства </a:t>
            </a:r>
            <a:r>
              <a:rPr lang="bg-BG" altLang="bg-BG" sz="2000" dirty="0" smtClean="0"/>
              <a:t>с</a:t>
            </a:r>
            <a:r>
              <a:rPr lang="en-US" altLang="bg-BG" sz="2000" dirty="0" smtClean="0"/>
              <a:t> </a:t>
            </a:r>
            <a:r>
              <a:rPr lang="bg-BG" altLang="bg-BG" sz="2000" dirty="0" smtClean="0"/>
              <a:t>10 </a:t>
            </a:r>
            <a:r>
              <a:rPr lang="bg-BG" altLang="bg-BG" sz="2000" dirty="0"/>
              <a:t>и повече млечни </a:t>
            </a:r>
            <a:r>
              <a:rPr lang="bg-BG" altLang="bg-BG" sz="2000" dirty="0" smtClean="0"/>
              <a:t>крави с предназначение за производство на мляко.</a:t>
            </a:r>
            <a:endParaRPr lang="bg-BG" altLang="bg-BG" sz="2000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bg-BG" altLang="bg-BG" sz="2000" dirty="0"/>
              <a:t>2)	</a:t>
            </a:r>
            <a:r>
              <a:rPr lang="bg-BG" altLang="bg-BG" sz="2000" b="1" dirty="0"/>
              <a:t>Схема за обвързано подпомагане за месодайни крави и/или юници </a:t>
            </a:r>
            <a:r>
              <a:rPr lang="bg-BG" altLang="bg-BG" sz="2000" dirty="0"/>
              <a:t>– стопанства с 5 и повече </a:t>
            </a:r>
            <a:r>
              <a:rPr lang="bg-BG" altLang="bg-BG" sz="2000" dirty="0" smtClean="0"/>
              <a:t>месодайни крави </a:t>
            </a:r>
            <a:r>
              <a:rPr lang="bg-BG" altLang="bg-BG" sz="2000" dirty="0"/>
              <a:t>и/или юници </a:t>
            </a:r>
            <a:r>
              <a:rPr lang="bg-BG" altLang="bg-BG" sz="2000" dirty="0" smtClean="0"/>
              <a:t>с предназначение </a:t>
            </a:r>
            <a:r>
              <a:rPr lang="bg-BG" altLang="bg-BG" sz="2000" dirty="0"/>
              <a:t>за производство на </a:t>
            </a:r>
            <a:r>
              <a:rPr lang="bg-BG" altLang="bg-BG" sz="2000" dirty="0" smtClean="0"/>
              <a:t>месо. </a:t>
            </a:r>
            <a:endParaRPr lang="bg-BG" altLang="bg-BG" sz="2000" dirty="0"/>
          </a:p>
          <a:p>
            <a:pPr marL="609600" indent="-609600">
              <a:lnSpc>
                <a:spcPct val="80000"/>
              </a:lnSpc>
              <a:buFontTx/>
              <a:buAutoNum type="arabicParenR" startAt="3"/>
              <a:defRPr/>
            </a:pPr>
            <a:r>
              <a:rPr lang="bg-BG" altLang="bg-BG" sz="2000" b="1" dirty="0"/>
              <a:t>Схема за обвързано подпомагане за млечни </a:t>
            </a:r>
            <a:r>
              <a:rPr lang="bg-BG" altLang="bg-BG" sz="2000" b="1" dirty="0" smtClean="0"/>
              <a:t>крави</a:t>
            </a:r>
            <a:r>
              <a:rPr lang="en-US" altLang="bg-BG" sz="2000" b="1" dirty="0" smtClean="0"/>
              <a:t> </a:t>
            </a:r>
            <a:r>
              <a:rPr lang="bg-BG" altLang="bg-BG" sz="2000" b="1" dirty="0" smtClean="0"/>
              <a:t>и/или </a:t>
            </a:r>
            <a:r>
              <a:rPr lang="bg-BG" altLang="bg-BG" sz="2000" b="1" dirty="0"/>
              <a:t>месодайни крави </a:t>
            </a:r>
            <a:r>
              <a:rPr lang="bg-BG" altLang="bg-BG" sz="2000" b="1" dirty="0" smtClean="0"/>
              <a:t>под </a:t>
            </a:r>
            <a:r>
              <a:rPr lang="bg-BG" altLang="bg-BG" sz="2000" b="1" dirty="0"/>
              <a:t>селекционен контрол </a:t>
            </a:r>
            <a:r>
              <a:rPr lang="bg-BG" altLang="bg-BG" sz="2000" dirty="0"/>
              <a:t>– стопанства с 10 и повече млечни крави и/или месодайни </a:t>
            </a:r>
            <a:r>
              <a:rPr lang="bg-BG" altLang="bg-BG" sz="2000" dirty="0" smtClean="0"/>
              <a:t>крави. </a:t>
            </a:r>
            <a:r>
              <a:rPr lang="bg-BG" altLang="bg-BG" sz="2000" dirty="0"/>
              <a:t>Подпомагането е за животните, които са под селекционен контрол.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bg-BG" altLang="bg-BG" sz="2000" dirty="0"/>
              <a:t>4)	</a:t>
            </a:r>
            <a:r>
              <a:rPr lang="bg-BG" altLang="bg-BG" sz="2000" b="1" dirty="0"/>
              <a:t>Схема за обвързано подпомагане за овце-майки и кози-майки </a:t>
            </a:r>
            <a:r>
              <a:rPr lang="bg-BG" altLang="bg-BG" sz="2000" dirty="0"/>
              <a:t>– стопанства с 10 до 49 овце-майки и/или кози-майки. </a:t>
            </a:r>
          </a:p>
          <a:p>
            <a:pPr marL="609600" indent="-609600">
              <a:lnSpc>
                <a:spcPct val="80000"/>
              </a:lnSpc>
              <a:buFontTx/>
              <a:buAutoNum type="arabicParenR" startAt="5"/>
              <a:defRPr/>
            </a:pPr>
            <a:r>
              <a:rPr lang="bg-BG" altLang="bg-BG" sz="2000" b="1" dirty="0"/>
              <a:t>Схема за обвързано подпомагане за овце-майки и кози-майки под селекционен контрол </a:t>
            </a:r>
            <a:r>
              <a:rPr lang="bg-BG" altLang="bg-BG" sz="2000" dirty="0"/>
              <a:t>– стопанства с 50 и повече овце-майки и/или кози-майки. Подпомагането е за животните, които са под селекционен контрол.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bg-BG" altLang="bg-BG" sz="2000" dirty="0"/>
              <a:t>6) 	</a:t>
            </a:r>
            <a:r>
              <a:rPr lang="bg-BG" altLang="bg-BG" sz="2000" b="1" dirty="0"/>
              <a:t>Схема за обвързано подпомагане за биволи </a:t>
            </a:r>
            <a:r>
              <a:rPr lang="bg-BG" altLang="bg-BG" sz="2000" dirty="0"/>
              <a:t>– стопанства с 10 и повече биволи.  </a:t>
            </a:r>
          </a:p>
        </p:txBody>
      </p:sp>
    </p:spTree>
    <p:extLst>
      <p:ext uri="{BB962C8B-B14F-4D97-AF65-F5344CB8AC3E}">
        <p14:creationId xmlns:p14="http://schemas.microsoft.com/office/powerpoint/2010/main" val="166881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635000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dirty="0"/>
              <a:t>Обвързана подкрепа: плодове и зеленчуци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534400" cy="52562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bg-BG" altLang="bg-BG" sz="2000" b="1" dirty="0"/>
              <a:t>Схема за обвързано подпомагане за плодове </a:t>
            </a:r>
            <a:r>
              <a:rPr lang="bg-BG" altLang="bg-BG" sz="2000" dirty="0" smtClean="0"/>
              <a:t>–допустими </a:t>
            </a:r>
            <a:r>
              <a:rPr lang="bg-BG" altLang="bg-BG" sz="2000" dirty="0"/>
              <a:t>площи от минимум 0.5 ха (заедно или по отделно) от следните видове: ябълки, круши, кайсии и зарзали, праскови и </a:t>
            </a:r>
            <a:r>
              <a:rPr lang="bg-BG" altLang="bg-BG" sz="2000" dirty="0" err="1"/>
              <a:t>нектарини</a:t>
            </a:r>
            <a:r>
              <a:rPr lang="bg-BG" altLang="bg-BG" sz="2000" dirty="0"/>
              <a:t>, </a:t>
            </a:r>
            <a:r>
              <a:rPr lang="bg-BG" altLang="bg-BG" sz="2000" dirty="0" smtClean="0"/>
              <a:t>сливи, </a:t>
            </a:r>
            <a:r>
              <a:rPr lang="bg-BG" altLang="bg-BG" sz="2000" dirty="0"/>
              <a:t>череши, вишни, орехи, десертно грозде, ягоди, малини.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g-BG" altLang="bg-BG" sz="2000" b="1" dirty="0"/>
              <a:t>Схема за обвързано подпомагане за зеленчуци </a:t>
            </a:r>
            <a:r>
              <a:rPr lang="bg-BG" altLang="bg-BG" sz="2000" dirty="0" smtClean="0"/>
              <a:t>–допустими </a:t>
            </a:r>
            <a:r>
              <a:rPr lang="bg-BG" altLang="bg-BG" sz="2000" dirty="0"/>
              <a:t>площи от минимум 0.5 ха (заедно или по отделно) от следните зеленчуци, които са полско производство: домати, пипер, краставици, </a:t>
            </a:r>
            <a:r>
              <a:rPr lang="bg-BG" altLang="bg-BG" sz="2000" dirty="0" err="1"/>
              <a:t>корнишони</a:t>
            </a:r>
            <a:r>
              <a:rPr lang="bg-BG" altLang="bg-BG" sz="2000" dirty="0"/>
              <a:t>, главесто зеле, кромид </a:t>
            </a:r>
            <a:r>
              <a:rPr lang="bg-BG" altLang="bg-BG" sz="2000" dirty="0" smtClean="0"/>
              <a:t>лук(зрял), </a:t>
            </a:r>
            <a:r>
              <a:rPr lang="bg-BG" altLang="bg-BG" sz="2000" dirty="0"/>
              <a:t>патладжан, моркови, </a:t>
            </a:r>
            <a:r>
              <a:rPr lang="bg-BG" altLang="bg-BG" sz="2000" dirty="0" smtClean="0"/>
              <a:t>грах (зелен), </a:t>
            </a:r>
            <a:r>
              <a:rPr lang="bg-BG" altLang="bg-BG" sz="2000" dirty="0" err="1" smtClean="0"/>
              <a:t>зелен</a:t>
            </a:r>
            <a:r>
              <a:rPr lang="bg-BG" altLang="bg-BG" sz="2000" dirty="0" smtClean="0"/>
              <a:t> фасул, чесън (зрял), </a:t>
            </a:r>
            <a:r>
              <a:rPr lang="bg-BG" altLang="bg-BG" sz="2000" dirty="0"/>
              <a:t>картофи, дини, пъпеши и тикви.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g-BG" altLang="bg-BG" sz="2000" b="1" dirty="0"/>
              <a:t>Схема за обвързано подпомагане за зеленчуци (оранжерийно производство)</a:t>
            </a:r>
            <a:r>
              <a:rPr lang="bg-BG" altLang="bg-BG" sz="2000" dirty="0"/>
              <a:t> </a:t>
            </a:r>
            <a:r>
              <a:rPr lang="bg-BG" altLang="bg-BG" sz="2000" dirty="0" smtClean="0"/>
              <a:t>–допустими </a:t>
            </a:r>
            <a:r>
              <a:rPr lang="bg-BG" altLang="bg-BG" sz="2000" dirty="0"/>
              <a:t>площи от минимум 0.5 ха (заедно или по отделно) от следните зеленчуци (оранжерийно производство): домати, пипер и краставици.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g-BG" altLang="bg-BG" sz="2000" dirty="0" smtClean="0"/>
              <a:t>Минимален </a:t>
            </a:r>
            <a:r>
              <a:rPr lang="bg-BG" altLang="bg-BG" sz="2000" dirty="0"/>
              <a:t>размер на парцела – 0,1 ха</a:t>
            </a:r>
          </a:p>
        </p:txBody>
      </p:sp>
    </p:spTree>
    <p:extLst>
      <p:ext uri="{BB962C8B-B14F-4D97-AF65-F5344CB8AC3E}">
        <p14:creationId xmlns:p14="http://schemas.microsoft.com/office/powerpoint/2010/main" val="103042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8291512" cy="579438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dirty="0"/>
              <a:t>Обвързана подкрепа: протеинови култури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2640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bg-BG" altLang="bg-BG" sz="2200" dirty="0"/>
              <a:t>Земеделски стопани с допустими площи от минимум 0.5 ха от следните протеинови култури: </a:t>
            </a:r>
          </a:p>
          <a:p>
            <a:pPr marL="366713" lvl="1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bg-BG" altLang="bg-BG" sz="2200" dirty="0" smtClean="0"/>
              <a:t>Фасул (зърно), </a:t>
            </a:r>
            <a:r>
              <a:rPr lang="bg-BG" altLang="bg-BG" sz="2200" dirty="0"/>
              <a:t>леща, нахут, </a:t>
            </a:r>
            <a:r>
              <a:rPr lang="bg-BG" altLang="bg-BG" sz="2200" dirty="0" smtClean="0"/>
              <a:t>грах, </a:t>
            </a:r>
            <a:r>
              <a:rPr lang="bg-BG" altLang="bg-BG" sz="2200" dirty="0"/>
              <a:t>фъстъци, соя, бакла, люцерна, </a:t>
            </a:r>
            <a:r>
              <a:rPr lang="bg-BG" altLang="bg-BG" sz="2200" dirty="0" err="1"/>
              <a:t>еспарзета</a:t>
            </a:r>
            <a:r>
              <a:rPr lang="bg-BG" altLang="bg-BG" sz="2200" dirty="0"/>
              <a:t>, фий, детелина, </a:t>
            </a:r>
            <a:r>
              <a:rPr lang="bg-BG" altLang="bg-BG" sz="2200" dirty="0" err="1"/>
              <a:t>вигна</a:t>
            </a:r>
            <a:r>
              <a:rPr lang="bg-BG" altLang="bg-BG" sz="2200" dirty="0"/>
              <a:t>, </a:t>
            </a:r>
            <a:r>
              <a:rPr lang="bg-BG" altLang="bg-BG" sz="2200" dirty="0" err="1"/>
              <a:t>бурчак</a:t>
            </a:r>
            <a:r>
              <a:rPr lang="bg-BG" altLang="bg-BG" sz="2200" dirty="0"/>
              <a:t>, </a:t>
            </a:r>
            <a:r>
              <a:rPr lang="bg-BG" altLang="bg-BG" sz="2200" dirty="0" err="1"/>
              <a:t>лупина</a:t>
            </a:r>
            <a:r>
              <a:rPr lang="bg-BG" altLang="bg-BG" sz="2200" dirty="0"/>
              <a:t>, </a:t>
            </a:r>
            <a:r>
              <a:rPr lang="bg-BG" altLang="bg-BG" sz="2200" dirty="0" err="1" smtClean="0"/>
              <a:t>звездан</a:t>
            </a:r>
            <a:r>
              <a:rPr lang="bg-BG" altLang="bg-BG" sz="2200" dirty="0" smtClean="0"/>
              <a:t> </a:t>
            </a:r>
            <a:endParaRPr lang="bg-BG" altLang="bg-BG" sz="2200" dirty="0"/>
          </a:p>
          <a:p>
            <a:pPr>
              <a:lnSpc>
                <a:spcPct val="80000"/>
              </a:lnSpc>
              <a:defRPr/>
            </a:pPr>
            <a:r>
              <a:rPr lang="bg-BG" altLang="bg-BG" sz="2200" dirty="0"/>
              <a:t>Минимален размер на парцела – 0,1 ха</a:t>
            </a:r>
          </a:p>
          <a:p>
            <a:pPr>
              <a:lnSpc>
                <a:spcPct val="80000"/>
              </a:lnSpc>
              <a:defRPr/>
            </a:pPr>
            <a:r>
              <a:rPr lang="bg-BG" altLang="bg-BG" sz="2200" dirty="0"/>
              <a:t>Размер на бюджета – 2% от финансовия таван за директни плащания – 15,9 милиона евро</a:t>
            </a:r>
          </a:p>
          <a:p>
            <a:pPr>
              <a:lnSpc>
                <a:spcPct val="80000"/>
              </a:lnSpc>
              <a:defRPr/>
            </a:pPr>
            <a:r>
              <a:rPr lang="bg-BG" altLang="bg-BG" sz="2200" dirty="0"/>
              <a:t>Плащането на хектар ще се формира като се раздели бюджета на допустимите по схемата за съответната година площи</a:t>
            </a:r>
          </a:p>
        </p:txBody>
      </p:sp>
    </p:spTree>
    <p:extLst>
      <p:ext uri="{BB962C8B-B14F-4D97-AF65-F5344CB8AC3E}">
        <p14:creationId xmlns:p14="http://schemas.microsoft.com/office/powerpoint/2010/main" val="58775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8465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Схеми за обвързана подкрепа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61707"/>
              </p:ext>
            </p:extLst>
          </p:nvPr>
        </p:nvGraphicFramePr>
        <p:xfrm>
          <a:off x="467544" y="1196752"/>
          <a:ext cx="8424936" cy="5098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6"/>
                <a:gridCol w="1512168"/>
                <a:gridCol w="1728192"/>
              </a:tblGrid>
              <a:tr h="510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Схема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 (евро)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Индикативна ставка (евро/1-ца)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2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1 за обвързано подпомагане за млечни крави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23 919 001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123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2 за обвързано подпомагане за месодайни крави и юници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12 714 163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+mn-lt"/>
                        </a:rPr>
                        <a:t>114</a:t>
                      </a:r>
                      <a:endParaRPr lang="bg-BG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3 за обвързано подпомагане за млечни крави и месодайни крави под селекционен контрол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11 707 851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+mn-lt"/>
                        </a:rPr>
                        <a:t>198</a:t>
                      </a:r>
                      <a:endParaRPr lang="bg-BG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4 за обвързано подпомагане за овце-майки и кози-майки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4 611 040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6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5 за обвързано подпомагане за овце-майки и кози-майки под селекционен контрол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6 562 358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31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6  за обвързано подпомагане за биволи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2 767 713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215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+mn-lt"/>
                        </a:rPr>
                        <a:t>Схема 7  за обвързано подпомагане за плодове</a:t>
                      </a:r>
                      <a:endParaRPr lang="bg-BG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20 024 464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507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Схема 8 за обвързано подпомагане за зеленчуци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17 861 580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470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+mn-lt"/>
                        </a:rPr>
                        <a:t>Схема 9 за обвързано подпомагане за оранжерийни зеленчуци</a:t>
                      </a:r>
                      <a:endParaRPr lang="bg-BG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2 650 000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2500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Схема 10 за обвързано подпомагане за протеинови култури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15 818 180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</a:rPr>
                        <a:t>156</a:t>
                      </a:r>
                      <a:endParaRPr lang="bg-BG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6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717</TotalTime>
  <Words>1002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Директни плащания 2015:</vt:lpstr>
      <vt:lpstr>Кампания за директни плащания 2015 г.</vt:lpstr>
      <vt:lpstr>Законодателни промени - ЗПЗП</vt:lpstr>
      <vt:lpstr>Схеми за директна подкрепа през 2015 г.</vt:lpstr>
      <vt:lpstr>Бюджети и индикативни ставки по схемите за директни плащания</vt:lpstr>
      <vt:lpstr>Обвързана подкрепа: говедовъдство, овцевъдство, козевъдство, биволовъдство </vt:lpstr>
      <vt:lpstr>Обвързана подкрепа: плодове и зеленчуци</vt:lpstr>
      <vt:lpstr>Обвързана подкрепа: протеинови култури</vt:lpstr>
      <vt:lpstr>Схеми за обвързана подкрепа</vt:lpstr>
      <vt:lpstr>Преходна национална помощ</vt:lpstr>
      <vt:lpstr>Слой „Постоянно затревени площи“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Директни плащания 2015:</dc:title>
  <dc:creator>Snezhana</dc:creator>
  <cp:lastModifiedBy>Cvetelina Pishikova</cp:lastModifiedBy>
  <cp:revision>75</cp:revision>
  <cp:lastPrinted>2014-11-26T15:09:59Z</cp:lastPrinted>
  <dcterms:created xsi:type="dcterms:W3CDTF">2014-11-24T19:53:08Z</dcterms:created>
  <dcterms:modified xsi:type="dcterms:W3CDTF">2015-01-20T09:07:34Z</dcterms:modified>
</cp:coreProperties>
</file>