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3" r:id="rId1"/>
    <p:sldMasterId id="2147483685" r:id="rId2"/>
    <p:sldMasterId id="2147483697" r:id="rId3"/>
    <p:sldMasterId id="2147483709" r:id="rId4"/>
  </p:sldMasterIdLst>
  <p:notesMasterIdLst>
    <p:notesMasterId r:id="rId61"/>
  </p:notesMasterIdLst>
  <p:handoutMasterIdLst>
    <p:handoutMasterId r:id="rId62"/>
  </p:handoutMasterIdLst>
  <p:sldIdLst>
    <p:sldId id="324" r:id="rId5"/>
    <p:sldId id="260" r:id="rId6"/>
    <p:sldId id="275" r:id="rId7"/>
    <p:sldId id="276" r:id="rId8"/>
    <p:sldId id="325" r:id="rId9"/>
    <p:sldId id="277" r:id="rId10"/>
    <p:sldId id="278" r:id="rId11"/>
    <p:sldId id="279" r:id="rId12"/>
    <p:sldId id="280" r:id="rId13"/>
    <p:sldId id="281" r:id="rId14"/>
    <p:sldId id="283" r:id="rId15"/>
    <p:sldId id="284" r:id="rId16"/>
    <p:sldId id="285" r:id="rId17"/>
    <p:sldId id="286" r:id="rId18"/>
    <p:sldId id="288" r:id="rId19"/>
    <p:sldId id="289" r:id="rId20"/>
    <p:sldId id="290" r:id="rId21"/>
    <p:sldId id="291" r:id="rId22"/>
    <p:sldId id="292" r:id="rId23"/>
    <p:sldId id="294" r:id="rId24"/>
    <p:sldId id="295" r:id="rId25"/>
    <p:sldId id="297" r:id="rId26"/>
    <p:sldId id="296"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6" r:id="rId54"/>
    <p:sldId id="327" r:id="rId55"/>
    <p:sldId id="328" r:id="rId56"/>
    <p:sldId id="329" r:id="rId57"/>
    <p:sldId id="330" r:id="rId58"/>
    <p:sldId id="331" r:id="rId59"/>
    <p:sldId id="332" r:id="rId6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24" autoAdjust="0"/>
  </p:normalViewPr>
  <p:slideViewPr>
    <p:cSldViewPr snapToGrid="0">
      <p:cViewPr varScale="1">
        <p:scale>
          <a:sx n="135" d="100"/>
          <a:sy n="135" d="100"/>
        </p:scale>
        <p:origin x="-930"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7ADC4-ACF9-4974-A22B-39BD83EAFA77}" type="doc">
      <dgm:prSet loTypeId="urn:microsoft.com/office/officeart/2005/8/layout/architecture" loCatId="hierarchy" qsTypeId="urn:microsoft.com/office/officeart/2005/8/quickstyle/simple2" qsCatId="simple" csTypeId="urn:microsoft.com/office/officeart/2005/8/colors/accent1_5" csCatId="accent1" phldr="1"/>
      <dgm:spPr/>
      <dgm:t>
        <a:bodyPr/>
        <a:lstStyle/>
        <a:p>
          <a:endParaRPr lang="bg-BG"/>
        </a:p>
      </dgm:t>
    </dgm:pt>
    <dgm:pt modelId="{A5F9CD47-7720-4F7F-AE10-E32507DC7D18}">
      <dgm:prSet phldrT="[Text]"/>
      <dgm:spPr/>
      <dgm:t>
        <a:bodyPr/>
        <a:lstStyle/>
        <a:p>
          <a:r>
            <a:rPr lang="bg-BG" dirty="0" smtClean="0"/>
            <a:t>Допустима земеделска земя</a:t>
          </a:r>
          <a:endParaRPr lang="bg-BG" dirty="0"/>
        </a:p>
      </dgm:t>
    </dgm:pt>
    <dgm:pt modelId="{F3F9F561-C10F-4470-BEF3-391F7AF810B5}" type="parTrans" cxnId="{AB3731BD-F7B6-4502-AEB0-A6AEDEBB15E5}">
      <dgm:prSet/>
      <dgm:spPr/>
      <dgm:t>
        <a:bodyPr/>
        <a:lstStyle/>
        <a:p>
          <a:endParaRPr lang="bg-BG"/>
        </a:p>
      </dgm:t>
    </dgm:pt>
    <dgm:pt modelId="{BA057F47-E238-4C85-9C67-2C2A94174959}" type="sibTrans" cxnId="{AB3731BD-F7B6-4502-AEB0-A6AEDEBB15E5}">
      <dgm:prSet/>
      <dgm:spPr/>
      <dgm:t>
        <a:bodyPr/>
        <a:lstStyle/>
        <a:p>
          <a:endParaRPr lang="bg-BG"/>
        </a:p>
      </dgm:t>
    </dgm:pt>
    <dgm:pt modelId="{E20E1C4C-71F4-4497-BD3B-5C1D5E89A0B9}">
      <dgm:prSet phldrT="[Text]"/>
      <dgm:spPr/>
      <dgm:t>
        <a:bodyPr/>
        <a:lstStyle/>
        <a:p>
          <a:r>
            <a:rPr lang="bg-BG" dirty="0" smtClean="0"/>
            <a:t>Кръстосано съответствие</a:t>
          </a:r>
          <a:endParaRPr lang="bg-BG" dirty="0"/>
        </a:p>
      </dgm:t>
    </dgm:pt>
    <dgm:pt modelId="{6E52E8D3-1144-4A3D-9D18-9F69D5B2FFD8}" type="parTrans" cxnId="{27C6D3C0-B479-4358-96BC-85C37E99ABF5}">
      <dgm:prSet/>
      <dgm:spPr/>
      <dgm:t>
        <a:bodyPr/>
        <a:lstStyle/>
        <a:p>
          <a:endParaRPr lang="bg-BG"/>
        </a:p>
      </dgm:t>
    </dgm:pt>
    <dgm:pt modelId="{E816AF85-280D-4F44-B8A0-F99E9EB4CAC3}" type="sibTrans" cxnId="{27C6D3C0-B479-4358-96BC-85C37E99ABF5}">
      <dgm:prSet/>
      <dgm:spPr/>
      <dgm:t>
        <a:bodyPr/>
        <a:lstStyle/>
        <a:p>
          <a:endParaRPr lang="bg-BG"/>
        </a:p>
      </dgm:t>
    </dgm:pt>
    <dgm:pt modelId="{16270235-F2AC-4D6B-B297-4B72200FD077}">
      <dgm:prSet phldrT="[Text]"/>
      <dgm:spPr/>
      <dgm:t>
        <a:bodyPr/>
        <a:lstStyle/>
        <a:p>
          <a:r>
            <a:rPr lang="bg-BG" dirty="0" smtClean="0"/>
            <a:t>Зелени плащания</a:t>
          </a:r>
          <a:endParaRPr lang="bg-BG" dirty="0"/>
        </a:p>
      </dgm:t>
    </dgm:pt>
    <dgm:pt modelId="{F25BA289-E69E-46B8-B7CD-99E10C6F87B8}" type="parTrans" cxnId="{C2641B37-EF61-4291-96D8-DE1772FAE409}">
      <dgm:prSet/>
      <dgm:spPr/>
      <dgm:t>
        <a:bodyPr/>
        <a:lstStyle/>
        <a:p>
          <a:endParaRPr lang="bg-BG"/>
        </a:p>
      </dgm:t>
    </dgm:pt>
    <dgm:pt modelId="{48618DEC-7FE4-46BB-8B58-978C538D5A4D}" type="sibTrans" cxnId="{C2641B37-EF61-4291-96D8-DE1772FAE409}">
      <dgm:prSet/>
      <dgm:spPr/>
      <dgm:t>
        <a:bodyPr/>
        <a:lstStyle/>
        <a:p>
          <a:endParaRPr lang="bg-BG"/>
        </a:p>
      </dgm:t>
    </dgm:pt>
    <dgm:pt modelId="{18EFBA1B-433D-4BE7-A351-75ACA76F22DC}">
      <dgm:prSet phldrT="[Text]"/>
      <dgm:spPr>
        <a:solidFill>
          <a:schemeClr val="accent1">
            <a:alpha val="40000"/>
          </a:schemeClr>
        </a:solidFill>
      </dgm:spPr>
      <dgm:t>
        <a:bodyPr/>
        <a:lstStyle/>
        <a:p>
          <a:r>
            <a:rPr lang="bg-BG" dirty="0" smtClean="0">
              <a:solidFill>
                <a:schemeClr val="accent1">
                  <a:lumMod val="75000"/>
                </a:schemeClr>
              </a:solidFill>
            </a:rPr>
            <a:t>Програма за развитие на селските райони</a:t>
          </a:r>
          <a:endParaRPr lang="bg-BG" dirty="0">
            <a:solidFill>
              <a:schemeClr val="accent1">
                <a:lumMod val="75000"/>
              </a:schemeClr>
            </a:solidFill>
          </a:endParaRPr>
        </a:p>
      </dgm:t>
    </dgm:pt>
    <dgm:pt modelId="{C37956AD-D62D-4313-892D-B58BDC0BF793}" type="parTrans" cxnId="{F0D56899-B3F2-4940-B46B-A127571D6C7D}">
      <dgm:prSet/>
      <dgm:spPr/>
      <dgm:t>
        <a:bodyPr/>
        <a:lstStyle/>
        <a:p>
          <a:endParaRPr lang="bg-BG"/>
        </a:p>
      </dgm:t>
    </dgm:pt>
    <dgm:pt modelId="{1DC0EB9B-75BF-40B7-95D5-F6D85040E326}" type="sibTrans" cxnId="{F0D56899-B3F2-4940-B46B-A127571D6C7D}">
      <dgm:prSet/>
      <dgm:spPr/>
      <dgm:t>
        <a:bodyPr/>
        <a:lstStyle/>
        <a:p>
          <a:endParaRPr lang="bg-BG"/>
        </a:p>
      </dgm:t>
    </dgm:pt>
    <dgm:pt modelId="{F10C7CD0-59B3-437A-82DA-E46F4E3ABB2E}" type="pres">
      <dgm:prSet presAssocID="{E5E7ADC4-ACF9-4974-A22B-39BD83EAFA77}" presName="Name0" presStyleCnt="0">
        <dgm:presLayoutVars>
          <dgm:chPref val="1"/>
          <dgm:dir/>
          <dgm:animOne val="branch"/>
          <dgm:animLvl val="lvl"/>
          <dgm:resizeHandles/>
        </dgm:presLayoutVars>
      </dgm:prSet>
      <dgm:spPr/>
      <dgm:t>
        <a:bodyPr/>
        <a:lstStyle/>
        <a:p>
          <a:endParaRPr lang="bg-BG"/>
        </a:p>
      </dgm:t>
    </dgm:pt>
    <dgm:pt modelId="{1C2C19E3-74AD-4FD0-9C9A-C9233EC8184D}" type="pres">
      <dgm:prSet presAssocID="{A5F9CD47-7720-4F7F-AE10-E32507DC7D18}" presName="vertOne" presStyleCnt="0"/>
      <dgm:spPr/>
    </dgm:pt>
    <dgm:pt modelId="{88E68C07-A2CC-4718-BA47-4B52CD6D0A9B}" type="pres">
      <dgm:prSet presAssocID="{A5F9CD47-7720-4F7F-AE10-E32507DC7D18}" presName="txOne" presStyleLbl="node0" presStyleIdx="0" presStyleCnt="1">
        <dgm:presLayoutVars>
          <dgm:chPref val="3"/>
        </dgm:presLayoutVars>
      </dgm:prSet>
      <dgm:spPr/>
      <dgm:t>
        <a:bodyPr/>
        <a:lstStyle/>
        <a:p>
          <a:endParaRPr lang="bg-BG"/>
        </a:p>
      </dgm:t>
    </dgm:pt>
    <dgm:pt modelId="{FA439522-B1CF-416E-9BFE-39C14A962B0B}" type="pres">
      <dgm:prSet presAssocID="{A5F9CD47-7720-4F7F-AE10-E32507DC7D18}" presName="parTransOne" presStyleCnt="0"/>
      <dgm:spPr/>
    </dgm:pt>
    <dgm:pt modelId="{27085F01-D652-44F9-ACCE-AECA46059112}" type="pres">
      <dgm:prSet presAssocID="{A5F9CD47-7720-4F7F-AE10-E32507DC7D18}" presName="horzOne" presStyleCnt="0"/>
      <dgm:spPr/>
    </dgm:pt>
    <dgm:pt modelId="{5C1B34E7-55D4-4E6A-B63C-9CB3A7B4409B}" type="pres">
      <dgm:prSet presAssocID="{E20E1C4C-71F4-4497-BD3B-5C1D5E89A0B9}" presName="vertTwo" presStyleCnt="0"/>
      <dgm:spPr/>
    </dgm:pt>
    <dgm:pt modelId="{D0A40D07-02CA-4B2D-9583-0A07EC6AC2FA}" type="pres">
      <dgm:prSet presAssocID="{E20E1C4C-71F4-4497-BD3B-5C1D5E89A0B9}" presName="txTwo" presStyleLbl="node2" presStyleIdx="0" presStyleCnt="1" custScaleX="76588" custLinFactNeighborX="12005" custLinFactNeighborY="11509">
        <dgm:presLayoutVars>
          <dgm:chPref val="3"/>
        </dgm:presLayoutVars>
      </dgm:prSet>
      <dgm:spPr/>
      <dgm:t>
        <a:bodyPr/>
        <a:lstStyle/>
        <a:p>
          <a:endParaRPr lang="bg-BG"/>
        </a:p>
      </dgm:t>
    </dgm:pt>
    <dgm:pt modelId="{F4C20EB9-551C-4C10-8CC0-A1224F340B08}" type="pres">
      <dgm:prSet presAssocID="{E20E1C4C-71F4-4497-BD3B-5C1D5E89A0B9}" presName="parTransTwo" presStyleCnt="0"/>
      <dgm:spPr/>
    </dgm:pt>
    <dgm:pt modelId="{F40F044F-C5AC-43A7-8F36-85124B526039}" type="pres">
      <dgm:prSet presAssocID="{E20E1C4C-71F4-4497-BD3B-5C1D5E89A0B9}" presName="horzTwo" presStyleCnt="0"/>
      <dgm:spPr/>
    </dgm:pt>
    <dgm:pt modelId="{6A66D86F-CC13-4402-8FCB-62FD6BFA8A40}" type="pres">
      <dgm:prSet presAssocID="{16270235-F2AC-4D6B-B297-4B72200FD077}" presName="vertThree" presStyleCnt="0"/>
      <dgm:spPr/>
    </dgm:pt>
    <dgm:pt modelId="{21E5E15A-E47E-4341-AEB9-601CA753EBB8}" type="pres">
      <dgm:prSet presAssocID="{16270235-F2AC-4D6B-B297-4B72200FD077}" presName="txThree" presStyleLbl="node3" presStyleIdx="0" presStyleCnt="1" custScaleX="63768" custLinFactNeighborX="22578" custLinFactNeighborY="34524">
        <dgm:presLayoutVars>
          <dgm:chPref val="3"/>
        </dgm:presLayoutVars>
      </dgm:prSet>
      <dgm:spPr/>
      <dgm:t>
        <a:bodyPr/>
        <a:lstStyle/>
        <a:p>
          <a:endParaRPr lang="bg-BG"/>
        </a:p>
      </dgm:t>
    </dgm:pt>
    <dgm:pt modelId="{DF3709DE-458C-4A3F-909C-C5B0D070AE7A}" type="pres">
      <dgm:prSet presAssocID="{16270235-F2AC-4D6B-B297-4B72200FD077}" presName="parTransThree" presStyleCnt="0"/>
      <dgm:spPr/>
    </dgm:pt>
    <dgm:pt modelId="{B013548E-CED5-43FB-A952-F1EA0DD801B8}" type="pres">
      <dgm:prSet presAssocID="{16270235-F2AC-4D6B-B297-4B72200FD077}" presName="horzThree" presStyleCnt="0"/>
      <dgm:spPr/>
    </dgm:pt>
    <dgm:pt modelId="{49A6B81F-BBFD-40F7-8CDF-F1832FB83559}" type="pres">
      <dgm:prSet presAssocID="{18EFBA1B-433D-4BE7-A351-75ACA76F22DC}" presName="vertFour" presStyleCnt="0">
        <dgm:presLayoutVars>
          <dgm:chPref val="3"/>
        </dgm:presLayoutVars>
      </dgm:prSet>
      <dgm:spPr/>
    </dgm:pt>
    <dgm:pt modelId="{ED69B9CB-A777-4163-BD53-450929C81F20}" type="pres">
      <dgm:prSet presAssocID="{18EFBA1B-433D-4BE7-A351-75ACA76F22DC}" presName="txFour" presStyleLbl="node4" presStyleIdx="0" presStyleCnt="1" custScaleX="46106" custLinFactNeighborX="27121" custLinFactNeighborY="6411">
        <dgm:presLayoutVars>
          <dgm:chPref val="3"/>
        </dgm:presLayoutVars>
      </dgm:prSet>
      <dgm:spPr/>
      <dgm:t>
        <a:bodyPr/>
        <a:lstStyle/>
        <a:p>
          <a:endParaRPr lang="bg-BG"/>
        </a:p>
      </dgm:t>
    </dgm:pt>
    <dgm:pt modelId="{84C8331C-2702-48E5-8B95-8157D6B8D041}" type="pres">
      <dgm:prSet presAssocID="{18EFBA1B-433D-4BE7-A351-75ACA76F22DC}" presName="horzFour" presStyleCnt="0"/>
      <dgm:spPr/>
    </dgm:pt>
  </dgm:ptLst>
  <dgm:cxnLst>
    <dgm:cxn modelId="{6A6950D3-27CF-4F62-B427-0D4EF407E08A}" type="presOf" srcId="{E20E1C4C-71F4-4497-BD3B-5C1D5E89A0B9}" destId="{D0A40D07-02CA-4B2D-9583-0A07EC6AC2FA}" srcOrd="0" destOrd="0" presId="urn:microsoft.com/office/officeart/2005/8/layout/architecture"/>
    <dgm:cxn modelId="{27C6D3C0-B479-4358-96BC-85C37E99ABF5}" srcId="{A5F9CD47-7720-4F7F-AE10-E32507DC7D18}" destId="{E20E1C4C-71F4-4497-BD3B-5C1D5E89A0B9}" srcOrd="0" destOrd="0" parTransId="{6E52E8D3-1144-4A3D-9D18-9F69D5B2FFD8}" sibTransId="{E816AF85-280D-4F44-B8A0-F99E9EB4CAC3}"/>
    <dgm:cxn modelId="{F0D56899-B3F2-4940-B46B-A127571D6C7D}" srcId="{16270235-F2AC-4D6B-B297-4B72200FD077}" destId="{18EFBA1B-433D-4BE7-A351-75ACA76F22DC}" srcOrd="0" destOrd="0" parTransId="{C37956AD-D62D-4313-892D-B58BDC0BF793}" sibTransId="{1DC0EB9B-75BF-40B7-95D5-F6D85040E326}"/>
    <dgm:cxn modelId="{041CBB91-AF1D-4F24-ACD9-FBA787DA82C9}" type="presOf" srcId="{E5E7ADC4-ACF9-4974-A22B-39BD83EAFA77}" destId="{F10C7CD0-59B3-437A-82DA-E46F4E3ABB2E}" srcOrd="0" destOrd="0" presId="urn:microsoft.com/office/officeart/2005/8/layout/architecture"/>
    <dgm:cxn modelId="{85A92ACD-CCED-4E5D-98BB-EFD44B84B2C4}" type="presOf" srcId="{18EFBA1B-433D-4BE7-A351-75ACA76F22DC}" destId="{ED69B9CB-A777-4163-BD53-450929C81F20}" srcOrd="0" destOrd="0" presId="urn:microsoft.com/office/officeart/2005/8/layout/architecture"/>
    <dgm:cxn modelId="{1EBBE92E-9F43-4E88-93F1-E20C8155B096}" type="presOf" srcId="{A5F9CD47-7720-4F7F-AE10-E32507DC7D18}" destId="{88E68C07-A2CC-4718-BA47-4B52CD6D0A9B}" srcOrd="0" destOrd="0" presId="urn:microsoft.com/office/officeart/2005/8/layout/architecture"/>
    <dgm:cxn modelId="{C2641B37-EF61-4291-96D8-DE1772FAE409}" srcId="{E20E1C4C-71F4-4497-BD3B-5C1D5E89A0B9}" destId="{16270235-F2AC-4D6B-B297-4B72200FD077}" srcOrd="0" destOrd="0" parTransId="{F25BA289-E69E-46B8-B7CD-99E10C6F87B8}" sibTransId="{48618DEC-7FE4-46BB-8B58-978C538D5A4D}"/>
    <dgm:cxn modelId="{AB3731BD-F7B6-4502-AEB0-A6AEDEBB15E5}" srcId="{E5E7ADC4-ACF9-4974-A22B-39BD83EAFA77}" destId="{A5F9CD47-7720-4F7F-AE10-E32507DC7D18}" srcOrd="0" destOrd="0" parTransId="{F3F9F561-C10F-4470-BEF3-391F7AF810B5}" sibTransId="{BA057F47-E238-4C85-9C67-2C2A94174959}"/>
    <dgm:cxn modelId="{791D8715-66E4-476B-BCEF-6D61798DCA55}" type="presOf" srcId="{16270235-F2AC-4D6B-B297-4B72200FD077}" destId="{21E5E15A-E47E-4341-AEB9-601CA753EBB8}" srcOrd="0" destOrd="0" presId="urn:microsoft.com/office/officeart/2005/8/layout/architecture"/>
    <dgm:cxn modelId="{5901C72E-C307-41E5-8CF7-89A6609DF53C}" type="presParOf" srcId="{F10C7CD0-59B3-437A-82DA-E46F4E3ABB2E}" destId="{1C2C19E3-74AD-4FD0-9C9A-C9233EC8184D}" srcOrd="0" destOrd="0" presId="urn:microsoft.com/office/officeart/2005/8/layout/architecture"/>
    <dgm:cxn modelId="{792E8F99-3785-4FDB-B312-5D70C2CFA895}" type="presParOf" srcId="{1C2C19E3-74AD-4FD0-9C9A-C9233EC8184D}" destId="{88E68C07-A2CC-4718-BA47-4B52CD6D0A9B}" srcOrd="0" destOrd="0" presId="urn:microsoft.com/office/officeart/2005/8/layout/architecture"/>
    <dgm:cxn modelId="{346FB06A-EFBF-46A7-8693-D687BB10E07B}" type="presParOf" srcId="{1C2C19E3-74AD-4FD0-9C9A-C9233EC8184D}" destId="{FA439522-B1CF-416E-9BFE-39C14A962B0B}" srcOrd="1" destOrd="0" presId="urn:microsoft.com/office/officeart/2005/8/layout/architecture"/>
    <dgm:cxn modelId="{BF42E883-0793-47B2-BE5B-EDEB358E3BF7}" type="presParOf" srcId="{1C2C19E3-74AD-4FD0-9C9A-C9233EC8184D}" destId="{27085F01-D652-44F9-ACCE-AECA46059112}" srcOrd="2" destOrd="0" presId="urn:microsoft.com/office/officeart/2005/8/layout/architecture"/>
    <dgm:cxn modelId="{AD1CA333-F3B4-4D1D-ADB3-702CE147D5B7}" type="presParOf" srcId="{27085F01-D652-44F9-ACCE-AECA46059112}" destId="{5C1B34E7-55D4-4E6A-B63C-9CB3A7B4409B}" srcOrd="0" destOrd="0" presId="urn:microsoft.com/office/officeart/2005/8/layout/architecture"/>
    <dgm:cxn modelId="{F870B450-5656-4DA9-953B-A1F17803008A}" type="presParOf" srcId="{5C1B34E7-55D4-4E6A-B63C-9CB3A7B4409B}" destId="{D0A40D07-02CA-4B2D-9583-0A07EC6AC2FA}" srcOrd="0" destOrd="0" presId="urn:microsoft.com/office/officeart/2005/8/layout/architecture"/>
    <dgm:cxn modelId="{AD43DAD9-3763-4486-985F-C94B45D05542}" type="presParOf" srcId="{5C1B34E7-55D4-4E6A-B63C-9CB3A7B4409B}" destId="{F4C20EB9-551C-4C10-8CC0-A1224F340B08}" srcOrd="1" destOrd="0" presId="urn:microsoft.com/office/officeart/2005/8/layout/architecture"/>
    <dgm:cxn modelId="{7964C611-86E7-4858-8F96-0909AF98C1B3}" type="presParOf" srcId="{5C1B34E7-55D4-4E6A-B63C-9CB3A7B4409B}" destId="{F40F044F-C5AC-43A7-8F36-85124B526039}" srcOrd="2" destOrd="0" presId="urn:microsoft.com/office/officeart/2005/8/layout/architecture"/>
    <dgm:cxn modelId="{3626E4B4-4741-4168-BA28-07FB97C867D4}" type="presParOf" srcId="{F40F044F-C5AC-43A7-8F36-85124B526039}" destId="{6A66D86F-CC13-4402-8FCB-62FD6BFA8A40}" srcOrd="0" destOrd="0" presId="urn:microsoft.com/office/officeart/2005/8/layout/architecture"/>
    <dgm:cxn modelId="{95BF0810-4ACF-4316-8688-0549A82B4969}" type="presParOf" srcId="{6A66D86F-CC13-4402-8FCB-62FD6BFA8A40}" destId="{21E5E15A-E47E-4341-AEB9-601CA753EBB8}" srcOrd="0" destOrd="0" presId="urn:microsoft.com/office/officeart/2005/8/layout/architecture"/>
    <dgm:cxn modelId="{DCFFBC1F-DD9B-4532-A1B8-39AFF34C07F5}" type="presParOf" srcId="{6A66D86F-CC13-4402-8FCB-62FD6BFA8A40}" destId="{DF3709DE-458C-4A3F-909C-C5B0D070AE7A}" srcOrd="1" destOrd="0" presId="urn:microsoft.com/office/officeart/2005/8/layout/architecture"/>
    <dgm:cxn modelId="{6DB0EB07-AFBC-4334-9B9C-BAE7AB24DC89}" type="presParOf" srcId="{6A66D86F-CC13-4402-8FCB-62FD6BFA8A40}" destId="{B013548E-CED5-43FB-A952-F1EA0DD801B8}" srcOrd="2" destOrd="0" presId="urn:microsoft.com/office/officeart/2005/8/layout/architecture"/>
    <dgm:cxn modelId="{2DA8B395-3149-48CE-9BFF-DC79DE376D30}" type="presParOf" srcId="{B013548E-CED5-43FB-A952-F1EA0DD801B8}" destId="{49A6B81F-BBFD-40F7-8CDF-F1832FB83559}" srcOrd="0" destOrd="0" presId="urn:microsoft.com/office/officeart/2005/8/layout/architecture"/>
    <dgm:cxn modelId="{E32DD40C-02D4-4874-8C17-1EBCA2CC0EE2}" type="presParOf" srcId="{49A6B81F-BBFD-40F7-8CDF-F1832FB83559}" destId="{ED69B9CB-A777-4163-BD53-450929C81F20}" srcOrd="0" destOrd="0" presId="urn:microsoft.com/office/officeart/2005/8/layout/architecture"/>
    <dgm:cxn modelId="{0E1E4E90-6D25-4179-BFC5-033518F6CAB7}" type="presParOf" srcId="{49A6B81F-BBFD-40F7-8CDF-F1832FB83559}" destId="{84C8331C-2702-48E5-8B95-8157D6B8D041}" srcOrd="1" destOrd="0" presId="urn:microsoft.com/office/officeart/2005/8/layout/architecture"/>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D31999-71CF-4A5F-9EE3-EC908C0E711C}" type="doc">
      <dgm:prSet loTypeId="urn:microsoft.com/office/officeart/2005/8/layout/target3" loCatId="list" qsTypeId="urn:microsoft.com/office/officeart/2005/8/quickstyle/simple4" qsCatId="simple" csTypeId="urn:microsoft.com/office/officeart/2005/8/colors/accent1_3" csCatId="accent1" phldr="1"/>
      <dgm:spPr/>
      <dgm:t>
        <a:bodyPr/>
        <a:lstStyle/>
        <a:p>
          <a:endParaRPr lang="bg-BG"/>
        </a:p>
      </dgm:t>
    </dgm:pt>
    <dgm:pt modelId="{FD7508D3-94D3-4537-B311-7544F2BD4BCC}">
      <dgm:prSet phldrT="[Text]"/>
      <dgm:spPr/>
      <dgm:t>
        <a:bodyPr/>
        <a:lstStyle/>
        <a:p>
          <a:r>
            <a:rPr lang="bg-BG" b="1" dirty="0" smtClean="0">
              <a:solidFill>
                <a:schemeClr val="accent1"/>
              </a:solidFill>
            </a:rPr>
            <a:t>Базово плащане на площ (СЕПП)</a:t>
          </a:r>
          <a:endParaRPr lang="bg-BG" dirty="0"/>
        </a:p>
      </dgm:t>
    </dgm:pt>
    <dgm:pt modelId="{76139972-22DB-45CF-BFC3-53F0B6E9D21E}" type="parTrans" cxnId="{F72A0C13-62C3-41A5-8750-7C608B289D33}">
      <dgm:prSet/>
      <dgm:spPr/>
      <dgm:t>
        <a:bodyPr/>
        <a:lstStyle/>
        <a:p>
          <a:endParaRPr lang="bg-BG"/>
        </a:p>
      </dgm:t>
    </dgm:pt>
    <dgm:pt modelId="{3A83C136-9694-42F7-B4A0-B54CF0BE5ADF}" type="sibTrans" cxnId="{F72A0C13-62C3-41A5-8750-7C608B289D33}">
      <dgm:prSet/>
      <dgm:spPr/>
      <dgm:t>
        <a:bodyPr/>
        <a:lstStyle/>
        <a:p>
          <a:endParaRPr lang="bg-BG"/>
        </a:p>
      </dgm:t>
    </dgm:pt>
    <dgm:pt modelId="{E7AC6F07-6BAC-4EA6-8D35-60439F0266B4}">
      <dgm:prSet phldrT="[Text]" custT="1"/>
      <dgm:spPr/>
      <dgm:t>
        <a:bodyPr/>
        <a:lstStyle/>
        <a:p>
          <a:r>
            <a:rPr lang="bg-BG" sz="900" dirty="0" smtClean="0"/>
            <a:t>Унифицирана ставка на хектар използваема земеделска площ</a:t>
          </a:r>
          <a:endParaRPr lang="bg-BG" sz="900" dirty="0"/>
        </a:p>
      </dgm:t>
    </dgm:pt>
    <dgm:pt modelId="{7207BE24-31A3-48E6-8AC1-71D5EB4AF7DD}" type="parTrans" cxnId="{1E3124D7-70E9-42D9-BB9A-2D985CB64BB0}">
      <dgm:prSet/>
      <dgm:spPr/>
      <dgm:t>
        <a:bodyPr/>
        <a:lstStyle/>
        <a:p>
          <a:endParaRPr lang="bg-BG"/>
        </a:p>
      </dgm:t>
    </dgm:pt>
    <dgm:pt modelId="{63E4C10E-C1B8-41AE-9FD6-5A39CA8D3614}" type="sibTrans" cxnId="{1E3124D7-70E9-42D9-BB9A-2D985CB64BB0}">
      <dgm:prSet/>
      <dgm:spPr/>
      <dgm:t>
        <a:bodyPr/>
        <a:lstStyle/>
        <a:p>
          <a:endParaRPr lang="bg-BG"/>
        </a:p>
      </dgm:t>
    </dgm:pt>
    <dgm:pt modelId="{0EA76F39-576C-42B1-AF9C-4E13593F4CD6}">
      <dgm:prSet phldrT="[Text]"/>
      <dgm:spPr/>
      <dgm:t>
        <a:bodyPr/>
        <a:lstStyle/>
        <a:p>
          <a:r>
            <a:rPr lang="bg-BG" b="1" dirty="0" smtClean="0">
              <a:solidFill>
                <a:schemeClr val="accent1"/>
              </a:solidFill>
            </a:rPr>
            <a:t>Плащане за прилагане на зелени практики</a:t>
          </a:r>
          <a:endParaRPr lang="bg-BG" b="1" dirty="0">
            <a:solidFill>
              <a:schemeClr val="accent1"/>
            </a:solidFill>
          </a:endParaRPr>
        </a:p>
      </dgm:t>
    </dgm:pt>
    <dgm:pt modelId="{1BC3AE47-9B5A-4AAC-83CA-69DF4B1B9FE5}" type="parTrans" cxnId="{60A12660-3D88-4098-B983-48335F957DF8}">
      <dgm:prSet/>
      <dgm:spPr/>
      <dgm:t>
        <a:bodyPr/>
        <a:lstStyle/>
        <a:p>
          <a:endParaRPr lang="bg-BG"/>
        </a:p>
      </dgm:t>
    </dgm:pt>
    <dgm:pt modelId="{D31D9CD5-6158-4F86-9219-898C387DDC8F}" type="sibTrans" cxnId="{60A12660-3D88-4098-B983-48335F957DF8}">
      <dgm:prSet/>
      <dgm:spPr/>
      <dgm:t>
        <a:bodyPr/>
        <a:lstStyle/>
        <a:p>
          <a:endParaRPr lang="bg-BG"/>
        </a:p>
      </dgm:t>
    </dgm:pt>
    <dgm:pt modelId="{EC729C08-6C98-40C8-BAA2-E32EF7B65470}">
      <dgm:prSet phldrT="[Text]" custT="1"/>
      <dgm:spPr/>
      <dgm:t>
        <a:bodyPr/>
        <a:lstStyle/>
        <a:p>
          <a:r>
            <a:rPr lang="bg-BG" sz="900" dirty="0" smtClean="0"/>
            <a:t>Разнообразяване на културите</a:t>
          </a:r>
          <a:endParaRPr lang="bg-BG" sz="900" dirty="0"/>
        </a:p>
      </dgm:t>
    </dgm:pt>
    <dgm:pt modelId="{BB1B584A-6691-4A3A-93A6-E92AB3DCCF00}" type="parTrans" cxnId="{9AD8E188-279B-4BE9-87D6-2594B048C4A4}">
      <dgm:prSet/>
      <dgm:spPr/>
      <dgm:t>
        <a:bodyPr/>
        <a:lstStyle/>
        <a:p>
          <a:endParaRPr lang="bg-BG"/>
        </a:p>
      </dgm:t>
    </dgm:pt>
    <dgm:pt modelId="{FB0DC53F-3DC1-41E3-8359-A8966ED73D55}" type="sibTrans" cxnId="{9AD8E188-279B-4BE9-87D6-2594B048C4A4}">
      <dgm:prSet/>
      <dgm:spPr/>
      <dgm:t>
        <a:bodyPr/>
        <a:lstStyle/>
        <a:p>
          <a:endParaRPr lang="bg-BG"/>
        </a:p>
      </dgm:t>
    </dgm:pt>
    <dgm:pt modelId="{41908A43-1E5E-44FB-AAD9-788A01233ED4}">
      <dgm:prSet phldrT="[Text]" custT="1"/>
      <dgm:spPr/>
      <dgm:t>
        <a:bodyPr/>
        <a:lstStyle/>
        <a:p>
          <a:r>
            <a:rPr lang="bg-BG" sz="900" dirty="0" smtClean="0"/>
            <a:t>Поддържане на екологично насочени площи</a:t>
          </a:r>
          <a:endParaRPr lang="bg-BG" sz="900" dirty="0"/>
        </a:p>
      </dgm:t>
    </dgm:pt>
    <dgm:pt modelId="{A5E104A3-1130-446A-942F-C017E59445DE}" type="parTrans" cxnId="{31351345-3C1D-4917-9B04-A2D47063952F}">
      <dgm:prSet/>
      <dgm:spPr/>
      <dgm:t>
        <a:bodyPr/>
        <a:lstStyle/>
        <a:p>
          <a:endParaRPr lang="bg-BG"/>
        </a:p>
      </dgm:t>
    </dgm:pt>
    <dgm:pt modelId="{FB0947C6-876F-4882-BE44-AECB7DD4215C}" type="sibTrans" cxnId="{31351345-3C1D-4917-9B04-A2D47063952F}">
      <dgm:prSet/>
      <dgm:spPr/>
      <dgm:t>
        <a:bodyPr/>
        <a:lstStyle/>
        <a:p>
          <a:endParaRPr lang="bg-BG"/>
        </a:p>
      </dgm:t>
    </dgm:pt>
    <dgm:pt modelId="{191CEB3D-5E8B-4CD0-BDC8-26D2C2DDFA9B}">
      <dgm:prSet phldrT="[Text]"/>
      <dgm:spPr/>
      <dgm:t>
        <a:bodyPr/>
        <a:lstStyle/>
        <a:p>
          <a:r>
            <a:rPr lang="bg-BG" b="1" dirty="0" smtClean="0">
              <a:solidFill>
                <a:schemeClr val="accent1"/>
              </a:solidFill>
            </a:rPr>
            <a:t>Обвързано с производството плащане</a:t>
          </a:r>
          <a:endParaRPr lang="bg-BG" b="1" dirty="0">
            <a:solidFill>
              <a:schemeClr val="accent1"/>
            </a:solidFill>
          </a:endParaRPr>
        </a:p>
      </dgm:t>
    </dgm:pt>
    <dgm:pt modelId="{3B8E0922-F7E0-425A-A5B5-5472EC4FEB5B}" type="parTrans" cxnId="{B3FE820B-6723-40E3-B057-618256762EE1}">
      <dgm:prSet/>
      <dgm:spPr/>
      <dgm:t>
        <a:bodyPr/>
        <a:lstStyle/>
        <a:p>
          <a:endParaRPr lang="bg-BG"/>
        </a:p>
      </dgm:t>
    </dgm:pt>
    <dgm:pt modelId="{C5F2A362-947C-41D2-9A77-DFAA0EDD58D6}" type="sibTrans" cxnId="{B3FE820B-6723-40E3-B057-618256762EE1}">
      <dgm:prSet/>
      <dgm:spPr/>
      <dgm:t>
        <a:bodyPr/>
        <a:lstStyle/>
        <a:p>
          <a:endParaRPr lang="bg-BG"/>
        </a:p>
      </dgm:t>
    </dgm:pt>
    <dgm:pt modelId="{D526CF4D-920C-45DC-AA31-4AD83EFA9200}">
      <dgm:prSet phldrT="[Text]" custT="1"/>
      <dgm:spPr/>
      <dgm:t>
        <a:bodyPr/>
        <a:lstStyle/>
        <a:p>
          <a:r>
            <a:rPr lang="bg-BG" sz="900" dirty="0" smtClean="0"/>
            <a:t>Субсидии за отглеждане на животни – на глава</a:t>
          </a:r>
          <a:endParaRPr lang="bg-BG" sz="900" dirty="0"/>
        </a:p>
      </dgm:t>
    </dgm:pt>
    <dgm:pt modelId="{F9416772-9D1D-4E58-BED4-F98FE3582580}" type="parTrans" cxnId="{84706119-BE39-4439-91CB-0836B2FF4F9F}">
      <dgm:prSet/>
      <dgm:spPr/>
      <dgm:t>
        <a:bodyPr/>
        <a:lstStyle/>
        <a:p>
          <a:endParaRPr lang="bg-BG"/>
        </a:p>
      </dgm:t>
    </dgm:pt>
    <dgm:pt modelId="{F5FF1B75-BB50-44CA-8BE3-3D0CFE00BBDF}" type="sibTrans" cxnId="{84706119-BE39-4439-91CB-0836B2FF4F9F}">
      <dgm:prSet/>
      <dgm:spPr/>
      <dgm:t>
        <a:bodyPr/>
        <a:lstStyle/>
        <a:p>
          <a:endParaRPr lang="bg-BG"/>
        </a:p>
      </dgm:t>
    </dgm:pt>
    <dgm:pt modelId="{9277DA4D-5A13-4079-A221-3BE302C65AF6}">
      <dgm:prSet phldrT="[Text]" custT="1"/>
      <dgm:spPr/>
      <dgm:t>
        <a:bodyPr/>
        <a:lstStyle/>
        <a:p>
          <a:r>
            <a:rPr lang="bg-BG" sz="900" dirty="0" smtClean="0"/>
            <a:t>Поддържане на съществуващите постоянно затревени площи</a:t>
          </a:r>
          <a:endParaRPr lang="bg-BG" sz="900" dirty="0"/>
        </a:p>
      </dgm:t>
    </dgm:pt>
    <dgm:pt modelId="{5BD76BEA-8DC6-4322-AA68-AB4A254583A1}" type="parTrans" cxnId="{F99AA9F1-C30C-413F-9FC0-55C7055FCF77}">
      <dgm:prSet/>
      <dgm:spPr/>
      <dgm:t>
        <a:bodyPr/>
        <a:lstStyle/>
        <a:p>
          <a:endParaRPr lang="bg-BG"/>
        </a:p>
      </dgm:t>
    </dgm:pt>
    <dgm:pt modelId="{F146E09F-20DD-4CF7-A029-B511C0AC4BC9}" type="sibTrans" cxnId="{F99AA9F1-C30C-413F-9FC0-55C7055FCF77}">
      <dgm:prSet/>
      <dgm:spPr/>
      <dgm:t>
        <a:bodyPr/>
        <a:lstStyle/>
        <a:p>
          <a:endParaRPr lang="bg-BG"/>
        </a:p>
      </dgm:t>
    </dgm:pt>
    <dgm:pt modelId="{76386629-A70A-4AED-AD2A-AFFCB757185B}">
      <dgm:prSet phldrT="[Text]"/>
      <dgm:spPr/>
      <dgm:t>
        <a:bodyPr/>
        <a:lstStyle/>
        <a:p>
          <a:r>
            <a:rPr lang="bg-BG" b="1" dirty="0" smtClean="0">
              <a:solidFill>
                <a:schemeClr val="accent1"/>
              </a:solidFill>
            </a:rPr>
            <a:t>Плащания за млади фермери</a:t>
          </a:r>
          <a:endParaRPr lang="bg-BG" b="1" dirty="0">
            <a:solidFill>
              <a:schemeClr val="accent1"/>
            </a:solidFill>
          </a:endParaRPr>
        </a:p>
      </dgm:t>
    </dgm:pt>
    <dgm:pt modelId="{C81A84AE-D46E-4997-AFB6-9E37A7603AD3}" type="parTrans" cxnId="{9A5B937C-E200-4985-A998-7539D099776A}">
      <dgm:prSet/>
      <dgm:spPr/>
      <dgm:t>
        <a:bodyPr/>
        <a:lstStyle/>
        <a:p>
          <a:endParaRPr lang="bg-BG"/>
        </a:p>
      </dgm:t>
    </dgm:pt>
    <dgm:pt modelId="{ADDF1652-7E3F-4D46-BB02-1B70A8E8C534}" type="sibTrans" cxnId="{9A5B937C-E200-4985-A998-7539D099776A}">
      <dgm:prSet/>
      <dgm:spPr/>
      <dgm:t>
        <a:bodyPr/>
        <a:lstStyle/>
        <a:p>
          <a:endParaRPr lang="bg-BG"/>
        </a:p>
      </dgm:t>
    </dgm:pt>
    <dgm:pt modelId="{64B2AB9A-7052-408F-A09F-F6D8B967CF95}">
      <dgm:prSet custT="1"/>
      <dgm:spPr/>
      <dgm:t>
        <a:bodyPr/>
        <a:lstStyle/>
        <a:p>
          <a:r>
            <a:rPr lang="bg-BG" sz="900" dirty="0" smtClean="0"/>
            <a:t>Изискване за минимална дейност</a:t>
          </a:r>
          <a:endParaRPr lang="bg-BG" sz="900" dirty="0"/>
        </a:p>
      </dgm:t>
    </dgm:pt>
    <dgm:pt modelId="{0A1E7BB9-9E93-478E-A20F-9B722CB995A2}" type="parTrans" cxnId="{62135A85-0DF5-4B60-9A4E-1F3865DCEC07}">
      <dgm:prSet/>
      <dgm:spPr/>
      <dgm:t>
        <a:bodyPr/>
        <a:lstStyle/>
        <a:p>
          <a:endParaRPr lang="bg-BG"/>
        </a:p>
      </dgm:t>
    </dgm:pt>
    <dgm:pt modelId="{37C29515-B2BB-46F6-AA0D-FC4D7703E4AD}" type="sibTrans" cxnId="{62135A85-0DF5-4B60-9A4E-1F3865DCEC07}">
      <dgm:prSet/>
      <dgm:spPr/>
      <dgm:t>
        <a:bodyPr/>
        <a:lstStyle/>
        <a:p>
          <a:endParaRPr lang="bg-BG"/>
        </a:p>
      </dgm:t>
    </dgm:pt>
    <dgm:pt modelId="{CF18F2B1-D8D0-40D4-8F6A-D7397690086E}">
      <dgm:prSet custT="1"/>
      <dgm:spPr/>
      <dgm:t>
        <a:bodyPr/>
        <a:lstStyle/>
        <a:p>
          <a:r>
            <a:rPr lang="bg-BG" sz="900" dirty="0" smtClean="0"/>
            <a:t>Спазване на кръстосаното съответствие</a:t>
          </a:r>
          <a:endParaRPr lang="bg-BG" sz="900" dirty="0"/>
        </a:p>
      </dgm:t>
    </dgm:pt>
    <dgm:pt modelId="{F20DAB46-821C-4708-B4EA-EE4D2752DCF1}" type="parTrans" cxnId="{C0B2A708-EE8D-4951-ADFC-D13BA0AFFCB8}">
      <dgm:prSet/>
      <dgm:spPr/>
      <dgm:t>
        <a:bodyPr/>
        <a:lstStyle/>
        <a:p>
          <a:endParaRPr lang="bg-BG"/>
        </a:p>
      </dgm:t>
    </dgm:pt>
    <dgm:pt modelId="{FC1F13BA-4701-4406-A9DA-719D6EAC2CBF}" type="sibTrans" cxnId="{C0B2A708-EE8D-4951-ADFC-D13BA0AFFCB8}">
      <dgm:prSet/>
      <dgm:spPr/>
      <dgm:t>
        <a:bodyPr/>
        <a:lstStyle/>
        <a:p>
          <a:endParaRPr lang="bg-BG"/>
        </a:p>
      </dgm:t>
    </dgm:pt>
    <dgm:pt modelId="{FA650EF8-280B-45D8-A90E-A213EE7C1FA2}">
      <dgm:prSet phldrT="[Text]" custT="1"/>
      <dgm:spPr/>
      <dgm:t>
        <a:bodyPr/>
        <a:lstStyle/>
        <a:p>
          <a:r>
            <a:rPr lang="bg-BG" sz="900" b="0" dirty="0" smtClean="0">
              <a:solidFill>
                <a:schemeClr val="tx1"/>
              </a:solidFill>
            </a:rPr>
            <a:t>Субсидии за конкретни култури – на база произведено количество</a:t>
          </a:r>
          <a:endParaRPr lang="bg-BG" sz="900" b="0" dirty="0">
            <a:solidFill>
              <a:schemeClr val="tx1"/>
            </a:solidFill>
          </a:endParaRPr>
        </a:p>
      </dgm:t>
    </dgm:pt>
    <dgm:pt modelId="{BF08B387-A57C-4360-8F68-3D999CC85EE4}" type="parTrans" cxnId="{0F3B4BBE-EE3D-40A2-B403-D6982B19780A}">
      <dgm:prSet/>
      <dgm:spPr/>
      <dgm:t>
        <a:bodyPr/>
        <a:lstStyle/>
        <a:p>
          <a:endParaRPr lang="bg-BG"/>
        </a:p>
      </dgm:t>
    </dgm:pt>
    <dgm:pt modelId="{8DFC0FB9-930C-4060-8AEB-659E23E087A6}" type="sibTrans" cxnId="{0F3B4BBE-EE3D-40A2-B403-D6982B19780A}">
      <dgm:prSet/>
      <dgm:spPr/>
      <dgm:t>
        <a:bodyPr/>
        <a:lstStyle/>
        <a:p>
          <a:endParaRPr lang="bg-BG"/>
        </a:p>
      </dgm:t>
    </dgm:pt>
    <dgm:pt modelId="{422EFC93-A1E5-4946-A48D-1BF51DD65BEA}">
      <dgm:prSet phldrT="[Text]" custT="1"/>
      <dgm:spPr/>
      <dgm:t>
        <a:bodyPr/>
        <a:lstStyle/>
        <a:p>
          <a:r>
            <a:rPr lang="bg-BG" sz="900" b="0" dirty="0" smtClean="0">
              <a:solidFill>
                <a:schemeClr val="tx1"/>
              </a:solidFill>
            </a:rPr>
            <a:t>Земеделски стопани на възраст до 40 години</a:t>
          </a:r>
          <a:endParaRPr lang="bg-BG" sz="900" b="0" dirty="0">
            <a:solidFill>
              <a:schemeClr val="tx1"/>
            </a:solidFill>
          </a:endParaRPr>
        </a:p>
      </dgm:t>
    </dgm:pt>
    <dgm:pt modelId="{34ADD78E-2BA9-43FA-897D-02492EE2DDFD}" type="parTrans" cxnId="{139BC11F-638F-44E0-AF4E-9168E09DE8B5}">
      <dgm:prSet/>
      <dgm:spPr/>
      <dgm:t>
        <a:bodyPr/>
        <a:lstStyle/>
        <a:p>
          <a:endParaRPr lang="bg-BG"/>
        </a:p>
      </dgm:t>
    </dgm:pt>
    <dgm:pt modelId="{69A3DA2D-D77C-4E6E-B56D-A929731A6EBD}" type="sibTrans" cxnId="{139BC11F-638F-44E0-AF4E-9168E09DE8B5}">
      <dgm:prSet/>
      <dgm:spPr/>
      <dgm:t>
        <a:bodyPr/>
        <a:lstStyle/>
        <a:p>
          <a:endParaRPr lang="bg-BG"/>
        </a:p>
      </dgm:t>
    </dgm:pt>
    <dgm:pt modelId="{02401759-7938-486E-B6A5-A0F4F7C6172A}">
      <dgm:prSet phldrT="[Text]" custT="1"/>
      <dgm:spPr/>
      <dgm:t>
        <a:bodyPr/>
        <a:lstStyle/>
        <a:p>
          <a:r>
            <a:rPr lang="bg-BG" sz="900" b="0" dirty="0" smtClean="0">
              <a:solidFill>
                <a:schemeClr val="tx1"/>
              </a:solidFill>
            </a:rPr>
            <a:t>Управляват стопанството от не повече от 5 години от датата на подаване на първото заявление</a:t>
          </a:r>
          <a:endParaRPr lang="bg-BG" sz="900" b="0" dirty="0">
            <a:solidFill>
              <a:schemeClr val="tx1"/>
            </a:solidFill>
          </a:endParaRPr>
        </a:p>
      </dgm:t>
    </dgm:pt>
    <dgm:pt modelId="{86DE726E-9202-4A68-9E43-104E1312B7D3}" type="parTrans" cxnId="{AE9D54C9-69BC-4F3D-9339-AA52F8BE6290}">
      <dgm:prSet/>
      <dgm:spPr/>
      <dgm:t>
        <a:bodyPr/>
        <a:lstStyle/>
        <a:p>
          <a:endParaRPr lang="bg-BG"/>
        </a:p>
      </dgm:t>
    </dgm:pt>
    <dgm:pt modelId="{5451BD32-7267-4447-8963-A066580F477D}" type="sibTrans" cxnId="{AE9D54C9-69BC-4F3D-9339-AA52F8BE6290}">
      <dgm:prSet/>
      <dgm:spPr/>
      <dgm:t>
        <a:bodyPr/>
        <a:lstStyle/>
        <a:p>
          <a:endParaRPr lang="bg-BG"/>
        </a:p>
      </dgm:t>
    </dgm:pt>
    <dgm:pt modelId="{53764810-7FF5-4121-9EFE-3F556416CBC0}">
      <dgm:prSet custT="1"/>
      <dgm:spPr/>
      <dgm:t>
        <a:bodyPr/>
        <a:lstStyle/>
        <a:p>
          <a:r>
            <a:rPr lang="bg-BG" sz="900" dirty="0" smtClean="0"/>
            <a:t>Възможност за преразпределително плащане</a:t>
          </a:r>
          <a:endParaRPr lang="bg-BG" sz="900" dirty="0"/>
        </a:p>
      </dgm:t>
    </dgm:pt>
    <dgm:pt modelId="{13306D9C-5DC9-43BB-A5AF-6A26ACDCBED6}" type="parTrans" cxnId="{FE494383-07C9-4F48-9E40-A4DC82B439C9}">
      <dgm:prSet/>
      <dgm:spPr/>
      <dgm:t>
        <a:bodyPr/>
        <a:lstStyle/>
        <a:p>
          <a:endParaRPr lang="bg-BG"/>
        </a:p>
      </dgm:t>
    </dgm:pt>
    <dgm:pt modelId="{57A60F5E-50CF-4CD0-A6E5-308F759A39D6}" type="sibTrans" cxnId="{FE494383-07C9-4F48-9E40-A4DC82B439C9}">
      <dgm:prSet/>
      <dgm:spPr/>
      <dgm:t>
        <a:bodyPr/>
        <a:lstStyle/>
        <a:p>
          <a:endParaRPr lang="bg-BG"/>
        </a:p>
      </dgm:t>
    </dgm:pt>
    <dgm:pt modelId="{1E785A5E-3B44-4D81-A23C-83FD4E76C246}" type="pres">
      <dgm:prSet presAssocID="{85D31999-71CF-4A5F-9EE3-EC908C0E711C}" presName="Name0" presStyleCnt="0">
        <dgm:presLayoutVars>
          <dgm:chMax val="7"/>
          <dgm:dir/>
          <dgm:animLvl val="lvl"/>
          <dgm:resizeHandles val="exact"/>
        </dgm:presLayoutVars>
      </dgm:prSet>
      <dgm:spPr/>
      <dgm:t>
        <a:bodyPr/>
        <a:lstStyle/>
        <a:p>
          <a:endParaRPr lang="bg-BG"/>
        </a:p>
      </dgm:t>
    </dgm:pt>
    <dgm:pt modelId="{A3EB4E91-FAE3-4A44-A6A1-E00802AAFD74}" type="pres">
      <dgm:prSet presAssocID="{FD7508D3-94D3-4537-B311-7544F2BD4BCC}" presName="circle1" presStyleLbl="node1" presStyleIdx="0" presStyleCnt="4"/>
      <dgm:spPr/>
    </dgm:pt>
    <dgm:pt modelId="{C4BEB87C-73FC-4789-ADBB-A87A691EF067}" type="pres">
      <dgm:prSet presAssocID="{FD7508D3-94D3-4537-B311-7544F2BD4BCC}" presName="space" presStyleCnt="0"/>
      <dgm:spPr/>
    </dgm:pt>
    <dgm:pt modelId="{FBF0BC7C-1EAE-40BC-B341-5BC9DAD5F7FB}" type="pres">
      <dgm:prSet presAssocID="{FD7508D3-94D3-4537-B311-7544F2BD4BCC}" presName="rect1" presStyleLbl="alignAcc1" presStyleIdx="0" presStyleCnt="4"/>
      <dgm:spPr/>
      <dgm:t>
        <a:bodyPr/>
        <a:lstStyle/>
        <a:p>
          <a:endParaRPr lang="bg-BG"/>
        </a:p>
      </dgm:t>
    </dgm:pt>
    <dgm:pt modelId="{D131BBAA-4BB3-4119-AD4F-49963C93D5D9}" type="pres">
      <dgm:prSet presAssocID="{0EA76F39-576C-42B1-AF9C-4E13593F4CD6}" presName="vertSpace2" presStyleLbl="node1" presStyleIdx="0" presStyleCnt="4"/>
      <dgm:spPr/>
    </dgm:pt>
    <dgm:pt modelId="{439D760F-C32A-4F47-98A8-D30A8CBA4E06}" type="pres">
      <dgm:prSet presAssocID="{0EA76F39-576C-42B1-AF9C-4E13593F4CD6}" presName="circle2" presStyleLbl="node1" presStyleIdx="1" presStyleCnt="4"/>
      <dgm:spPr/>
    </dgm:pt>
    <dgm:pt modelId="{CDB826C7-4D81-42D8-B0AE-BEC30652E577}" type="pres">
      <dgm:prSet presAssocID="{0EA76F39-576C-42B1-AF9C-4E13593F4CD6}" presName="rect2" presStyleLbl="alignAcc1" presStyleIdx="1" presStyleCnt="4"/>
      <dgm:spPr/>
      <dgm:t>
        <a:bodyPr/>
        <a:lstStyle/>
        <a:p>
          <a:endParaRPr lang="bg-BG"/>
        </a:p>
      </dgm:t>
    </dgm:pt>
    <dgm:pt modelId="{4782E73F-50ED-4182-8FF7-0221A4C8FBEC}" type="pres">
      <dgm:prSet presAssocID="{191CEB3D-5E8B-4CD0-BDC8-26D2C2DDFA9B}" presName="vertSpace3" presStyleLbl="node1" presStyleIdx="1" presStyleCnt="4"/>
      <dgm:spPr/>
    </dgm:pt>
    <dgm:pt modelId="{8518E1ED-BD50-4895-A4EB-CB3A5BC48158}" type="pres">
      <dgm:prSet presAssocID="{191CEB3D-5E8B-4CD0-BDC8-26D2C2DDFA9B}" presName="circle3" presStyleLbl="node1" presStyleIdx="2" presStyleCnt="4"/>
      <dgm:spPr/>
    </dgm:pt>
    <dgm:pt modelId="{AA4038CF-DD6D-4753-92CC-D3765EE92B17}" type="pres">
      <dgm:prSet presAssocID="{191CEB3D-5E8B-4CD0-BDC8-26D2C2DDFA9B}" presName="rect3" presStyleLbl="alignAcc1" presStyleIdx="2" presStyleCnt="4"/>
      <dgm:spPr/>
      <dgm:t>
        <a:bodyPr/>
        <a:lstStyle/>
        <a:p>
          <a:endParaRPr lang="bg-BG"/>
        </a:p>
      </dgm:t>
    </dgm:pt>
    <dgm:pt modelId="{BCCA3469-E0B9-4FFF-AFE6-50690D93C12E}" type="pres">
      <dgm:prSet presAssocID="{76386629-A70A-4AED-AD2A-AFFCB757185B}" presName="vertSpace4" presStyleLbl="node1" presStyleIdx="2" presStyleCnt="4"/>
      <dgm:spPr/>
    </dgm:pt>
    <dgm:pt modelId="{DBE083CC-BF51-4F9C-A2CD-5CB020FD3F87}" type="pres">
      <dgm:prSet presAssocID="{76386629-A70A-4AED-AD2A-AFFCB757185B}" presName="circle4" presStyleLbl="node1" presStyleIdx="3" presStyleCnt="4"/>
      <dgm:spPr/>
    </dgm:pt>
    <dgm:pt modelId="{BB5F32BA-EFC1-415E-B9B8-98881242A3D1}" type="pres">
      <dgm:prSet presAssocID="{76386629-A70A-4AED-AD2A-AFFCB757185B}" presName="rect4" presStyleLbl="alignAcc1" presStyleIdx="3" presStyleCnt="4"/>
      <dgm:spPr/>
      <dgm:t>
        <a:bodyPr/>
        <a:lstStyle/>
        <a:p>
          <a:endParaRPr lang="bg-BG"/>
        </a:p>
      </dgm:t>
    </dgm:pt>
    <dgm:pt modelId="{23817C4B-772E-4236-891C-6986B2FB8783}" type="pres">
      <dgm:prSet presAssocID="{FD7508D3-94D3-4537-B311-7544F2BD4BCC}" presName="rect1ParTx" presStyleLbl="alignAcc1" presStyleIdx="3" presStyleCnt="4">
        <dgm:presLayoutVars>
          <dgm:chMax val="1"/>
          <dgm:bulletEnabled val="1"/>
        </dgm:presLayoutVars>
      </dgm:prSet>
      <dgm:spPr/>
      <dgm:t>
        <a:bodyPr/>
        <a:lstStyle/>
        <a:p>
          <a:endParaRPr lang="bg-BG"/>
        </a:p>
      </dgm:t>
    </dgm:pt>
    <dgm:pt modelId="{38EA14D5-B8FE-4194-A68D-2E30508F43FC}" type="pres">
      <dgm:prSet presAssocID="{FD7508D3-94D3-4537-B311-7544F2BD4BCC}" presName="rect1ChTx" presStyleLbl="alignAcc1" presStyleIdx="3" presStyleCnt="4" custScaleX="103571">
        <dgm:presLayoutVars>
          <dgm:bulletEnabled val="1"/>
        </dgm:presLayoutVars>
      </dgm:prSet>
      <dgm:spPr/>
      <dgm:t>
        <a:bodyPr/>
        <a:lstStyle/>
        <a:p>
          <a:endParaRPr lang="bg-BG"/>
        </a:p>
      </dgm:t>
    </dgm:pt>
    <dgm:pt modelId="{5D14C08E-9550-4BF8-B3D2-7D94E96BFB0B}" type="pres">
      <dgm:prSet presAssocID="{0EA76F39-576C-42B1-AF9C-4E13593F4CD6}" presName="rect2ParTx" presStyleLbl="alignAcc1" presStyleIdx="3" presStyleCnt="4">
        <dgm:presLayoutVars>
          <dgm:chMax val="1"/>
          <dgm:bulletEnabled val="1"/>
        </dgm:presLayoutVars>
      </dgm:prSet>
      <dgm:spPr/>
      <dgm:t>
        <a:bodyPr/>
        <a:lstStyle/>
        <a:p>
          <a:endParaRPr lang="bg-BG"/>
        </a:p>
      </dgm:t>
    </dgm:pt>
    <dgm:pt modelId="{279E641B-2D22-4006-8ACF-DAE9FEB5EA37}" type="pres">
      <dgm:prSet presAssocID="{0EA76F39-576C-42B1-AF9C-4E13593F4CD6}" presName="rect2ChTx" presStyleLbl="alignAcc1" presStyleIdx="3" presStyleCnt="4" custScaleX="105380">
        <dgm:presLayoutVars>
          <dgm:bulletEnabled val="1"/>
        </dgm:presLayoutVars>
      </dgm:prSet>
      <dgm:spPr/>
      <dgm:t>
        <a:bodyPr/>
        <a:lstStyle/>
        <a:p>
          <a:endParaRPr lang="bg-BG"/>
        </a:p>
      </dgm:t>
    </dgm:pt>
    <dgm:pt modelId="{AA2D8045-6A68-4959-B202-05A2DBE4FCB0}" type="pres">
      <dgm:prSet presAssocID="{191CEB3D-5E8B-4CD0-BDC8-26D2C2DDFA9B}" presName="rect3ParTx" presStyleLbl="alignAcc1" presStyleIdx="3" presStyleCnt="4">
        <dgm:presLayoutVars>
          <dgm:chMax val="1"/>
          <dgm:bulletEnabled val="1"/>
        </dgm:presLayoutVars>
      </dgm:prSet>
      <dgm:spPr/>
      <dgm:t>
        <a:bodyPr/>
        <a:lstStyle/>
        <a:p>
          <a:endParaRPr lang="bg-BG"/>
        </a:p>
      </dgm:t>
    </dgm:pt>
    <dgm:pt modelId="{E5320F21-53C3-471A-BC49-64BFE3AB9F85}" type="pres">
      <dgm:prSet presAssocID="{191CEB3D-5E8B-4CD0-BDC8-26D2C2DDFA9B}" presName="rect3ChTx" presStyleLbl="alignAcc1" presStyleIdx="3" presStyleCnt="4" custScaleX="105380">
        <dgm:presLayoutVars>
          <dgm:bulletEnabled val="1"/>
        </dgm:presLayoutVars>
      </dgm:prSet>
      <dgm:spPr/>
      <dgm:t>
        <a:bodyPr/>
        <a:lstStyle/>
        <a:p>
          <a:endParaRPr lang="bg-BG"/>
        </a:p>
      </dgm:t>
    </dgm:pt>
    <dgm:pt modelId="{7915CE26-2E0C-4BF8-9D8F-31D270AFA791}" type="pres">
      <dgm:prSet presAssocID="{76386629-A70A-4AED-AD2A-AFFCB757185B}" presName="rect4ParTx" presStyleLbl="alignAcc1" presStyleIdx="3" presStyleCnt="4">
        <dgm:presLayoutVars>
          <dgm:chMax val="1"/>
          <dgm:bulletEnabled val="1"/>
        </dgm:presLayoutVars>
      </dgm:prSet>
      <dgm:spPr/>
      <dgm:t>
        <a:bodyPr/>
        <a:lstStyle/>
        <a:p>
          <a:endParaRPr lang="bg-BG"/>
        </a:p>
      </dgm:t>
    </dgm:pt>
    <dgm:pt modelId="{A601C36D-352D-4D19-B234-C093DC2A4C8B}" type="pres">
      <dgm:prSet presAssocID="{76386629-A70A-4AED-AD2A-AFFCB757185B}" presName="rect4ChTx" presStyleLbl="alignAcc1" presStyleIdx="3" presStyleCnt="4" custScaleX="106351">
        <dgm:presLayoutVars>
          <dgm:bulletEnabled val="1"/>
        </dgm:presLayoutVars>
      </dgm:prSet>
      <dgm:spPr/>
      <dgm:t>
        <a:bodyPr/>
        <a:lstStyle/>
        <a:p>
          <a:endParaRPr lang="bg-BG"/>
        </a:p>
      </dgm:t>
    </dgm:pt>
  </dgm:ptLst>
  <dgm:cxnLst>
    <dgm:cxn modelId="{71ED3266-300C-415A-A4CF-CBBE91D9CCB1}" type="presOf" srcId="{64B2AB9A-7052-408F-A09F-F6D8B967CF95}" destId="{38EA14D5-B8FE-4194-A68D-2E30508F43FC}" srcOrd="0" destOrd="1" presId="urn:microsoft.com/office/officeart/2005/8/layout/target3"/>
    <dgm:cxn modelId="{B3FE820B-6723-40E3-B057-618256762EE1}" srcId="{85D31999-71CF-4A5F-9EE3-EC908C0E711C}" destId="{191CEB3D-5E8B-4CD0-BDC8-26D2C2DDFA9B}" srcOrd="2" destOrd="0" parTransId="{3B8E0922-F7E0-425A-A5B5-5472EC4FEB5B}" sibTransId="{C5F2A362-947C-41D2-9A77-DFAA0EDD58D6}"/>
    <dgm:cxn modelId="{31351345-3C1D-4917-9B04-A2D47063952F}" srcId="{0EA76F39-576C-42B1-AF9C-4E13593F4CD6}" destId="{41908A43-1E5E-44FB-AAD9-788A01233ED4}" srcOrd="1" destOrd="0" parTransId="{A5E104A3-1130-446A-942F-C017E59445DE}" sibTransId="{FB0947C6-876F-4882-BE44-AECB7DD4215C}"/>
    <dgm:cxn modelId="{0F3B4BBE-EE3D-40A2-B403-D6982B19780A}" srcId="{191CEB3D-5E8B-4CD0-BDC8-26D2C2DDFA9B}" destId="{FA650EF8-280B-45D8-A90E-A213EE7C1FA2}" srcOrd="0" destOrd="0" parTransId="{BF08B387-A57C-4360-8F68-3D999CC85EE4}" sibTransId="{8DFC0FB9-930C-4060-8AEB-659E23E087A6}"/>
    <dgm:cxn modelId="{1E3124D7-70E9-42D9-BB9A-2D985CB64BB0}" srcId="{FD7508D3-94D3-4537-B311-7544F2BD4BCC}" destId="{E7AC6F07-6BAC-4EA6-8D35-60439F0266B4}" srcOrd="0" destOrd="0" parTransId="{7207BE24-31A3-48E6-8AC1-71D5EB4AF7DD}" sibTransId="{63E4C10E-C1B8-41AE-9FD6-5A39CA8D3614}"/>
    <dgm:cxn modelId="{C0B2A708-EE8D-4951-ADFC-D13BA0AFFCB8}" srcId="{FD7508D3-94D3-4537-B311-7544F2BD4BCC}" destId="{CF18F2B1-D8D0-40D4-8F6A-D7397690086E}" srcOrd="2" destOrd="0" parTransId="{F20DAB46-821C-4708-B4EA-EE4D2752DCF1}" sibTransId="{FC1F13BA-4701-4406-A9DA-719D6EAC2CBF}"/>
    <dgm:cxn modelId="{84706119-BE39-4439-91CB-0836B2FF4F9F}" srcId="{191CEB3D-5E8B-4CD0-BDC8-26D2C2DDFA9B}" destId="{D526CF4D-920C-45DC-AA31-4AD83EFA9200}" srcOrd="1" destOrd="0" parTransId="{F9416772-9D1D-4E58-BED4-F98FE3582580}" sibTransId="{F5FF1B75-BB50-44CA-8BE3-3D0CFE00BBDF}"/>
    <dgm:cxn modelId="{B310DBE0-A58D-4757-98B2-293D5B2B336E}" type="presOf" srcId="{191CEB3D-5E8B-4CD0-BDC8-26D2C2DDFA9B}" destId="{AA4038CF-DD6D-4753-92CC-D3765EE92B17}" srcOrd="0" destOrd="0" presId="urn:microsoft.com/office/officeart/2005/8/layout/target3"/>
    <dgm:cxn modelId="{470EC009-C8A2-4803-AD54-1A28BFA59713}" type="presOf" srcId="{76386629-A70A-4AED-AD2A-AFFCB757185B}" destId="{BB5F32BA-EFC1-415E-B9B8-98881242A3D1}" srcOrd="0" destOrd="0" presId="urn:microsoft.com/office/officeart/2005/8/layout/target3"/>
    <dgm:cxn modelId="{1AB8AD15-8BB3-4DF8-919B-52B007007A49}" type="presOf" srcId="{76386629-A70A-4AED-AD2A-AFFCB757185B}" destId="{7915CE26-2E0C-4BF8-9D8F-31D270AFA791}" srcOrd="1" destOrd="0" presId="urn:microsoft.com/office/officeart/2005/8/layout/target3"/>
    <dgm:cxn modelId="{9A5B937C-E200-4985-A998-7539D099776A}" srcId="{85D31999-71CF-4A5F-9EE3-EC908C0E711C}" destId="{76386629-A70A-4AED-AD2A-AFFCB757185B}" srcOrd="3" destOrd="0" parTransId="{C81A84AE-D46E-4997-AFB6-9E37A7603AD3}" sibTransId="{ADDF1652-7E3F-4D46-BB02-1B70A8E8C534}"/>
    <dgm:cxn modelId="{CC1BCC21-5E00-414E-A950-C0E6BBCD7FD8}" type="presOf" srcId="{CF18F2B1-D8D0-40D4-8F6A-D7397690086E}" destId="{38EA14D5-B8FE-4194-A68D-2E30508F43FC}" srcOrd="0" destOrd="2" presId="urn:microsoft.com/office/officeart/2005/8/layout/target3"/>
    <dgm:cxn modelId="{9B53CC94-7D6F-4844-BAF7-82F75E83E5FC}" type="presOf" srcId="{53764810-7FF5-4121-9EFE-3F556416CBC0}" destId="{38EA14D5-B8FE-4194-A68D-2E30508F43FC}" srcOrd="0" destOrd="3" presId="urn:microsoft.com/office/officeart/2005/8/layout/target3"/>
    <dgm:cxn modelId="{15077E47-9B95-4D58-B495-BD17BAF0E1EB}" type="presOf" srcId="{FD7508D3-94D3-4537-B311-7544F2BD4BCC}" destId="{23817C4B-772E-4236-891C-6986B2FB8783}" srcOrd="1" destOrd="0" presId="urn:microsoft.com/office/officeart/2005/8/layout/target3"/>
    <dgm:cxn modelId="{CDCDEB00-6118-4C64-9124-7EF297803B14}" type="presOf" srcId="{FD7508D3-94D3-4537-B311-7544F2BD4BCC}" destId="{FBF0BC7C-1EAE-40BC-B341-5BC9DAD5F7FB}" srcOrd="0" destOrd="0" presId="urn:microsoft.com/office/officeart/2005/8/layout/target3"/>
    <dgm:cxn modelId="{F99AA9F1-C30C-413F-9FC0-55C7055FCF77}" srcId="{0EA76F39-576C-42B1-AF9C-4E13593F4CD6}" destId="{9277DA4D-5A13-4079-A221-3BE302C65AF6}" srcOrd="2" destOrd="0" parTransId="{5BD76BEA-8DC6-4322-AA68-AB4A254583A1}" sibTransId="{F146E09F-20DD-4CF7-A029-B511C0AC4BC9}"/>
    <dgm:cxn modelId="{599BD595-1680-4DDC-9D78-E0867B833B12}" type="presOf" srcId="{191CEB3D-5E8B-4CD0-BDC8-26D2C2DDFA9B}" destId="{AA2D8045-6A68-4959-B202-05A2DBE4FCB0}" srcOrd="1" destOrd="0" presId="urn:microsoft.com/office/officeart/2005/8/layout/target3"/>
    <dgm:cxn modelId="{7F4033E2-0BDC-4B88-B740-9F29C7A305EC}" type="presOf" srcId="{02401759-7938-486E-B6A5-A0F4F7C6172A}" destId="{A601C36D-352D-4D19-B234-C093DC2A4C8B}" srcOrd="0" destOrd="1" presId="urn:microsoft.com/office/officeart/2005/8/layout/target3"/>
    <dgm:cxn modelId="{92EB2209-B55D-4188-AA0C-624390BAC9B2}" type="presOf" srcId="{85D31999-71CF-4A5F-9EE3-EC908C0E711C}" destId="{1E785A5E-3B44-4D81-A23C-83FD4E76C246}" srcOrd="0" destOrd="0" presId="urn:microsoft.com/office/officeart/2005/8/layout/target3"/>
    <dgm:cxn modelId="{AE9D54C9-69BC-4F3D-9339-AA52F8BE6290}" srcId="{76386629-A70A-4AED-AD2A-AFFCB757185B}" destId="{02401759-7938-486E-B6A5-A0F4F7C6172A}" srcOrd="1" destOrd="0" parTransId="{86DE726E-9202-4A68-9E43-104E1312B7D3}" sibTransId="{5451BD32-7267-4447-8963-A066580F477D}"/>
    <dgm:cxn modelId="{A3A64025-AF6F-4FBF-862D-BF6E71410393}" type="presOf" srcId="{D526CF4D-920C-45DC-AA31-4AD83EFA9200}" destId="{E5320F21-53C3-471A-BC49-64BFE3AB9F85}" srcOrd="0" destOrd="1" presId="urn:microsoft.com/office/officeart/2005/8/layout/target3"/>
    <dgm:cxn modelId="{99345C5D-1B6E-433D-9795-BA3027D65277}" type="presOf" srcId="{0EA76F39-576C-42B1-AF9C-4E13593F4CD6}" destId="{CDB826C7-4D81-42D8-B0AE-BEC30652E577}" srcOrd="0" destOrd="0" presId="urn:microsoft.com/office/officeart/2005/8/layout/target3"/>
    <dgm:cxn modelId="{E9A5787D-6BCE-4B1D-B99B-1CF5B20F6AB3}" type="presOf" srcId="{FA650EF8-280B-45D8-A90E-A213EE7C1FA2}" destId="{E5320F21-53C3-471A-BC49-64BFE3AB9F85}" srcOrd="0" destOrd="0" presId="urn:microsoft.com/office/officeart/2005/8/layout/target3"/>
    <dgm:cxn modelId="{60A12660-3D88-4098-B983-48335F957DF8}" srcId="{85D31999-71CF-4A5F-9EE3-EC908C0E711C}" destId="{0EA76F39-576C-42B1-AF9C-4E13593F4CD6}" srcOrd="1" destOrd="0" parTransId="{1BC3AE47-9B5A-4AAC-83CA-69DF4B1B9FE5}" sibTransId="{D31D9CD5-6158-4F86-9219-898C387DDC8F}"/>
    <dgm:cxn modelId="{139BC11F-638F-44E0-AF4E-9168E09DE8B5}" srcId="{76386629-A70A-4AED-AD2A-AFFCB757185B}" destId="{422EFC93-A1E5-4946-A48D-1BF51DD65BEA}" srcOrd="0" destOrd="0" parTransId="{34ADD78E-2BA9-43FA-897D-02492EE2DDFD}" sibTransId="{69A3DA2D-D77C-4E6E-B56D-A929731A6EBD}"/>
    <dgm:cxn modelId="{FCDBE9FE-B097-4566-80C3-A4F8ED1EF4A1}" type="presOf" srcId="{9277DA4D-5A13-4079-A221-3BE302C65AF6}" destId="{279E641B-2D22-4006-8ACF-DAE9FEB5EA37}" srcOrd="0" destOrd="2" presId="urn:microsoft.com/office/officeart/2005/8/layout/target3"/>
    <dgm:cxn modelId="{CBD66FBA-D7A4-4B83-8F2C-F7E583484CC1}" type="presOf" srcId="{EC729C08-6C98-40C8-BAA2-E32EF7B65470}" destId="{279E641B-2D22-4006-8ACF-DAE9FEB5EA37}" srcOrd="0" destOrd="0" presId="urn:microsoft.com/office/officeart/2005/8/layout/target3"/>
    <dgm:cxn modelId="{54578A22-DD16-4622-8283-43B1A4277230}" type="presOf" srcId="{0EA76F39-576C-42B1-AF9C-4E13593F4CD6}" destId="{5D14C08E-9550-4BF8-B3D2-7D94E96BFB0B}" srcOrd="1" destOrd="0" presId="urn:microsoft.com/office/officeart/2005/8/layout/target3"/>
    <dgm:cxn modelId="{F72A0C13-62C3-41A5-8750-7C608B289D33}" srcId="{85D31999-71CF-4A5F-9EE3-EC908C0E711C}" destId="{FD7508D3-94D3-4537-B311-7544F2BD4BCC}" srcOrd="0" destOrd="0" parTransId="{76139972-22DB-45CF-BFC3-53F0B6E9D21E}" sibTransId="{3A83C136-9694-42F7-B4A0-B54CF0BE5ADF}"/>
    <dgm:cxn modelId="{AC4911A8-FA99-4A62-8D6D-90077E9A7389}" type="presOf" srcId="{E7AC6F07-6BAC-4EA6-8D35-60439F0266B4}" destId="{38EA14D5-B8FE-4194-A68D-2E30508F43FC}" srcOrd="0" destOrd="0" presId="urn:microsoft.com/office/officeart/2005/8/layout/target3"/>
    <dgm:cxn modelId="{83471138-D719-4A5B-8670-ECE1AAA33278}" type="presOf" srcId="{422EFC93-A1E5-4946-A48D-1BF51DD65BEA}" destId="{A601C36D-352D-4D19-B234-C093DC2A4C8B}" srcOrd="0" destOrd="0" presId="urn:microsoft.com/office/officeart/2005/8/layout/target3"/>
    <dgm:cxn modelId="{62135A85-0DF5-4B60-9A4E-1F3865DCEC07}" srcId="{FD7508D3-94D3-4537-B311-7544F2BD4BCC}" destId="{64B2AB9A-7052-408F-A09F-F6D8B967CF95}" srcOrd="1" destOrd="0" parTransId="{0A1E7BB9-9E93-478E-A20F-9B722CB995A2}" sibTransId="{37C29515-B2BB-46F6-AA0D-FC4D7703E4AD}"/>
    <dgm:cxn modelId="{9AD8E188-279B-4BE9-87D6-2594B048C4A4}" srcId="{0EA76F39-576C-42B1-AF9C-4E13593F4CD6}" destId="{EC729C08-6C98-40C8-BAA2-E32EF7B65470}" srcOrd="0" destOrd="0" parTransId="{BB1B584A-6691-4A3A-93A6-E92AB3DCCF00}" sibTransId="{FB0DC53F-3DC1-41E3-8359-A8966ED73D55}"/>
    <dgm:cxn modelId="{FE494383-07C9-4F48-9E40-A4DC82B439C9}" srcId="{FD7508D3-94D3-4537-B311-7544F2BD4BCC}" destId="{53764810-7FF5-4121-9EFE-3F556416CBC0}" srcOrd="3" destOrd="0" parTransId="{13306D9C-5DC9-43BB-A5AF-6A26ACDCBED6}" sibTransId="{57A60F5E-50CF-4CD0-A6E5-308F759A39D6}"/>
    <dgm:cxn modelId="{2A840FDE-238D-4E84-BF5C-AE6EEC8E15C1}" type="presOf" srcId="{41908A43-1E5E-44FB-AAD9-788A01233ED4}" destId="{279E641B-2D22-4006-8ACF-DAE9FEB5EA37}" srcOrd="0" destOrd="1" presId="urn:microsoft.com/office/officeart/2005/8/layout/target3"/>
    <dgm:cxn modelId="{52C64A83-8ED1-4469-AB7D-919683872096}" type="presParOf" srcId="{1E785A5E-3B44-4D81-A23C-83FD4E76C246}" destId="{A3EB4E91-FAE3-4A44-A6A1-E00802AAFD74}" srcOrd="0" destOrd="0" presId="urn:microsoft.com/office/officeart/2005/8/layout/target3"/>
    <dgm:cxn modelId="{648D5643-439B-4B35-B822-C98611E6B873}" type="presParOf" srcId="{1E785A5E-3B44-4D81-A23C-83FD4E76C246}" destId="{C4BEB87C-73FC-4789-ADBB-A87A691EF067}" srcOrd="1" destOrd="0" presId="urn:microsoft.com/office/officeart/2005/8/layout/target3"/>
    <dgm:cxn modelId="{8770FCE3-9B7C-4711-B50B-E7270E57C6C6}" type="presParOf" srcId="{1E785A5E-3B44-4D81-A23C-83FD4E76C246}" destId="{FBF0BC7C-1EAE-40BC-B341-5BC9DAD5F7FB}" srcOrd="2" destOrd="0" presId="urn:microsoft.com/office/officeart/2005/8/layout/target3"/>
    <dgm:cxn modelId="{5145B148-EB5D-4D25-A557-EBB16DE59610}" type="presParOf" srcId="{1E785A5E-3B44-4D81-A23C-83FD4E76C246}" destId="{D131BBAA-4BB3-4119-AD4F-49963C93D5D9}" srcOrd="3" destOrd="0" presId="urn:microsoft.com/office/officeart/2005/8/layout/target3"/>
    <dgm:cxn modelId="{C892968C-138D-4F15-AED7-4F70B3A0D4B6}" type="presParOf" srcId="{1E785A5E-3B44-4D81-A23C-83FD4E76C246}" destId="{439D760F-C32A-4F47-98A8-D30A8CBA4E06}" srcOrd="4" destOrd="0" presId="urn:microsoft.com/office/officeart/2005/8/layout/target3"/>
    <dgm:cxn modelId="{B2A08AC0-4123-4B39-A040-54B829750110}" type="presParOf" srcId="{1E785A5E-3B44-4D81-A23C-83FD4E76C246}" destId="{CDB826C7-4D81-42D8-B0AE-BEC30652E577}" srcOrd="5" destOrd="0" presId="urn:microsoft.com/office/officeart/2005/8/layout/target3"/>
    <dgm:cxn modelId="{2BAA39D0-6794-4389-8178-51017DF85FE9}" type="presParOf" srcId="{1E785A5E-3B44-4D81-A23C-83FD4E76C246}" destId="{4782E73F-50ED-4182-8FF7-0221A4C8FBEC}" srcOrd="6" destOrd="0" presId="urn:microsoft.com/office/officeart/2005/8/layout/target3"/>
    <dgm:cxn modelId="{FBE808EC-C29E-47FE-8B53-718E1DFC594F}" type="presParOf" srcId="{1E785A5E-3B44-4D81-A23C-83FD4E76C246}" destId="{8518E1ED-BD50-4895-A4EB-CB3A5BC48158}" srcOrd="7" destOrd="0" presId="urn:microsoft.com/office/officeart/2005/8/layout/target3"/>
    <dgm:cxn modelId="{F5E52E28-FCC8-4FFD-93FB-1156325EB637}" type="presParOf" srcId="{1E785A5E-3B44-4D81-A23C-83FD4E76C246}" destId="{AA4038CF-DD6D-4753-92CC-D3765EE92B17}" srcOrd="8" destOrd="0" presId="urn:microsoft.com/office/officeart/2005/8/layout/target3"/>
    <dgm:cxn modelId="{3E30EBE2-FE11-464E-BD19-75E867CEADA8}" type="presParOf" srcId="{1E785A5E-3B44-4D81-A23C-83FD4E76C246}" destId="{BCCA3469-E0B9-4FFF-AFE6-50690D93C12E}" srcOrd="9" destOrd="0" presId="urn:microsoft.com/office/officeart/2005/8/layout/target3"/>
    <dgm:cxn modelId="{A87F1265-EF2D-4C8C-BF1F-176B141537F4}" type="presParOf" srcId="{1E785A5E-3B44-4D81-A23C-83FD4E76C246}" destId="{DBE083CC-BF51-4F9C-A2CD-5CB020FD3F87}" srcOrd="10" destOrd="0" presId="urn:microsoft.com/office/officeart/2005/8/layout/target3"/>
    <dgm:cxn modelId="{CF1A4116-865A-47C4-8FD7-A2DFAD853238}" type="presParOf" srcId="{1E785A5E-3B44-4D81-A23C-83FD4E76C246}" destId="{BB5F32BA-EFC1-415E-B9B8-98881242A3D1}" srcOrd="11" destOrd="0" presId="urn:microsoft.com/office/officeart/2005/8/layout/target3"/>
    <dgm:cxn modelId="{BD1E885F-2B01-4D93-B83A-895D0EBFDE5B}" type="presParOf" srcId="{1E785A5E-3B44-4D81-A23C-83FD4E76C246}" destId="{23817C4B-772E-4236-891C-6986B2FB8783}" srcOrd="12" destOrd="0" presId="urn:microsoft.com/office/officeart/2005/8/layout/target3"/>
    <dgm:cxn modelId="{DF094EEC-01FE-47C6-B7E8-2E30681D24A4}" type="presParOf" srcId="{1E785A5E-3B44-4D81-A23C-83FD4E76C246}" destId="{38EA14D5-B8FE-4194-A68D-2E30508F43FC}" srcOrd="13" destOrd="0" presId="urn:microsoft.com/office/officeart/2005/8/layout/target3"/>
    <dgm:cxn modelId="{2D93A7DB-1832-4529-95AF-125F5248529B}" type="presParOf" srcId="{1E785A5E-3B44-4D81-A23C-83FD4E76C246}" destId="{5D14C08E-9550-4BF8-B3D2-7D94E96BFB0B}" srcOrd="14" destOrd="0" presId="urn:microsoft.com/office/officeart/2005/8/layout/target3"/>
    <dgm:cxn modelId="{6E06E781-06D6-4ABD-9B84-EA5092558C23}" type="presParOf" srcId="{1E785A5E-3B44-4D81-A23C-83FD4E76C246}" destId="{279E641B-2D22-4006-8ACF-DAE9FEB5EA37}" srcOrd="15" destOrd="0" presId="urn:microsoft.com/office/officeart/2005/8/layout/target3"/>
    <dgm:cxn modelId="{E3B8C7F0-8BB1-4D93-B58E-86FA46A33A8D}" type="presParOf" srcId="{1E785A5E-3B44-4D81-A23C-83FD4E76C246}" destId="{AA2D8045-6A68-4959-B202-05A2DBE4FCB0}" srcOrd="16" destOrd="0" presId="urn:microsoft.com/office/officeart/2005/8/layout/target3"/>
    <dgm:cxn modelId="{30AFBC2D-FCCD-4ECA-9F27-1D930FDB1508}" type="presParOf" srcId="{1E785A5E-3B44-4D81-A23C-83FD4E76C246}" destId="{E5320F21-53C3-471A-BC49-64BFE3AB9F85}" srcOrd="17" destOrd="0" presId="urn:microsoft.com/office/officeart/2005/8/layout/target3"/>
    <dgm:cxn modelId="{D892F5A5-E9F6-4C41-B239-B48A8FD51164}" type="presParOf" srcId="{1E785A5E-3B44-4D81-A23C-83FD4E76C246}" destId="{7915CE26-2E0C-4BF8-9D8F-31D270AFA791}" srcOrd="18" destOrd="0" presId="urn:microsoft.com/office/officeart/2005/8/layout/target3"/>
    <dgm:cxn modelId="{5482A40F-87EA-4450-A2E3-7D3B23D993EE}" type="presParOf" srcId="{1E785A5E-3B44-4D81-A23C-83FD4E76C246}" destId="{A601C36D-352D-4D19-B234-C093DC2A4C8B}" srcOrd="19"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2FAFA-D856-481E-B101-F404F908548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bg-BG"/>
        </a:p>
      </dgm:t>
    </dgm:pt>
    <dgm:pt modelId="{93DBEBF3-F0E7-4341-B978-6A9C2F7DB794}">
      <dgm:prSet phldrT="[Text]" custT="1"/>
      <dgm:spPr>
        <a:noFill/>
        <a:ln>
          <a:solidFill>
            <a:schemeClr val="accent1"/>
          </a:solidFill>
        </a:ln>
      </dgm:spPr>
      <dgm:t>
        <a:bodyPr/>
        <a:lstStyle/>
        <a:p>
          <a:r>
            <a:rPr lang="bg-BG" sz="1600" smtClean="0"/>
            <a:t>Механизми за приложение</a:t>
          </a:r>
          <a:endParaRPr lang="bg-BG" sz="1600" dirty="0"/>
        </a:p>
      </dgm:t>
    </dgm:pt>
    <dgm:pt modelId="{66520406-E86B-432B-8B43-181D504F3014}" type="parTrans" cxnId="{0866F8EF-44E6-4DD0-B711-06426862B190}">
      <dgm:prSet/>
      <dgm:spPr/>
      <dgm:t>
        <a:bodyPr/>
        <a:lstStyle/>
        <a:p>
          <a:endParaRPr lang="bg-BG"/>
        </a:p>
      </dgm:t>
    </dgm:pt>
    <dgm:pt modelId="{F1C4B54F-CF6A-4E64-83D4-74F80D90BBD2}" type="sibTrans" cxnId="{0866F8EF-44E6-4DD0-B711-06426862B190}">
      <dgm:prSet/>
      <dgm:spPr/>
      <dgm:t>
        <a:bodyPr/>
        <a:lstStyle/>
        <a:p>
          <a:endParaRPr lang="bg-BG"/>
        </a:p>
      </dgm:t>
    </dgm:pt>
    <dgm:pt modelId="{9DCB77BA-4579-4DAB-85AB-494D4F07978E}">
      <dgm:prSet phldrT="[Text]" custT="1"/>
      <dgm:spPr/>
      <dgm:t>
        <a:bodyPr/>
        <a:lstStyle/>
        <a:p>
          <a:r>
            <a:rPr lang="bg-BG" sz="1000" dirty="0" smtClean="0"/>
            <a:t>Доброволно, с компенсация за направени разходи и пропуснати ползи</a:t>
          </a:r>
          <a:endParaRPr lang="bg-BG" sz="1000" dirty="0"/>
        </a:p>
      </dgm:t>
    </dgm:pt>
    <dgm:pt modelId="{1D4867E9-1902-4C32-98E1-C567F7A08EF5}" type="parTrans" cxnId="{B5DE9A9A-9474-49CA-A24D-BE0ABA0DF2A9}">
      <dgm:prSet/>
      <dgm:spPr/>
      <dgm:t>
        <a:bodyPr/>
        <a:lstStyle/>
        <a:p>
          <a:endParaRPr lang="bg-BG"/>
        </a:p>
      </dgm:t>
    </dgm:pt>
    <dgm:pt modelId="{A493B7BD-35D1-4D7B-930A-569FE75A1AD3}" type="sibTrans" cxnId="{B5DE9A9A-9474-49CA-A24D-BE0ABA0DF2A9}">
      <dgm:prSet/>
      <dgm:spPr/>
      <dgm:t>
        <a:bodyPr/>
        <a:lstStyle/>
        <a:p>
          <a:endParaRPr lang="bg-BG"/>
        </a:p>
      </dgm:t>
    </dgm:pt>
    <dgm:pt modelId="{F0162D13-0660-4FEB-BEB4-E3CB212C75EE}">
      <dgm:prSet phldrT="[Text]" custT="1"/>
      <dgm:spPr/>
      <dgm:t>
        <a:bodyPr/>
        <a:lstStyle/>
        <a:p>
          <a:r>
            <a:rPr lang="bg-BG" sz="1000" dirty="0" smtClean="0"/>
            <a:t>Задължително, с финансова субсидия (зелени плащания по </a:t>
          </a:r>
          <a:r>
            <a:rPr lang="en-US" sz="1000" dirty="0" smtClean="0"/>
            <a:t>I</a:t>
          </a:r>
          <a:r>
            <a:rPr lang="bg-BG" sz="1000" dirty="0" smtClean="0"/>
            <a:t> стълб)</a:t>
          </a:r>
          <a:endParaRPr lang="bg-BG" sz="1000" dirty="0"/>
        </a:p>
      </dgm:t>
    </dgm:pt>
    <dgm:pt modelId="{0BFA38BB-65B7-4B41-AA0B-3BBC2AE34AB9}" type="parTrans" cxnId="{E5FA253A-2063-4378-BA24-6AD67E42EC1A}">
      <dgm:prSet/>
      <dgm:spPr/>
      <dgm:t>
        <a:bodyPr/>
        <a:lstStyle/>
        <a:p>
          <a:endParaRPr lang="bg-BG"/>
        </a:p>
      </dgm:t>
    </dgm:pt>
    <dgm:pt modelId="{8EFAF92D-7E82-4DD5-AD65-F3A93AD98864}" type="sibTrans" cxnId="{E5FA253A-2063-4378-BA24-6AD67E42EC1A}">
      <dgm:prSet/>
      <dgm:spPr/>
      <dgm:t>
        <a:bodyPr/>
        <a:lstStyle/>
        <a:p>
          <a:endParaRPr lang="bg-BG"/>
        </a:p>
      </dgm:t>
    </dgm:pt>
    <dgm:pt modelId="{5F84B682-C483-48EA-80BA-52039CB9B67B}">
      <dgm:prSet phldrT="[Text]" custT="1"/>
      <dgm:spPr/>
      <dgm:t>
        <a:bodyPr/>
        <a:lstStyle/>
        <a:p>
          <a:r>
            <a:rPr lang="bg-BG" sz="1000" dirty="0" smtClean="0"/>
            <a:t>Законоустановено – изисквания по управление – ЗИУ и ДЗЕС</a:t>
          </a:r>
          <a:endParaRPr lang="bg-BG" sz="1000" dirty="0"/>
        </a:p>
      </dgm:t>
    </dgm:pt>
    <dgm:pt modelId="{A4910D95-A411-4B01-9016-0E59FC3449C7}" type="parTrans" cxnId="{E367F1D1-D681-4BD5-90B0-7165DA3436D3}">
      <dgm:prSet/>
      <dgm:spPr/>
      <dgm:t>
        <a:bodyPr/>
        <a:lstStyle/>
        <a:p>
          <a:endParaRPr lang="bg-BG"/>
        </a:p>
      </dgm:t>
    </dgm:pt>
    <dgm:pt modelId="{0E2C31FB-CE85-469B-B617-E3BFE9676B58}" type="sibTrans" cxnId="{E367F1D1-D681-4BD5-90B0-7165DA3436D3}">
      <dgm:prSet/>
      <dgm:spPr/>
      <dgm:t>
        <a:bodyPr/>
        <a:lstStyle/>
        <a:p>
          <a:endParaRPr lang="bg-BG"/>
        </a:p>
      </dgm:t>
    </dgm:pt>
    <dgm:pt modelId="{E12B9DE0-9B1E-4813-959A-7D595CE47130}" type="pres">
      <dgm:prSet presAssocID="{3932FAFA-D856-481E-B101-F404F908548A}" presName="theList" presStyleCnt="0">
        <dgm:presLayoutVars>
          <dgm:dir/>
          <dgm:animLvl val="lvl"/>
          <dgm:resizeHandles val="exact"/>
        </dgm:presLayoutVars>
      </dgm:prSet>
      <dgm:spPr/>
      <dgm:t>
        <a:bodyPr/>
        <a:lstStyle/>
        <a:p>
          <a:endParaRPr lang="bg-BG"/>
        </a:p>
      </dgm:t>
    </dgm:pt>
    <dgm:pt modelId="{7A8F489D-01C4-4A65-BBB3-A4F656A0E7C6}" type="pres">
      <dgm:prSet presAssocID="{93DBEBF3-F0E7-4341-B978-6A9C2F7DB794}" presName="compNode" presStyleCnt="0"/>
      <dgm:spPr/>
    </dgm:pt>
    <dgm:pt modelId="{67DC9B16-ABA0-40BA-B2A6-28A42DF6A016}" type="pres">
      <dgm:prSet presAssocID="{93DBEBF3-F0E7-4341-B978-6A9C2F7DB794}" presName="aNode" presStyleLbl="bgShp" presStyleIdx="0" presStyleCnt="1" custLinFactNeighborX="15957" custLinFactNeighborY="-11717"/>
      <dgm:spPr/>
      <dgm:t>
        <a:bodyPr/>
        <a:lstStyle/>
        <a:p>
          <a:endParaRPr lang="bg-BG"/>
        </a:p>
      </dgm:t>
    </dgm:pt>
    <dgm:pt modelId="{6D5A3F3C-C20C-42CC-9ED4-6CED4A6AD601}" type="pres">
      <dgm:prSet presAssocID="{93DBEBF3-F0E7-4341-B978-6A9C2F7DB794}" presName="textNode" presStyleLbl="bgShp" presStyleIdx="0" presStyleCnt="1"/>
      <dgm:spPr/>
      <dgm:t>
        <a:bodyPr/>
        <a:lstStyle/>
        <a:p>
          <a:endParaRPr lang="bg-BG"/>
        </a:p>
      </dgm:t>
    </dgm:pt>
    <dgm:pt modelId="{F3FC4C31-C133-457B-8471-7D9EF4654BE1}" type="pres">
      <dgm:prSet presAssocID="{93DBEBF3-F0E7-4341-B978-6A9C2F7DB794}" presName="compChildNode" presStyleCnt="0"/>
      <dgm:spPr/>
    </dgm:pt>
    <dgm:pt modelId="{35F63F9D-FDEA-489F-A424-E41B30D661EF}" type="pres">
      <dgm:prSet presAssocID="{93DBEBF3-F0E7-4341-B978-6A9C2F7DB794}" presName="theInnerList" presStyleCnt="0"/>
      <dgm:spPr/>
    </dgm:pt>
    <dgm:pt modelId="{FA9DD254-910C-4821-A89E-5B5378DF997A}" type="pres">
      <dgm:prSet presAssocID="{9DCB77BA-4579-4DAB-85AB-494D4F07978E}" presName="childNode" presStyleLbl="node1" presStyleIdx="0" presStyleCnt="3">
        <dgm:presLayoutVars>
          <dgm:bulletEnabled val="1"/>
        </dgm:presLayoutVars>
      </dgm:prSet>
      <dgm:spPr/>
      <dgm:t>
        <a:bodyPr/>
        <a:lstStyle/>
        <a:p>
          <a:endParaRPr lang="bg-BG"/>
        </a:p>
      </dgm:t>
    </dgm:pt>
    <dgm:pt modelId="{7B1CDAB2-0DEE-4F67-B40F-252030BD672D}" type="pres">
      <dgm:prSet presAssocID="{9DCB77BA-4579-4DAB-85AB-494D4F07978E}" presName="aSpace2" presStyleCnt="0"/>
      <dgm:spPr/>
    </dgm:pt>
    <dgm:pt modelId="{BE6DE93D-1F96-4176-AE0F-31BAA7DE85EA}" type="pres">
      <dgm:prSet presAssocID="{F0162D13-0660-4FEB-BEB4-E3CB212C75EE}" presName="childNode" presStyleLbl="node1" presStyleIdx="1" presStyleCnt="3" custScaleY="108734" custLinFactNeighborX="-865" custLinFactNeighborY="2383">
        <dgm:presLayoutVars>
          <dgm:bulletEnabled val="1"/>
        </dgm:presLayoutVars>
      </dgm:prSet>
      <dgm:spPr/>
      <dgm:t>
        <a:bodyPr/>
        <a:lstStyle/>
        <a:p>
          <a:endParaRPr lang="bg-BG"/>
        </a:p>
      </dgm:t>
    </dgm:pt>
    <dgm:pt modelId="{52996C86-F1E7-4364-A382-A88EF6717A74}" type="pres">
      <dgm:prSet presAssocID="{F0162D13-0660-4FEB-BEB4-E3CB212C75EE}" presName="aSpace2" presStyleCnt="0"/>
      <dgm:spPr/>
    </dgm:pt>
    <dgm:pt modelId="{705D9EDA-5B44-4EC3-BACC-00473D8A00F4}" type="pres">
      <dgm:prSet presAssocID="{5F84B682-C483-48EA-80BA-52039CB9B67B}" presName="childNode" presStyleLbl="node1" presStyleIdx="2" presStyleCnt="3" custLinFactY="28283" custLinFactNeighborY="100000">
        <dgm:presLayoutVars>
          <dgm:bulletEnabled val="1"/>
        </dgm:presLayoutVars>
      </dgm:prSet>
      <dgm:spPr/>
      <dgm:t>
        <a:bodyPr/>
        <a:lstStyle/>
        <a:p>
          <a:endParaRPr lang="bg-BG"/>
        </a:p>
      </dgm:t>
    </dgm:pt>
  </dgm:ptLst>
  <dgm:cxnLst>
    <dgm:cxn modelId="{E5FA253A-2063-4378-BA24-6AD67E42EC1A}" srcId="{93DBEBF3-F0E7-4341-B978-6A9C2F7DB794}" destId="{F0162D13-0660-4FEB-BEB4-E3CB212C75EE}" srcOrd="1" destOrd="0" parTransId="{0BFA38BB-65B7-4B41-AA0B-3BBC2AE34AB9}" sibTransId="{8EFAF92D-7E82-4DD5-AD65-F3A93AD98864}"/>
    <dgm:cxn modelId="{1BF86AC3-4360-4461-8468-1B754F4BD157}" type="presOf" srcId="{93DBEBF3-F0E7-4341-B978-6A9C2F7DB794}" destId="{67DC9B16-ABA0-40BA-B2A6-28A42DF6A016}" srcOrd="0" destOrd="0" presId="urn:microsoft.com/office/officeart/2005/8/layout/lProcess2"/>
    <dgm:cxn modelId="{D8C22511-EFD8-4F6B-BCF3-E98C6B492C40}" type="presOf" srcId="{5F84B682-C483-48EA-80BA-52039CB9B67B}" destId="{705D9EDA-5B44-4EC3-BACC-00473D8A00F4}" srcOrd="0" destOrd="0" presId="urn:microsoft.com/office/officeart/2005/8/layout/lProcess2"/>
    <dgm:cxn modelId="{483FCBEF-DE2E-4D06-9975-F64841E4A82A}" type="presOf" srcId="{3932FAFA-D856-481E-B101-F404F908548A}" destId="{E12B9DE0-9B1E-4813-959A-7D595CE47130}" srcOrd="0" destOrd="0" presId="urn:microsoft.com/office/officeart/2005/8/layout/lProcess2"/>
    <dgm:cxn modelId="{0866F8EF-44E6-4DD0-B711-06426862B190}" srcId="{3932FAFA-D856-481E-B101-F404F908548A}" destId="{93DBEBF3-F0E7-4341-B978-6A9C2F7DB794}" srcOrd="0" destOrd="0" parTransId="{66520406-E86B-432B-8B43-181D504F3014}" sibTransId="{F1C4B54F-CF6A-4E64-83D4-74F80D90BBD2}"/>
    <dgm:cxn modelId="{B5DE9A9A-9474-49CA-A24D-BE0ABA0DF2A9}" srcId="{93DBEBF3-F0E7-4341-B978-6A9C2F7DB794}" destId="{9DCB77BA-4579-4DAB-85AB-494D4F07978E}" srcOrd="0" destOrd="0" parTransId="{1D4867E9-1902-4C32-98E1-C567F7A08EF5}" sibTransId="{A493B7BD-35D1-4D7B-930A-569FE75A1AD3}"/>
    <dgm:cxn modelId="{E367F1D1-D681-4BD5-90B0-7165DA3436D3}" srcId="{93DBEBF3-F0E7-4341-B978-6A9C2F7DB794}" destId="{5F84B682-C483-48EA-80BA-52039CB9B67B}" srcOrd="2" destOrd="0" parTransId="{A4910D95-A411-4B01-9016-0E59FC3449C7}" sibTransId="{0E2C31FB-CE85-469B-B617-E3BFE9676B58}"/>
    <dgm:cxn modelId="{5FB87F52-035C-4B4E-808D-C3D83AF54BA4}" type="presOf" srcId="{93DBEBF3-F0E7-4341-B978-6A9C2F7DB794}" destId="{6D5A3F3C-C20C-42CC-9ED4-6CED4A6AD601}" srcOrd="1" destOrd="0" presId="urn:microsoft.com/office/officeart/2005/8/layout/lProcess2"/>
    <dgm:cxn modelId="{F89BA847-81DF-4BA3-AD18-D8533CB73E96}" type="presOf" srcId="{F0162D13-0660-4FEB-BEB4-E3CB212C75EE}" destId="{BE6DE93D-1F96-4176-AE0F-31BAA7DE85EA}" srcOrd="0" destOrd="0" presId="urn:microsoft.com/office/officeart/2005/8/layout/lProcess2"/>
    <dgm:cxn modelId="{A41F59AE-056A-4FC6-B689-AF3BDD7D770A}" type="presOf" srcId="{9DCB77BA-4579-4DAB-85AB-494D4F07978E}" destId="{FA9DD254-910C-4821-A89E-5B5378DF997A}" srcOrd="0" destOrd="0" presId="urn:microsoft.com/office/officeart/2005/8/layout/lProcess2"/>
    <dgm:cxn modelId="{378BDDCD-7930-47DE-ABF7-534FB1A604E8}" type="presParOf" srcId="{E12B9DE0-9B1E-4813-959A-7D595CE47130}" destId="{7A8F489D-01C4-4A65-BBB3-A4F656A0E7C6}" srcOrd="0" destOrd="0" presId="urn:microsoft.com/office/officeart/2005/8/layout/lProcess2"/>
    <dgm:cxn modelId="{A01F9CAD-A0DA-4CEF-8530-CF034E0DDE2F}" type="presParOf" srcId="{7A8F489D-01C4-4A65-BBB3-A4F656A0E7C6}" destId="{67DC9B16-ABA0-40BA-B2A6-28A42DF6A016}" srcOrd="0" destOrd="0" presId="urn:microsoft.com/office/officeart/2005/8/layout/lProcess2"/>
    <dgm:cxn modelId="{4C3ED7F4-7D22-48AA-B168-FC4F688B6C50}" type="presParOf" srcId="{7A8F489D-01C4-4A65-BBB3-A4F656A0E7C6}" destId="{6D5A3F3C-C20C-42CC-9ED4-6CED4A6AD601}" srcOrd="1" destOrd="0" presId="urn:microsoft.com/office/officeart/2005/8/layout/lProcess2"/>
    <dgm:cxn modelId="{91E1A3E7-2FEA-426F-B2D6-CC486D6594A9}" type="presParOf" srcId="{7A8F489D-01C4-4A65-BBB3-A4F656A0E7C6}" destId="{F3FC4C31-C133-457B-8471-7D9EF4654BE1}" srcOrd="2" destOrd="0" presId="urn:microsoft.com/office/officeart/2005/8/layout/lProcess2"/>
    <dgm:cxn modelId="{1A18B416-059F-44CE-AE92-16005D3CB5E1}" type="presParOf" srcId="{F3FC4C31-C133-457B-8471-7D9EF4654BE1}" destId="{35F63F9D-FDEA-489F-A424-E41B30D661EF}" srcOrd="0" destOrd="0" presId="urn:microsoft.com/office/officeart/2005/8/layout/lProcess2"/>
    <dgm:cxn modelId="{BDB524CB-4632-4518-AB3E-D5012E860778}" type="presParOf" srcId="{35F63F9D-FDEA-489F-A424-E41B30D661EF}" destId="{FA9DD254-910C-4821-A89E-5B5378DF997A}" srcOrd="0" destOrd="0" presId="urn:microsoft.com/office/officeart/2005/8/layout/lProcess2"/>
    <dgm:cxn modelId="{F148E6DE-F3EE-40CB-A469-19FA443C2C24}" type="presParOf" srcId="{35F63F9D-FDEA-489F-A424-E41B30D661EF}" destId="{7B1CDAB2-0DEE-4F67-B40F-252030BD672D}" srcOrd="1" destOrd="0" presId="urn:microsoft.com/office/officeart/2005/8/layout/lProcess2"/>
    <dgm:cxn modelId="{0164D042-D90A-4777-ACEA-727D7918432F}" type="presParOf" srcId="{35F63F9D-FDEA-489F-A424-E41B30D661EF}" destId="{BE6DE93D-1F96-4176-AE0F-31BAA7DE85EA}" srcOrd="2" destOrd="0" presId="urn:microsoft.com/office/officeart/2005/8/layout/lProcess2"/>
    <dgm:cxn modelId="{7AAA86C4-3DFB-4679-A1B7-A07801873FCD}" type="presParOf" srcId="{35F63F9D-FDEA-489F-A424-E41B30D661EF}" destId="{52996C86-F1E7-4364-A382-A88EF6717A74}" srcOrd="3" destOrd="0" presId="urn:microsoft.com/office/officeart/2005/8/layout/lProcess2"/>
    <dgm:cxn modelId="{8D6A1E66-9065-4380-9D89-B7535D782678}" type="presParOf" srcId="{35F63F9D-FDEA-489F-A424-E41B30D661EF}" destId="{705D9EDA-5B44-4EC3-BACC-00473D8A00F4}" srcOrd="4" destOrd="0" presId="urn:microsoft.com/office/officeart/2005/8/layout/lProcess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6A2CB-A06C-4237-8A32-35151B3A2903}" type="doc">
      <dgm:prSet loTypeId="urn:microsoft.com/office/officeart/2005/8/layout/vProcess5" loCatId="process" qsTypeId="urn:microsoft.com/office/officeart/2005/8/quickstyle/simple2" qsCatId="simple" csTypeId="urn:microsoft.com/office/officeart/2005/8/colors/accent1_5" csCatId="accent1" phldr="1"/>
      <dgm:spPr/>
      <dgm:t>
        <a:bodyPr/>
        <a:lstStyle/>
        <a:p>
          <a:endParaRPr lang="bg-BG"/>
        </a:p>
      </dgm:t>
    </dgm:pt>
    <dgm:pt modelId="{1F9740C6-3E43-443E-A4E6-2B9107497321}">
      <dgm:prSet phldrT="[Text]"/>
      <dgm:spPr/>
      <dgm:t>
        <a:bodyPr/>
        <a:lstStyle/>
        <a:p>
          <a:r>
            <a:rPr lang="bg-BG" dirty="0" smtClean="0"/>
            <a:t>Оценка на текущото състояние</a:t>
          </a:r>
          <a:endParaRPr lang="bg-BG" dirty="0"/>
        </a:p>
      </dgm:t>
    </dgm:pt>
    <dgm:pt modelId="{46BBDEFA-B46C-4D54-982C-1230F27917E8}" type="parTrans" cxnId="{9F8A93CA-4FB0-468A-AD1E-47D61D23D2C9}">
      <dgm:prSet/>
      <dgm:spPr/>
      <dgm:t>
        <a:bodyPr/>
        <a:lstStyle/>
        <a:p>
          <a:endParaRPr lang="bg-BG"/>
        </a:p>
      </dgm:t>
    </dgm:pt>
    <dgm:pt modelId="{DBE72FCD-26C7-4745-9E0B-78FA2CE893E4}" type="sibTrans" cxnId="{9F8A93CA-4FB0-468A-AD1E-47D61D23D2C9}">
      <dgm:prSet/>
      <dgm:spPr/>
      <dgm:t>
        <a:bodyPr/>
        <a:lstStyle/>
        <a:p>
          <a:endParaRPr lang="bg-BG"/>
        </a:p>
      </dgm:t>
    </dgm:pt>
    <dgm:pt modelId="{577CCE52-8FEE-4D54-8A7C-7FAA596E5E35}">
      <dgm:prSet phldrT="[Text]"/>
      <dgm:spPr/>
      <dgm:t>
        <a:bodyPr/>
        <a:lstStyle/>
        <a:p>
          <a:r>
            <a:rPr lang="en-US" dirty="0" smtClean="0"/>
            <a:t>SWOT</a:t>
          </a:r>
          <a:r>
            <a:rPr lang="bg-BG" dirty="0" smtClean="0"/>
            <a:t> анализ</a:t>
          </a:r>
          <a:endParaRPr lang="bg-BG" dirty="0"/>
        </a:p>
      </dgm:t>
    </dgm:pt>
    <dgm:pt modelId="{4422F517-A4B7-4271-8071-B698F15AA6FA}" type="parTrans" cxnId="{EB358AC4-2618-457C-BAEC-EEA3725979F7}">
      <dgm:prSet/>
      <dgm:spPr/>
      <dgm:t>
        <a:bodyPr/>
        <a:lstStyle/>
        <a:p>
          <a:endParaRPr lang="bg-BG"/>
        </a:p>
      </dgm:t>
    </dgm:pt>
    <dgm:pt modelId="{70D4D457-AB7D-47E7-A790-B632791BFA53}" type="sibTrans" cxnId="{EB358AC4-2618-457C-BAEC-EEA3725979F7}">
      <dgm:prSet/>
      <dgm:spPr/>
      <dgm:t>
        <a:bodyPr/>
        <a:lstStyle/>
        <a:p>
          <a:endParaRPr lang="bg-BG"/>
        </a:p>
      </dgm:t>
    </dgm:pt>
    <dgm:pt modelId="{67E92DB0-55A2-4A09-87B4-941DDC627BB4}">
      <dgm:prSet phldrT="[Text]"/>
      <dgm:spPr/>
      <dgm:t>
        <a:bodyPr/>
        <a:lstStyle/>
        <a:p>
          <a:r>
            <a:rPr lang="bg-BG" dirty="0" smtClean="0"/>
            <a:t>Адресиране на нуждите спрямо приоритетите</a:t>
          </a:r>
          <a:endParaRPr lang="bg-BG" dirty="0"/>
        </a:p>
      </dgm:t>
    </dgm:pt>
    <dgm:pt modelId="{3DFD342D-F649-481C-82BA-3152A10C9CA7}" type="parTrans" cxnId="{CB38983A-57FC-43CB-B2BB-DC098CB405CE}">
      <dgm:prSet/>
      <dgm:spPr/>
      <dgm:t>
        <a:bodyPr/>
        <a:lstStyle/>
        <a:p>
          <a:endParaRPr lang="bg-BG"/>
        </a:p>
      </dgm:t>
    </dgm:pt>
    <dgm:pt modelId="{74AE3525-B773-4D64-8163-4E1B4C313251}" type="sibTrans" cxnId="{CB38983A-57FC-43CB-B2BB-DC098CB405CE}">
      <dgm:prSet/>
      <dgm:spPr/>
      <dgm:t>
        <a:bodyPr/>
        <a:lstStyle/>
        <a:p>
          <a:endParaRPr lang="bg-BG"/>
        </a:p>
      </dgm:t>
    </dgm:pt>
    <dgm:pt modelId="{A126FE3D-AA19-4F6B-9314-7338EDDD09CF}">
      <dgm:prSet phldrT="[Text]"/>
      <dgm:spPr/>
      <dgm:t>
        <a:bodyPr/>
        <a:lstStyle/>
        <a:p>
          <a:r>
            <a:rPr lang="bg-BG" dirty="0" smtClean="0"/>
            <a:t>Дефиниране на мерките</a:t>
          </a:r>
          <a:endParaRPr lang="bg-BG" dirty="0"/>
        </a:p>
      </dgm:t>
    </dgm:pt>
    <dgm:pt modelId="{775154A8-27EC-46E5-A163-4E2F0378130E}" type="parTrans" cxnId="{E868B295-5506-4995-B085-EDB4FD0156E6}">
      <dgm:prSet/>
      <dgm:spPr/>
      <dgm:t>
        <a:bodyPr/>
        <a:lstStyle/>
        <a:p>
          <a:endParaRPr lang="bg-BG"/>
        </a:p>
      </dgm:t>
    </dgm:pt>
    <dgm:pt modelId="{0114C323-559A-4E4F-B986-77F3CFE1F2E0}" type="sibTrans" cxnId="{E868B295-5506-4995-B085-EDB4FD0156E6}">
      <dgm:prSet/>
      <dgm:spPr/>
      <dgm:t>
        <a:bodyPr/>
        <a:lstStyle/>
        <a:p>
          <a:endParaRPr lang="bg-BG"/>
        </a:p>
      </dgm:t>
    </dgm:pt>
    <dgm:pt modelId="{79E41C49-43C8-4207-8CFC-7F2257D5339D}">
      <dgm:prSet phldrT="[Text]"/>
      <dgm:spPr/>
      <dgm:t>
        <a:bodyPr/>
        <a:lstStyle/>
        <a:p>
          <a:r>
            <a:rPr lang="bg-BG" dirty="0" smtClean="0"/>
            <a:t>Финансови условия</a:t>
          </a:r>
          <a:endParaRPr lang="bg-BG" dirty="0"/>
        </a:p>
      </dgm:t>
    </dgm:pt>
    <dgm:pt modelId="{658817B4-EF56-4B42-9FDF-07A3BBA83949}" type="parTrans" cxnId="{3D7ED71C-7BF9-4D8E-A3D6-C577592A3EC9}">
      <dgm:prSet/>
      <dgm:spPr/>
      <dgm:t>
        <a:bodyPr/>
        <a:lstStyle/>
        <a:p>
          <a:endParaRPr lang="bg-BG"/>
        </a:p>
      </dgm:t>
    </dgm:pt>
    <dgm:pt modelId="{38DCBC94-7A21-45F8-84F7-E482F1A6179F}" type="sibTrans" cxnId="{3D7ED71C-7BF9-4D8E-A3D6-C577592A3EC9}">
      <dgm:prSet/>
      <dgm:spPr/>
      <dgm:t>
        <a:bodyPr/>
        <a:lstStyle/>
        <a:p>
          <a:endParaRPr lang="bg-BG"/>
        </a:p>
      </dgm:t>
    </dgm:pt>
    <dgm:pt modelId="{A2501885-83B9-426C-9833-88DC1CB8FB28}" type="pres">
      <dgm:prSet presAssocID="{E996A2CB-A06C-4237-8A32-35151B3A2903}" presName="outerComposite" presStyleCnt="0">
        <dgm:presLayoutVars>
          <dgm:chMax val="5"/>
          <dgm:dir/>
          <dgm:resizeHandles val="exact"/>
        </dgm:presLayoutVars>
      </dgm:prSet>
      <dgm:spPr/>
      <dgm:t>
        <a:bodyPr/>
        <a:lstStyle/>
        <a:p>
          <a:endParaRPr lang="bg-BG"/>
        </a:p>
      </dgm:t>
    </dgm:pt>
    <dgm:pt modelId="{F5B21AD8-7CB8-4A1E-BFCD-2A1F75A8253B}" type="pres">
      <dgm:prSet presAssocID="{E996A2CB-A06C-4237-8A32-35151B3A2903}" presName="dummyMaxCanvas" presStyleCnt="0">
        <dgm:presLayoutVars/>
      </dgm:prSet>
      <dgm:spPr/>
    </dgm:pt>
    <dgm:pt modelId="{1907D920-171B-4C3B-AFD0-CA138BBC22A9}" type="pres">
      <dgm:prSet presAssocID="{E996A2CB-A06C-4237-8A32-35151B3A2903}" presName="FiveNodes_1" presStyleLbl="node1" presStyleIdx="0" presStyleCnt="5">
        <dgm:presLayoutVars>
          <dgm:bulletEnabled val="1"/>
        </dgm:presLayoutVars>
      </dgm:prSet>
      <dgm:spPr/>
      <dgm:t>
        <a:bodyPr/>
        <a:lstStyle/>
        <a:p>
          <a:endParaRPr lang="bg-BG"/>
        </a:p>
      </dgm:t>
    </dgm:pt>
    <dgm:pt modelId="{61DAF969-F2EE-4791-AC5D-152C1EC921FB}" type="pres">
      <dgm:prSet presAssocID="{E996A2CB-A06C-4237-8A32-35151B3A2903}" presName="FiveNodes_2" presStyleLbl="node1" presStyleIdx="1" presStyleCnt="5">
        <dgm:presLayoutVars>
          <dgm:bulletEnabled val="1"/>
        </dgm:presLayoutVars>
      </dgm:prSet>
      <dgm:spPr/>
      <dgm:t>
        <a:bodyPr/>
        <a:lstStyle/>
        <a:p>
          <a:endParaRPr lang="bg-BG"/>
        </a:p>
      </dgm:t>
    </dgm:pt>
    <dgm:pt modelId="{77A254AB-1F5B-4494-A7BC-B58DB303187D}" type="pres">
      <dgm:prSet presAssocID="{E996A2CB-A06C-4237-8A32-35151B3A2903}" presName="FiveNodes_3" presStyleLbl="node1" presStyleIdx="2" presStyleCnt="5">
        <dgm:presLayoutVars>
          <dgm:bulletEnabled val="1"/>
        </dgm:presLayoutVars>
      </dgm:prSet>
      <dgm:spPr/>
      <dgm:t>
        <a:bodyPr/>
        <a:lstStyle/>
        <a:p>
          <a:endParaRPr lang="bg-BG"/>
        </a:p>
      </dgm:t>
    </dgm:pt>
    <dgm:pt modelId="{8E82A991-D31E-4B9F-A405-13C05CA619EC}" type="pres">
      <dgm:prSet presAssocID="{E996A2CB-A06C-4237-8A32-35151B3A2903}" presName="FiveNodes_4" presStyleLbl="node1" presStyleIdx="3" presStyleCnt="5">
        <dgm:presLayoutVars>
          <dgm:bulletEnabled val="1"/>
        </dgm:presLayoutVars>
      </dgm:prSet>
      <dgm:spPr/>
      <dgm:t>
        <a:bodyPr/>
        <a:lstStyle/>
        <a:p>
          <a:endParaRPr lang="bg-BG"/>
        </a:p>
      </dgm:t>
    </dgm:pt>
    <dgm:pt modelId="{31271A67-51B8-40DB-B709-5F945FE4E44F}" type="pres">
      <dgm:prSet presAssocID="{E996A2CB-A06C-4237-8A32-35151B3A2903}" presName="FiveNodes_5" presStyleLbl="node1" presStyleIdx="4" presStyleCnt="5">
        <dgm:presLayoutVars>
          <dgm:bulletEnabled val="1"/>
        </dgm:presLayoutVars>
      </dgm:prSet>
      <dgm:spPr/>
      <dgm:t>
        <a:bodyPr/>
        <a:lstStyle/>
        <a:p>
          <a:endParaRPr lang="bg-BG"/>
        </a:p>
      </dgm:t>
    </dgm:pt>
    <dgm:pt modelId="{12BC7F9A-9D7D-406C-8E59-5832ED3816A4}" type="pres">
      <dgm:prSet presAssocID="{E996A2CB-A06C-4237-8A32-35151B3A2903}" presName="FiveConn_1-2" presStyleLbl="fgAccFollowNode1" presStyleIdx="0" presStyleCnt="4">
        <dgm:presLayoutVars>
          <dgm:bulletEnabled val="1"/>
        </dgm:presLayoutVars>
      </dgm:prSet>
      <dgm:spPr/>
      <dgm:t>
        <a:bodyPr/>
        <a:lstStyle/>
        <a:p>
          <a:endParaRPr lang="bg-BG"/>
        </a:p>
      </dgm:t>
    </dgm:pt>
    <dgm:pt modelId="{869AB3AC-A849-42B8-B4B6-9A526FCCE5DA}" type="pres">
      <dgm:prSet presAssocID="{E996A2CB-A06C-4237-8A32-35151B3A2903}" presName="FiveConn_2-3" presStyleLbl="fgAccFollowNode1" presStyleIdx="1" presStyleCnt="4">
        <dgm:presLayoutVars>
          <dgm:bulletEnabled val="1"/>
        </dgm:presLayoutVars>
      </dgm:prSet>
      <dgm:spPr/>
      <dgm:t>
        <a:bodyPr/>
        <a:lstStyle/>
        <a:p>
          <a:endParaRPr lang="bg-BG"/>
        </a:p>
      </dgm:t>
    </dgm:pt>
    <dgm:pt modelId="{C8EED54D-7B4A-4BC1-99F0-FA3D9B8EF2EF}" type="pres">
      <dgm:prSet presAssocID="{E996A2CB-A06C-4237-8A32-35151B3A2903}" presName="FiveConn_3-4" presStyleLbl="fgAccFollowNode1" presStyleIdx="2" presStyleCnt="4">
        <dgm:presLayoutVars>
          <dgm:bulletEnabled val="1"/>
        </dgm:presLayoutVars>
      </dgm:prSet>
      <dgm:spPr/>
      <dgm:t>
        <a:bodyPr/>
        <a:lstStyle/>
        <a:p>
          <a:endParaRPr lang="bg-BG"/>
        </a:p>
      </dgm:t>
    </dgm:pt>
    <dgm:pt modelId="{A79D1607-3B8E-4AB8-B9B6-64C95F3BB19A}" type="pres">
      <dgm:prSet presAssocID="{E996A2CB-A06C-4237-8A32-35151B3A2903}" presName="FiveConn_4-5" presStyleLbl="fgAccFollowNode1" presStyleIdx="3" presStyleCnt="4">
        <dgm:presLayoutVars>
          <dgm:bulletEnabled val="1"/>
        </dgm:presLayoutVars>
      </dgm:prSet>
      <dgm:spPr/>
      <dgm:t>
        <a:bodyPr/>
        <a:lstStyle/>
        <a:p>
          <a:endParaRPr lang="bg-BG"/>
        </a:p>
      </dgm:t>
    </dgm:pt>
    <dgm:pt modelId="{F8DE0FDD-1B02-4A6B-80DC-FF9407B45647}" type="pres">
      <dgm:prSet presAssocID="{E996A2CB-A06C-4237-8A32-35151B3A2903}" presName="FiveNodes_1_text" presStyleLbl="node1" presStyleIdx="4" presStyleCnt="5">
        <dgm:presLayoutVars>
          <dgm:bulletEnabled val="1"/>
        </dgm:presLayoutVars>
      </dgm:prSet>
      <dgm:spPr/>
      <dgm:t>
        <a:bodyPr/>
        <a:lstStyle/>
        <a:p>
          <a:endParaRPr lang="bg-BG"/>
        </a:p>
      </dgm:t>
    </dgm:pt>
    <dgm:pt modelId="{96F2FC58-E444-4740-8D2B-8EEA8CD9CBF9}" type="pres">
      <dgm:prSet presAssocID="{E996A2CB-A06C-4237-8A32-35151B3A2903}" presName="FiveNodes_2_text" presStyleLbl="node1" presStyleIdx="4" presStyleCnt="5">
        <dgm:presLayoutVars>
          <dgm:bulletEnabled val="1"/>
        </dgm:presLayoutVars>
      </dgm:prSet>
      <dgm:spPr/>
      <dgm:t>
        <a:bodyPr/>
        <a:lstStyle/>
        <a:p>
          <a:endParaRPr lang="bg-BG"/>
        </a:p>
      </dgm:t>
    </dgm:pt>
    <dgm:pt modelId="{2066D1D3-125A-4B9F-B078-6554D0FD0DD0}" type="pres">
      <dgm:prSet presAssocID="{E996A2CB-A06C-4237-8A32-35151B3A2903}" presName="FiveNodes_3_text" presStyleLbl="node1" presStyleIdx="4" presStyleCnt="5">
        <dgm:presLayoutVars>
          <dgm:bulletEnabled val="1"/>
        </dgm:presLayoutVars>
      </dgm:prSet>
      <dgm:spPr/>
      <dgm:t>
        <a:bodyPr/>
        <a:lstStyle/>
        <a:p>
          <a:endParaRPr lang="bg-BG"/>
        </a:p>
      </dgm:t>
    </dgm:pt>
    <dgm:pt modelId="{649CDE2C-6EE4-4EA3-B8A6-29B201DA1973}" type="pres">
      <dgm:prSet presAssocID="{E996A2CB-A06C-4237-8A32-35151B3A2903}" presName="FiveNodes_4_text" presStyleLbl="node1" presStyleIdx="4" presStyleCnt="5">
        <dgm:presLayoutVars>
          <dgm:bulletEnabled val="1"/>
        </dgm:presLayoutVars>
      </dgm:prSet>
      <dgm:spPr/>
      <dgm:t>
        <a:bodyPr/>
        <a:lstStyle/>
        <a:p>
          <a:endParaRPr lang="bg-BG"/>
        </a:p>
      </dgm:t>
    </dgm:pt>
    <dgm:pt modelId="{DED5CE93-2F5D-48FC-8AEE-FF92E48DC770}" type="pres">
      <dgm:prSet presAssocID="{E996A2CB-A06C-4237-8A32-35151B3A2903}" presName="FiveNodes_5_text" presStyleLbl="node1" presStyleIdx="4" presStyleCnt="5">
        <dgm:presLayoutVars>
          <dgm:bulletEnabled val="1"/>
        </dgm:presLayoutVars>
      </dgm:prSet>
      <dgm:spPr/>
      <dgm:t>
        <a:bodyPr/>
        <a:lstStyle/>
        <a:p>
          <a:endParaRPr lang="bg-BG"/>
        </a:p>
      </dgm:t>
    </dgm:pt>
  </dgm:ptLst>
  <dgm:cxnLst>
    <dgm:cxn modelId="{316368A8-FE64-4279-AE96-CABBA5946158}" type="presOf" srcId="{A126FE3D-AA19-4F6B-9314-7338EDDD09CF}" destId="{8E82A991-D31E-4B9F-A405-13C05CA619EC}" srcOrd="0" destOrd="0" presId="urn:microsoft.com/office/officeart/2005/8/layout/vProcess5"/>
    <dgm:cxn modelId="{1ABC892A-16D7-4EED-BC3D-005B0E6B2E16}" type="presOf" srcId="{74AE3525-B773-4D64-8163-4E1B4C313251}" destId="{C8EED54D-7B4A-4BC1-99F0-FA3D9B8EF2EF}" srcOrd="0" destOrd="0" presId="urn:microsoft.com/office/officeart/2005/8/layout/vProcess5"/>
    <dgm:cxn modelId="{8FE8118D-17FF-4F77-A08D-86C701A07EAC}" type="presOf" srcId="{A126FE3D-AA19-4F6B-9314-7338EDDD09CF}" destId="{649CDE2C-6EE4-4EA3-B8A6-29B201DA1973}" srcOrd="1" destOrd="0" presId="urn:microsoft.com/office/officeart/2005/8/layout/vProcess5"/>
    <dgm:cxn modelId="{E868B295-5506-4995-B085-EDB4FD0156E6}" srcId="{E996A2CB-A06C-4237-8A32-35151B3A2903}" destId="{A126FE3D-AA19-4F6B-9314-7338EDDD09CF}" srcOrd="3" destOrd="0" parTransId="{775154A8-27EC-46E5-A163-4E2F0378130E}" sibTransId="{0114C323-559A-4E4F-B986-77F3CFE1F2E0}"/>
    <dgm:cxn modelId="{3D7ED71C-7BF9-4D8E-A3D6-C577592A3EC9}" srcId="{E996A2CB-A06C-4237-8A32-35151B3A2903}" destId="{79E41C49-43C8-4207-8CFC-7F2257D5339D}" srcOrd="4" destOrd="0" parTransId="{658817B4-EF56-4B42-9FDF-07A3BBA83949}" sibTransId="{38DCBC94-7A21-45F8-84F7-E482F1A6179F}"/>
    <dgm:cxn modelId="{CB38983A-57FC-43CB-B2BB-DC098CB405CE}" srcId="{E996A2CB-A06C-4237-8A32-35151B3A2903}" destId="{67E92DB0-55A2-4A09-87B4-941DDC627BB4}" srcOrd="2" destOrd="0" parTransId="{3DFD342D-F649-481C-82BA-3152A10C9CA7}" sibTransId="{74AE3525-B773-4D64-8163-4E1B4C313251}"/>
    <dgm:cxn modelId="{EB358AC4-2618-457C-BAEC-EEA3725979F7}" srcId="{E996A2CB-A06C-4237-8A32-35151B3A2903}" destId="{577CCE52-8FEE-4D54-8A7C-7FAA596E5E35}" srcOrd="1" destOrd="0" parTransId="{4422F517-A4B7-4271-8071-B698F15AA6FA}" sibTransId="{70D4D457-AB7D-47E7-A790-B632791BFA53}"/>
    <dgm:cxn modelId="{9F8A93CA-4FB0-468A-AD1E-47D61D23D2C9}" srcId="{E996A2CB-A06C-4237-8A32-35151B3A2903}" destId="{1F9740C6-3E43-443E-A4E6-2B9107497321}" srcOrd="0" destOrd="0" parTransId="{46BBDEFA-B46C-4D54-982C-1230F27917E8}" sibTransId="{DBE72FCD-26C7-4745-9E0B-78FA2CE893E4}"/>
    <dgm:cxn modelId="{FF2B76B1-8271-4B81-863A-A0005422FE36}" type="presOf" srcId="{67E92DB0-55A2-4A09-87B4-941DDC627BB4}" destId="{77A254AB-1F5B-4494-A7BC-B58DB303187D}" srcOrd="0" destOrd="0" presId="urn:microsoft.com/office/officeart/2005/8/layout/vProcess5"/>
    <dgm:cxn modelId="{B8C2D168-908D-4C86-89AF-F33FD31AAF0F}" type="presOf" srcId="{79E41C49-43C8-4207-8CFC-7F2257D5339D}" destId="{DED5CE93-2F5D-48FC-8AEE-FF92E48DC770}" srcOrd="1" destOrd="0" presId="urn:microsoft.com/office/officeart/2005/8/layout/vProcess5"/>
    <dgm:cxn modelId="{FAAA9FE6-E214-4714-8DBA-128878B1B122}" type="presOf" srcId="{577CCE52-8FEE-4D54-8A7C-7FAA596E5E35}" destId="{96F2FC58-E444-4740-8D2B-8EEA8CD9CBF9}" srcOrd="1" destOrd="0" presId="urn:microsoft.com/office/officeart/2005/8/layout/vProcess5"/>
    <dgm:cxn modelId="{46654ECD-397C-47D3-BA72-544B05E24BBC}" type="presOf" srcId="{577CCE52-8FEE-4D54-8A7C-7FAA596E5E35}" destId="{61DAF969-F2EE-4791-AC5D-152C1EC921FB}" srcOrd="0" destOrd="0" presId="urn:microsoft.com/office/officeart/2005/8/layout/vProcess5"/>
    <dgm:cxn modelId="{A6A09092-9C5B-4808-BAAC-A821C14648D7}" type="presOf" srcId="{1F9740C6-3E43-443E-A4E6-2B9107497321}" destId="{1907D920-171B-4C3B-AFD0-CA138BBC22A9}" srcOrd="0" destOrd="0" presId="urn:microsoft.com/office/officeart/2005/8/layout/vProcess5"/>
    <dgm:cxn modelId="{D5761EE0-F0C9-476F-8472-EEB21F2F95D0}" type="presOf" srcId="{79E41C49-43C8-4207-8CFC-7F2257D5339D}" destId="{31271A67-51B8-40DB-B709-5F945FE4E44F}" srcOrd="0" destOrd="0" presId="urn:microsoft.com/office/officeart/2005/8/layout/vProcess5"/>
    <dgm:cxn modelId="{0A3B21C7-122E-4071-B848-A17ED26E432E}" type="presOf" srcId="{67E92DB0-55A2-4A09-87B4-941DDC627BB4}" destId="{2066D1D3-125A-4B9F-B078-6554D0FD0DD0}" srcOrd="1" destOrd="0" presId="urn:microsoft.com/office/officeart/2005/8/layout/vProcess5"/>
    <dgm:cxn modelId="{C5ED97A4-4796-4496-94E7-3D20ADC1EB8B}" type="presOf" srcId="{1F9740C6-3E43-443E-A4E6-2B9107497321}" destId="{F8DE0FDD-1B02-4A6B-80DC-FF9407B45647}" srcOrd="1" destOrd="0" presId="urn:microsoft.com/office/officeart/2005/8/layout/vProcess5"/>
    <dgm:cxn modelId="{5FC6F80F-B13C-4ED5-808D-22BAF7D76E31}" type="presOf" srcId="{DBE72FCD-26C7-4745-9E0B-78FA2CE893E4}" destId="{12BC7F9A-9D7D-406C-8E59-5832ED3816A4}" srcOrd="0" destOrd="0" presId="urn:microsoft.com/office/officeart/2005/8/layout/vProcess5"/>
    <dgm:cxn modelId="{945AA1DA-1F0F-4AD5-9A93-131D715FCC1B}" type="presOf" srcId="{70D4D457-AB7D-47E7-A790-B632791BFA53}" destId="{869AB3AC-A849-42B8-B4B6-9A526FCCE5DA}" srcOrd="0" destOrd="0" presId="urn:microsoft.com/office/officeart/2005/8/layout/vProcess5"/>
    <dgm:cxn modelId="{B52FBF53-A571-43EA-A286-49F811AB065F}" type="presOf" srcId="{E996A2CB-A06C-4237-8A32-35151B3A2903}" destId="{A2501885-83B9-426C-9833-88DC1CB8FB28}" srcOrd="0" destOrd="0" presId="urn:microsoft.com/office/officeart/2005/8/layout/vProcess5"/>
    <dgm:cxn modelId="{3958D40E-A7F2-4093-9AED-1CF5AE1B5A85}" type="presOf" srcId="{0114C323-559A-4E4F-B986-77F3CFE1F2E0}" destId="{A79D1607-3B8E-4AB8-B9B6-64C95F3BB19A}" srcOrd="0" destOrd="0" presId="urn:microsoft.com/office/officeart/2005/8/layout/vProcess5"/>
    <dgm:cxn modelId="{EC97DAB2-1506-4E19-9A5C-B90074377783}" type="presParOf" srcId="{A2501885-83B9-426C-9833-88DC1CB8FB28}" destId="{F5B21AD8-7CB8-4A1E-BFCD-2A1F75A8253B}" srcOrd="0" destOrd="0" presId="urn:microsoft.com/office/officeart/2005/8/layout/vProcess5"/>
    <dgm:cxn modelId="{BEB18924-CFE5-42B9-AA82-FF2800379E3C}" type="presParOf" srcId="{A2501885-83B9-426C-9833-88DC1CB8FB28}" destId="{1907D920-171B-4C3B-AFD0-CA138BBC22A9}" srcOrd="1" destOrd="0" presId="urn:microsoft.com/office/officeart/2005/8/layout/vProcess5"/>
    <dgm:cxn modelId="{2527A9DF-B2E0-44D5-A846-12AD969D2398}" type="presParOf" srcId="{A2501885-83B9-426C-9833-88DC1CB8FB28}" destId="{61DAF969-F2EE-4791-AC5D-152C1EC921FB}" srcOrd="2" destOrd="0" presId="urn:microsoft.com/office/officeart/2005/8/layout/vProcess5"/>
    <dgm:cxn modelId="{D4324BDF-3D9A-44F5-A321-ED4BF0688BA7}" type="presParOf" srcId="{A2501885-83B9-426C-9833-88DC1CB8FB28}" destId="{77A254AB-1F5B-4494-A7BC-B58DB303187D}" srcOrd="3" destOrd="0" presId="urn:microsoft.com/office/officeart/2005/8/layout/vProcess5"/>
    <dgm:cxn modelId="{034ADFBF-B50A-4698-9AEA-7AAE82149DF4}" type="presParOf" srcId="{A2501885-83B9-426C-9833-88DC1CB8FB28}" destId="{8E82A991-D31E-4B9F-A405-13C05CA619EC}" srcOrd="4" destOrd="0" presId="urn:microsoft.com/office/officeart/2005/8/layout/vProcess5"/>
    <dgm:cxn modelId="{541EEF15-BF45-43A1-BF06-69DC5F3AE444}" type="presParOf" srcId="{A2501885-83B9-426C-9833-88DC1CB8FB28}" destId="{31271A67-51B8-40DB-B709-5F945FE4E44F}" srcOrd="5" destOrd="0" presId="urn:microsoft.com/office/officeart/2005/8/layout/vProcess5"/>
    <dgm:cxn modelId="{E7F383EC-DDE7-4730-A2A0-A5229CA254B1}" type="presParOf" srcId="{A2501885-83B9-426C-9833-88DC1CB8FB28}" destId="{12BC7F9A-9D7D-406C-8E59-5832ED3816A4}" srcOrd="6" destOrd="0" presId="urn:microsoft.com/office/officeart/2005/8/layout/vProcess5"/>
    <dgm:cxn modelId="{38204160-EACA-4C91-82DC-F97EC2A74D4E}" type="presParOf" srcId="{A2501885-83B9-426C-9833-88DC1CB8FB28}" destId="{869AB3AC-A849-42B8-B4B6-9A526FCCE5DA}" srcOrd="7" destOrd="0" presId="urn:microsoft.com/office/officeart/2005/8/layout/vProcess5"/>
    <dgm:cxn modelId="{71D18AD0-277B-4678-BE3D-6E1A9EE17BFF}" type="presParOf" srcId="{A2501885-83B9-426C-9833-88DC1CB8FB28}" destId="{C8EED54D-7B4A-4BC1-99F0-FA3D9B8EF2EF}" srcOrd="8" destOrd="0" presId="urn:microsoft.com/office/officeart/2005/8/layout/vProcess5"/>
    <dgm:cxn modelId="{583826B7-53D2-4489-BA5B-ED9E26B50C15}" type="presParOf" srcId="{A2501885-83B9-426C-9833-88DC1CB8FB28}" destId="{A79D1607-3B8E-4AB8-B9B6-64C95F3BB19A}" srcOrd="9" destOrd="0" presId="urn:microsoft.com/office/officeart/2005/8/layout/vProcess5"/>
    <dgm:cxn modelId="{A9BED679-F5E1-4852-9E2A-45E405CE20C3}" type="presParOf" srcId="{A2501885-83B9-426C-9833-88DC1CB8FB28}" destId="{F8DE0FDD-1B02-4A6B-80DC-FF9407B45647}" srcOrd="10" destOrd="0" presId="urn:microsoft.com/office/officeart/2005/8/layout/vProcess5"/>
    <dgm:cxn modelId="{B032E177-EF89-45B6-A35C-DCA955E20CEC}" type="presParOf" srcId="{A2501885-83B9-426C-9833-88DC1CB8FB28}" destId="{96F2FC58-E444-4740-8D2B-8EEA8CD9CBF9}" srcOrd="11" destOrd="0" presId="urn:microsoft.com/office/officeart/2005/8/layout/vProcess5"/>
    <dgm:cxn modelId="{4D16FD01-56E3-4D4A-9F33-34DC7A025E35}" type="presParOf" srcId="{A2501885-83B9-426C-9833-88DC1CB8FB28}" destId="{2066D1D3-125A-4B9F-B078-6554D0FD0DD0}" srcOrd="12" destOrd="0" presId="urn:microsoft.com/office/officeart/2005/8/layout/vProcess5"/>
    <dgm:cxn modelId="{705E2735-C658-4B06-BD2F-901384CBA84D}" type="presParOf" srcId="{A2501885-83B9-426C-9833-88DC1CB8FB28}" destId="{649CDE2C-6EE4-4EA3-B8A6-29B201DA1973}" srcOrd="13" destOrd="0" presId="urn:microsoft.com/office/officeart/2005/8/layout/vProcess5"/>
    <dgm:cxn modelId="{7B5731BD-B19D-4BFC-BAB6-73FF7C0FF532}" type="presParOf" srcId="{A2501885-83B9-426C-9833-88DC1CB8FB28}" destId="{DED5CE93-2F5D-48FC-8AEE-FF92E48DC770}"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3F5575-9FE7-46F8-AD59-0739F2F1B697}"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bg-BG"/>
        </a:p>
      </dgm:t>
    </dgm:pt>
    <dgm:pt modelId="{5E14CDF6-3A20-4F79-ABE4-2E4A0F0EB15E}">
      <dgm:prSet phldrT="[Text]" custT="1"/>
      <dgm:spPr/>
      <dgm:t>
        <a:bodyPr/>
        <a:lstStyle/>
        <a:p>
          <a:r>
            <a:rPr lang="bg-BG" sz="1200" dirty="0" smtClean="0"/>
            <a:t>Мярка 4 Инвестиции в материални активи</a:t>
          </a:r>
          <a:endParaRPr lang="bg-BG" sz="1200" dirty="0"/>
        </a:p>
      </dgm:t>
    </dgm:pt>
    <dgm:pt modelId="{ACAA1CE7-A0C4-446D-8F35-11D5314ACAD7}" type="parTrans" cxnId="{3AB537C9-DAEB-4B42-8734-2EECEBD9CCB6}">
      <dgm:prSet/>
      <dgm:spPr/>
      <dgm:t>
        <a:bodyPr/>
        <a:lstStyle/>
        <a:p>
          <a:endParaRPr lang="bg-BG" sz="1200"/>
        </a:p>
      </dgm:t>
    </dgm:pt>
    <dgm:pt modelId="{6871238A-F36C-462D-A0EF-39E6592EB1D0}" type="sibTrans" cxnId="{3AB537C9-DAEB-4B42-8734-2EECEBD9CCB6}">
      <dgm:prSet/>
      <dgm:spPr/>
      <dgm:t>
        <a:bodyPr/>
        <a:lstStyle/>
        <a:p>
          <a:endParaRPr lang="bg-BG" sz="1200"/>
        </a:p>
      </dgm:t>
    </dgm:pt>
    <dgm:pt modelId="{BF3AD839-A8F6-498A-AF0A-1F7A7E7CFEAE}">
      <dgm:prSet phldrT="[Text]" custT="1"/>
      <dgm:spPr/>
      <dgm:t>
        <a:bodyPr/>
        <a:lstStyle/>
        <a:p>
          <a:r>
            <a:rPr lang="bg-BG" sz="1200" dirty="0" err="1" smtClean="0"/>
            <a:t>Подмярка</a:t>
          </a:r>
          <a:r>
            <a:rPr lang="bg-BG" sz="1200" dirty="0" smtClean="0"/>
            <a:t> 4.1. Инвестиции в земеделски стопанства</a:t>
          </a:r>
          <a:endParaRPr lang="bg-BG" sz="1200" dirty="0"/>
        </a:p>
      </dgm:t>
    </dgm:pt>
    <dgm:pt modelId="{B2415EFF-FB3A-4836-94AF-80C245628533}" type="parTrans" cxnId="{0CC2BDF7-8EC8-4BE4-A1EE-7EE150340DC0}">
      <dgm:prSet/>
      <dgm:spPr/>
      <dgm:t>
        <a:bodyPr/>
        <a:lstStyle/>
        <a:p>
          <a:endParaRPr lang="bg-BG" sz="1200"/>
        </a:p>
      </dgm:t>
    </dgm:pt>
    <dgm:pt modelId="{A5918454-C9C1-42FC-83D1-4A0308205692}" type="sibTrans" cxnId="{0CC2BDF7-8EC8-4BE4-A1EE-7EE150340DC0}">
      <dgm:prSet/>
      <dgm:spPr/>
      <dgm:t>
        <a:bodyPr/>
        <a:lstStyle/>
        <a:p>
          <a:endParaRPr lang="bg-BG" sz="1200"/>
        </a:p>
      </dgm:t>
    </dgm:pt>
    <dgm:pt modelId="{7BA82A41-82B0-472D-8495-7E5A386FE5B7}">
      <dgm:prSet phldrT="[Text]" custT="1"/>
      <dgm:spPr/>
      <dgm:t>
        <a:bodyPr/>
        <a:lstStyle/>
        <a:p>
          <a:r>
            <a:rPr lang="bg-BG" sz="1200" dirty="0" err="1" smtClean="0"/>
            <a:t>Подмярка</a:t>
          </a:r>
          <a:r>
            <a:rPr lang="bg-BG" sz="1200" dirty="0" smtClean="0"/>
            <a:t> 4.2. Инвестиции в преработка/маркетинг на селскостопански продукти</a:t>
          </a:r>
          <a:endParaRPr lang="bg-BG" sz="1200" dirty="0"/>
        </a:p>
      </dgm:t>
    </dgm:pt>
    <dgm:pt modelId="{4294F292-966B-4F2E-A58A-3A1348A0B181}" type="parTrans" cxnId="{0DA03AE5-513E-4BCC-9B60-A18B9842B647}">
      <dgm:prSet/>
      <dgm:spPr/>
      <dgm:t>
        <a:bodyPr/>
        <a:lstStyle/>
        <a:p>
          <a:endParaRPr lang="bg-BG" sz="1200"/>
        </a:p>
      </dgm:t>
    </dgm:pt>
    <dgm:pt modelId="{AF052802-2FAE-412F-9BB5-748B8537FED0}" type="sibTrans" cxnId="{0DA03AE5-513E-4BCC-9B60-A18B9842B647}">
      <dgm:prSet/>
      <dgm:spPr/>
      <dgm:t>
        <a:bodyPr/>
        <a:lstStyle/>
        <a:p>
          <a:endParaRPr lang="bg-BG" sz="1200"/>
        </a:p>
      </dgm:t>
    </dgm:pt>
    <dgm:pt modelId="{80C70829-6A46-4A4B-AD90-2A779FB8EEE6}">
      <dgm:prSet phldrT="[Text]" custT="1"/>
      <dgm:spPr/>
      <dgm:t>
        <a:bodyPr/>
        <a:lstStyle/>
        <a:p>
          <a:r>
            <a:rPr lang="bg-BG" sz="1200" dirty="0" err="1" smtClean="0"/>
            <a:t>Подмярка</a:t>
          </a:r>
          <a:r>
            <a:rPr lang="bg-BG" sz="1200" dirty="0" smtClean="0"/>
            <a:t> 4.3 Инвестиции в инфраструктура</a:t>
          </a:r>
          <a:endParaRPr lang="bg-BG" sz="1200" dirty="0"/>
        </a:p>
      </dgm:t>
    </dgm:pt>
    <dgm:pt modelId="{CDD1927E-CA98-46D6-A1F8-D9A007CB8E4A}" type="parTrans" cxnId="{35309375-6EFC-44EA-82C0-95E2F5E49584}">
      <dgm:prSet/>
      <dgm:spPr/>
      <dgm:t>
        <a:bodyPr/>
        <a:lstStyle/>
        <a:p>
          <a:endParaRPr lang="bg-BG" sz="1200"/>
        </a:p>
      </dgm:t>
    </dgm:pt>
    <dgm:pt modelId="{AEF4A4F8-1BB6-43DB-87A4-29016CD8A4D6}" type="sibTrans" cxnId="{35309375-6EFC-44EA-82C0-95E2F5E49584}">
      <dgm:prSet/>
      <dgm:spPr/>
      <dgm:t>
        <a:bodyPr/>
        <a:lstStyle/>
        <a:p>
          <a:endParaRPr lang="bg-BG" sz="1200"/>
        </a:p>
      </dgm:t>
    </dgm:pt>
    <dgm:pt modelId="{189E9299-7F26-45D2-9317-50F9EA3064AC}" type="pres">
      <dgm:prSet presAssocID="{B73F5575-9FE7-46F8-AD59-0739F2F1B697}" presName="hierChild1" presStyleCnt="0">
        <dgm:presLayoutVars>
          <dgm:orgChart val="1"/>
          <dgm:chPref val="1"/>
          <dgm:dir/>
          <dgm:animOne val="branch"/>
          <dgm:animLvl val="lvl"/>
          <dgm:resizeHandles/>
        </dgm:presLayoutVars>
      </dgm:prSet>
      <dgm:spPr/>
      <dgm:t>
        <a:bodyPr/>
        <a:lstStyle/>
        <a:p>
          <a:endParaRPr lang="bg-BG"/>
        </a:p>
      </dgm:t>
    </dgm:pt>
    <dgm:pt modelId="{1CB8B8F4-5BD0-4109-A78C-46AC331347AB}" type="pres">
      <dgm:prSet presAssocID="{5E14CDF6-3A20-4F79-ABE4-2E4A0F0EB15E}" presName="hierRoot1" presStyleCnt="0">
        <dgm:presLayoutVars>
          <dgm:hierBranch val="init"/>
        </dgm:presLayoutVars>
      </dgm:prSet>
      <dgm:spPr/>
    </dgm:pt>
    <dgm:pt modelId="{42ABBBF9-2EC0-44F0-92DA-9D165698817F}" type="pres">
      <dgm:prSet presAssocID="{5E14CDF6-3A20-4F79-ABE4-2E4A0F0EB15E}" presName="rootComposite1" presStyleCnt="0"/>
      <dgm:spPr/>
    </dgm:pt>
    <dgm:pt modelId="{B4A06053-3ECF-4DA5-8B5A-1B4C92816164}" type="pres">
      <dgm:prSet presAssocID="{5E14CDF6-3A20-4F79-ABE4-2E4A0F0EB15E}" presName="rootText1" presStyleLbl="node0" presStyleIdx="0" presStyleCnt="1">
        <dgm:presLayoutVars>
          <dgm:chPref val="3"/>
        </dgm:presLayoutVars>
      </dgm:prSet>
      <dgm:spPr/>
      <dgm:t>
        <a:bodyPr/>
        <a:lstStyle/>
        <a:p>
          <a:endParaRPr lang="bg-BG"/>
        </a:p>
      </dgm:t>
    </dgm:pt>
    <dgm:pt modelId="{DD47717E-67F9-44B6-8972-AE0083A51E62}" type="pres">
      <dgm:prSet presAssocID="{5E14CDF6-3A20-4F79-ABE4-2E4A0F0EB15E}" presName="rootConnector1" presStyleLbl="node1" presStyleIdx="0" presStyleCnt="0"/>
      <dgm:spPr/>
      <dgm:t>
        <a:bodyPr/>
        <a:lstStyle/>
        <a:p>
          <a:endParaRPr lang="bg-BG"/>
        </a:p>
      </dgm:t>
    </dgm:pt>
    <dgm:pt modelId="{354D6B38-9B71-461C-8BFB-A630E3002BAD}" type="pres">
      <dgm:prSet presAssocID="{5E14CDF6-3A20-4F79-ABE4-2E4A0F0EB15E}" presName="hierChild2" presStyleCnt="0"/>
      <dgm:spPr/>
    </dgm:pt>
    <dgm:pt modelId="{EBFC2244-6FA6-44B5-93A3-1554C58CE796}" type="pres">
      <dgm:prSet presAssocID="{B2415EFF-FB3A-4836-94AF-80C245628533}" presName="Name37" presStyleLbl="parChTrans1D2" presStyleIdx="0" presStyleCnt="3"/>
      <dgm:spPr/>
      <dgm:t>
        <a:bodyPr/>
        <a:lstStyle/>
        <a:p>
          <a:endParaRPr lang="bg-BG"/>
        </a:p>
      </dgm:t>
    </dgm:pt>
    <dgm:pt modelId="{677640F4-FA77-43E8-A3D1-B1F8F9486CC0}" type="pres">
      <dgm:prSet presAssocID="{BF3AD839-A8F6-498A-AF0A-1F7A7E7CFEAE}" presName="hierRoot2" presStyleCnt="0">
        <dgm:presLayoutVars>
          <dgm:hierBranch val="init"/>
        </dgm:presLayoutVars>
      </dgm:prSet>
      <dgm:spPr/>
    </dgm:pt>
    <dgm:pt modelId="{DF883B03-18EC-4DAB-AE0B-795D8447E63F}" type="pres">
      <dgm:prSet presAssocID="{BF3AD839-A8F6-498A-AF0A-1F7A7E7CFEAE}" presName="rootComposite" presStyleCnt="0"/>
      <dgm:spPr/>
    </dgm:pt>
    <dgm:pt modelId="{24A43EF1-92A0-47C8-983C-CE42B012302F}" type="pres">
      <dgm:prSet presAssocID="{BF3AD839-A8F6-498A-AF0A-1F7A7E7CFEAE}" presName="rootText" presStyleLbl="node2" presStyleIdx="0" presStyleCnt="3">
        <dgm:presLayoutVars>
          <dgm:chPref val="3"/>
        </dgm:presLayoutVars>
      </dgm:prSet>
      <dgm:spPr/>
      <dgm:t>
        <a:bodyPr/>
        <a:lstStyle/>
        <a:p>
          <a:endParaRPr lang="bg-BG"/>
        </a:p>
      </dgm:t>
    </dgm:pt>
    <dgm:pt modelId="{A36AF0BD-6514-4A23-B0BC-C1490C9426AF}" type="pres">
      <dgm:prSet presAssocID="{BF3AD839-A8F6-498A-AF0A-1F7A7E7CFEAE}" presName="rootConnector" presStyleLbl="node2" presStyleIdx="0" presStyleCnt="3"/>
      <dgm:spPr/>
      <dgm:t>
        <a:bodyPr/>
        <a:lstStyle/>
        <a:p>
          <a:endParaRPr lang="bg-BG"/>
        </a:p>
      </dgm:t>
    </dgm:pt>
    <dgm:pt modelId="{18296C2D-0601-43E7-9380-7528A793E905}" type="pres">
      <dgm:prSet presAssocID="{BF3AD839-A8F6-498A-AF0A-1F7A7E7CFEAE}" presName="hierChild4" presStyleCnt="0"/>
      <dgm:spPr/>
    </dgm:pt>
    <dgm:pt modelId="{CA6A4465-1D1E-42A7-9517-14B4D773A09F}" type="pres">
      <dgm:prSet presAssocID="{BF3AD839-A8F6-498A-AF0A-1F7A7E7CFEAE}" presName="hierChild5" presStyleCnt="0"/>
      <dgm:spPr/>
    </dgm:pt>
    <dgm:pt modelId="{E30BC71A-177A-4DBF-B393-5573184403DE}" type="pres">
      <dgm:prSet presAssocID="{4294F292-966B-4F2E-A58A-3A1348A0B181}" presName="Name37" presStyleLbl="parChTrans1D2" presStyleIdx="1" presStyleCnt="3"/>
      <dgm:spPr/>
      <dgm:t>
        <a:bodyPr/>
        <a:lstStyle/>
        <a:p>
          <a:endParaRPr lang="bg-BG"/>
        </a:p>
      </dgm:t>
    </dgm:pt>
    <dgm:pt modelId="{D301DE97-3E1A-447A-B486-006246398E05}" type="pres">
      <dgm:prSet presAssocID="{7BA82A41-82B0-472D-8495-7E5A386FE5B7}" presName="hierRoot2" presStyleCnt="0">
        <dgm:presLayoutVars>
          <dgm:hierBranch val="init"/>
        </dgm:presLayoutVars>
      </dgm:prSet>
      <dgm:spPr/>
    </dgm:pt>
    <dgm:pt modelId="{4C6AF580-BC4F-4DDE-94F3-8BBD68E7509D}" type="pres">
      <dgm:prSet presAssocID="{7BA82A41-82B0-472D-8495-7E5A386FE5B7}" presName="rootComposite" presStyleCnt="0"/>
      <dgm:spPr/>
    </dgm:pt>
    <dgm:pt modelId="{4E1FB8CC-C891-41B9-9FEA-92AB5DFAC153}" type="pres">
      <dgm:prSet presAssocID="{7BA82A41-82B0-472D-8495-7E5A386FE5B7}" presName="rootText" presStyleLbl="node2" presStyleIdx="1" presStyleCnt="3">
        <dgm:presLayoutVars>
          <dgm:chPref val="3"/>
        </dgm:presLayoutVars>
      </dgm:prSet>
      <dgm:spPr/>
      <dgm:t>
        <a:bodyPr/>
        <a:lstStyle/>
        <a:p>
          <a:endParaRPr lang="bg-BG"/>
        </a:p>
      </dgm:t>
    </dgm:pt>
    <dgm:pt modelId="{9C4DF95C-691D-4ED3-9D62-F52D0826F472}" type="pres">
      <dgm:prSet presAssocID="{7BA82A41-82B0-472D-8495-7E5A386FE5B7}" presName="rootConnector" presStyleLbl="node2" presStyleIdx="1" presStyleCnt="3"/>
      <dgm:spPr/>
      <dgm:t>
        <a:bodyPr/>
        <a:lstStyle/>
        <a:p>
          <a:endParaRPr lang="bg-BG"/>
        </a:p>
      </dgm:t>
    </dgm:pt>
    <dgm:pt modelId="{26173DA9-8A75-48A0-B473-3E7526052990}" type="pres">
      <dgm:prSet presAssocID="{7BA82A41-82B0-472D-8495-7E5A386FE5B7}" presName="hierChild4" presStyleCnt="0"/>
      <dgm:spPr/>
    </dgm:pt>
    <dgm:pt modelId="{9AF7418F-1B39-49F1-8781-326BA0014B31}" type="pres">
      <dgm:prSet presAssocID="{7BA82A41-82B0-472D-8495-7E5A386FE5B7}" presName="hierChild5" presStyleCnt="0"/>
      <dgm:spPr/>
    </dgm:pt>
    <dgm:pt modelId="{5AA7B9A9-B69E-4BB2-A17A-ECC8D94E7FF0}" type="pres">
      <dgm:prSet presAssocID="{CDD1927E-CA98-46D6-A1F8-D9A007CB8E4A}" presName="Name37" presStyleLbl="parChTrans1D2" presStyleIdx="2" presStyleCnt="3"/>
      <dgm:spPr/>
      <dgm:t>
        <a:bodyPr/>
        <a:lstStyle/>
        <a:p>
          <a:endParaRPr lang="bg-BG"/>
        </a:p>
      </dgm:t>
    </dgm:pt>
    <dgm:pt modelId="{F7EB34CF-D369-4EF2-B0E0-8FF8D07C9DD2}" type="pres">
      <dgm:prSet presAssocID="{80C70829-6A46-4A4B-AD90-2A779FB8EEE6}" presName="hierRoot2" presStyleCnt="0">
        <dgm:presLayoutVars>
          <dgm:hierBranch val="init"/>
        </dgm:presLayoutVars>
      </dgm:prSet>
      <dgm:spPr/>
    </dgm:pt>
    <dgm:pt modelId="{D73BDF70-DD90-470C-9C23-389F67174031}" type="pres">
      <dgm:prSet presAssocID="{80C70829-6A46-4A4B-AD90-2A779FB8EEE6}" presName="rootComposite" presStyleCnt="0"/>
      <dgm:spPr/>
    </dgm:pt>
    <dgm:pt modelId="{DCD21523-D45A-42CC-B810-EA1675FD232A}" type="pres">
      <dgm:prSet presAssocID="{80C70829-6A46-4A4B-AD90-2A779FB8EEE6}" presName="rootText" presStyleLbl="node2" presStyleIdx="2" presStyleCnt="3">
        <dgm:presLayoutVars>
          <dgm:chPref val="3"/>
        </dgm:presLayoutVars>
      </dgm:prSet>
      <dgm:spPr/>
      <dgm:t>
        <a:bodyPr/>
        <a:lstStyle/>
        <a:p>
          <a:endParaRPr lang="bg-BG"/>
        </a:p>
      </dgm:t>
    </dgm:pt>
    <dgm:pt modelId="{7631EF45-FF05-4E30-8BCC-605BE3A8FEFA}" type="pres">
      <dgm:prSet presAssocID="{80C70829-6A46-4A4B-AD90-2A779FB8EEE6}" presName="rootConnector" presStyleLbl="node2" presStyleIdx="2" presStyleCnt="3"/>
      <dgm:spPr/>
      <dgm:t>
        <a:bodyPr/>
        <a:lstStyle/>
        <a:p>
          <a:endParaRPr lang="bg-BG"/>
        </a:p>
      </dgm:t>
    </dgm:pt>
    <dgm:pt modelId="{69A51A73-A1E9-4B3C-B89D-213E83CF6F6E}" type="pres">
      <dgm:prSet presAssocID="{80C70829-6A46-4A4B-AD90-2A779FB8EEE6}" presName="hierChild4" presStyleCnt="0"/>
      <dgm:spPr/>
    </dgm:pt>
    <dgm:pt modelId="{B211AE98-C9F0-4969-9EA1-BC71ABB7F41D}" type="pres">
      <dgm:prSet presAssocID="{80C70829-6A46-4A4B-AD90-2A779FB8EEE6}" presName="hierChild5" presStyleCnt="0"/>
      <dgm:spPr/>
    </dgm:pt>
    <dgm:pt modelId="{B7883F0F-3C26-4A70-9FFC-23A69159B75D}" type="pres">
      <dgm:prSet presAssocID="{5E14CDF6-3A20-4F79-ABE4-2E4A0F0EB15E}" presName="hierChild3" presStyleCnt="0"/>
      <dgm:spPr/>
    </dgm:pt>
  </dgm:ptLst>
  <dgm:cxnLst>
    <dgm:cxn modelId="{0DA03AE5-513E-4BCC-9B60-A18B9842B647}" srcId="{5E14CDF6-3A20-4F79-ABE4-2E4A0F0EB15E}" destId="{7BA82A41-82B0-472D-8495-7E5A386FE5B7}" srcOrd="1" destOrd="0" parTransId="{4294F292-966B-4F2E-A58A-3A1348A0B181}" sibTransId="{AF052802-2FAE-412F-9BB5-748B8537FED0}"/>
    <dgm:cxn modelId="{7D8FF2C6-FB84-46AA-98EE-C84ABFA9D910}" type="presOf" srcId="{CDD1927E-CA98-46D6-A1F8-D9A007CB8E4A}" destId="{5AA7B9A9-B69E-4BB2-A17A-ECC8D94E7FF0}" srcOrd="0" destOrd="0" presId="urn:microsoft.com/office/officeart/2005/8/layout/orgChart1"/>
    <dgm:cxn modelId="{85063310-8CD7-4AA4-A821-D2747E346E8F}" type="presOf" srcId="{7BA82A41-82B0-472D-8495-7E5A386FE5B7}" destId="{9C4DF95C-691D-4ED3-9D62-F52D0826F472}" srcOrd="1" destOrd="0" presId="urn:microsoft.com/office/officeart/2005/8/layout/orgChart1"/>
    <dgm:cxn modelId="{0D41A1F8-C913-496B-BE59-455B27E42818}" type="presOf" srcId="{4294F292-966B-4F2E-A58A-3A1348A0B181}" destId="{E30BC71A-177A-4DBF-B393-5573184403DE}" srcOrd="0" destOrd="0" presId="urn:microsoft.com/office/officeart/2005/8/layout/orgChart1"/>
    <dgm:cxn modelId="{5464B794-C68A-4D8A-A7D6-D3BA4FE566C9}" type="presOf" srcId="{BF3AD839-A8F6-498A-AF0A-1F7A7E7CFEAE}" destId="{24A43EF1-92A0-47C8-983C-CE42B012302F}" srcOrd="0" destOrd="0" presId="urn:microsoft.com/office/officeart/2005/8/layout/orgChart1"/>
    <dgm:cxn modelId="{CF030F0E-908C-4D80-835A-E8CCFBCB6332}" type="presOf" srcId="{80C70829-6A46-4A4B-AD90-2A779FB8EEE6}" destId="{DCD21523-D45A-42CC-B810-EA1675FD232A}" srcOrd="0" destOrd="0" presId="urn:microsoft.com/office/officeart/2005/8/layout/orgChart1"/>
    <dgm:cxn modelId="{03A1F41E-D71F-4597-9B84-DCB9AA446757}" type="presOf" srcId="{5E14CDF6-3A20-4F79-ABE4-2E4A0F0EB15E}" destId="{DD47717E-67F9-44B6-8972-AE0083A51E62}" srcOrd="1" destOrd="0" presId="urn:microsoft.com/office/officeart/2005/8/layout/orgChart1"/>
    <dgm:cxn modelId="{3AB537C9-DAEB-4B42-8734-2EECEBD9CCB6}" srcId="{B73F5575-9FE7-46F8-AD59-0739F2F1B697}" destId="{5E14CDF6-3A20-4F79-ABE4-2E4A0F0EB15E}" srcOrd="0" destOrd="0" parTransId="{ACAA1CE7-A0C4-446D-8F35-11D5314ACAD7}" sibTransId="{6871238A-F36C-462D-A0EF-39E6592EB1D0}"/>
    <dgm:cxn modelId="{0CC2BDF7-8EC8-4BE4-A1EE-7EE150340DC0}" srcId="{5E14CDF6-3A20-4F79-ABE4-2E4A0F0EB15E}" destId="{BF3AD839-A8F6-498A-AF0A-1F7A7E7CFEAE}" srcOrd="0" destOrd="0" parTransId="{B2415EFF-FB3A-4836-94AF-80C245628533}" sibTransId="{A5918454-C9C1-42FC-83D1-4A0308205692}"/>
    <dgm:cxn modelId="{35309375-6EFC-44EA-82C0-95E2F5E49584}" srcId="{5E14CDF6-3A20-4F79-ABE4-2E4A0F0EB15E}" destId="{80C70829-6A46-4A4B-AD90-2A779FB8EEE6}" srcOrd="2" destOrd="0" parTransId="{CDD1927E-CA98-46D6-A1F8-D9A007CB8E4A}" sibTransId="{AEF4A4F8-1BB6-43DB-87A4-29016CD8A4D6}"/>
    <dgm:cxn modelId="{B97F89CF-C748-4786-8EB4-411A014F4CA0}" type="presOf" srcId="{BF3AD839-A8F6-498A-AF0A-1F7A7E7CFEAE}" destId="{A36AF0BD-6514-4A23-B0BC-C1490C9426AF}" srcOrd="1" destOrd="0" presId="urn:microsoft.com/office/officeart/2005/8/layout/orgChart1"/>
    <dgm:cxn modelId="{0FE6AFBC-D659-4DFA-B3F7-511DAC92BEE1}" type="presOf" srcId="{7BA82A41-82B0-472D-8495-7E5A386FE5B7}" destId="{4E1FB8CC-C891-41B9-9FEA-92AB5DFAC153}" srcOrd="0" destOrd="0" presId="urn:microsoft.com/office/officeart/2005/8/layout/orgChart1"/>
    <dgm:cxn modelId="{C7EA14CE-F81F-4355-97ED-651FD9D975E4}" type="presOf" srcId="{B2415EFF-FB3A-4836-94AF-80C245628533}" destId="{EBFC2244-6FA6-44B5-93A3-1554C58CE796}" srcOrd="0" destOrd="0" presId="urn:microsoft.com/office/officeart/2005/8/layout/orgChart1"/>
    <dgm:cxn modelId="{0509CC25-DBEF-4B99-87B6-77E4F24BB6AD}" type="presOf" srcId="{B73F5575-9FE7-46F8-AD59-0739F2F1B697}" destId="{189E9299-7F26-45D2-9317-50F9EA3064AC}" srcOrd="0" destOrd="0" presId="urn:microsoft.com/office/officeart/2005/8/layout/orgChart1"/>
    <dgm:cxn modelId="{47CE54D6-9BCD-4F3D-8622-B9999F5EB58D}" type="presOf" srcId="{80C70829-6A46-4A4B-AD90-2A779FB8EEE6}" destId="{7631EF45-FF05-4E30-8BCC-605BE3A8FEFA}" srcOrd="1" destOrd="0" presId="urn:microsoft.com/office/officeart/2005/8/layout/orgChart1"/>
    <dgm:cxn modelId="{254B1377-54F9-4AF9-B999-2E749FC72B45}" type="presOf" srcId="{5E14CDF6-3A20-4F79-ABE4-2E4A0F0EB15E}" destId="{B4A06053-3ECF-4DA5-8B5A-1B4C92816164}" srcOrd="0" destOrd="0" presId="urn:microsoft.com/office/officeart/2005/8/layout/orgChart1"/>
    <dgm:cxn modelId="{F3D64340-D00E-478A-AFC7-B886922EB520}" type="presParOf" srcId="{189E9299-7F26-45D2-9317-50F9EA3064AC}" destId="{1CB8B8F4-5BD0-4109-A78C-46AC331347AB}" srcOrd="0" destOrd="0" presId="urn:microsoft.com/office/officeart/2005/8/layout/orgChart1"/>
    <dgm:cxn modelId="{0940D6BB-1C34-47E0-8AF8-5FD742A71958}" type="presParOf" srcId="{1CB8B8F4-5BD0-4109-A78C-46AC331347AB}" destId="{42ABBBF9-2EC0-44F0-92DA-9D165698817F}" srcOrd="0" destOrd="0" presId="urn:microsoft.com/office/officeart/2005/8/layout/orgChart1"/>
    <dgm:cxn modelId="{B3C3105D-5E47-424A-8616-C6C1430088AD}" type="presParOf" srcId="{42ABBBF9-2EC0-44F0-92DA-9D165698817F}" destId="{B4A06053-3ECF-4DA5-8B5A-1B4C92816164}" srcOrd="0" destOrd="0" presId="urn:microsoft.com/office/officeart/2005/8/layout/orgChart1"/>
    <dgm:cxn modelId="{46832811-DBF6-4004-B299-7A692C8F195E}" type="presParOf" srcId="{42ABBBF9-2EC0-44F0-92DA-9D165698817F}" destId="{DD47717E-67F9-44B6-8972-AE0083A51E62}" srcOrd="1" destOrd="0" presId="urn:microsoft.com/office/officeart/2005/8/layout/orgChart1"/>
    <dgm:cxn modelId="{9BABDBAB-6B8E-4528-BD79-0E49908AC199}" type="presParOf" srcId="{1CB8B8F4-5BD0-4109-A78C-46AC331347AB}" destId="{354D6B38-9B71-461C-8BFB-A630E3002BAD}" srcOrd="1" destOrd="0" presId="urn:microsoft.com/office/officeart/2005/8/layout/orgChart1"/>
    <dgm:cxn modelId="{C11242AA-F056-4A73-854E-87B58A2386C8}" type="presParOf" srcId="{354D6B38-9B71-461C-8BFB-A630E3002BAD}" destId="{EBFC2244-6FA6-44B5-93A3-1554C58CE796}" srcOrd="0" destOrd="0" presId="urn:microsoft.com/office/officeart/2005/8/layout/orgChart1"/>
    <dgm:cxn modelId="{59420430-D97F-415A-80A7-E149525219E4}" type="presParOf" srcId="{354D6B38-9B71-461C-8BFB-A630E3002BAD}" destId="{677640F4-FA77-43E8-A3D1-B1F8F9486CC0}" srcOrd="1" destOrd="0" presId="urn:microsoft.com/office/officeart/2005/8/layout/orgChart1"/>
    <dgm:cxn modelId="{64C7E3BE-DFC9-46F9-984A-A9D0179AD9B5}" type="presParOf" srcId="{677640F4-FA77-43E8-A3D1-B1F8F9486CC0}" destId="{DF883B03-18EC-4DAB-AE0B-795D8447E63F}" srcOrd="0" destOrd="0" presId="urn:microsoft.com/office/officeart/2005/8/layout/orgChart1"/>
    <dgm:cxn modelId="{B385C8FB-6145-4AF9-B1A8-BFDAFFD501E6}" type="presParOf" srcId="{DF883B03-18EC-4DAB-AE0B-795D8447E63F}" destId="{24A43EF1-92A0-47C8-983C-CE42B012302F}" srcOrd="0" destOrd="0" presId="urn:microsoft.com/office/officeart/2005/8/layout/orgChart1"/>
    <dgm:cxn modelId="{C558F977-8B93-42FB-ADE9-CBD1096AC2D1}" type="presParOf" srcId="{DF883B03-18EC-4DAB-AE0B-795D8447E63F}" destId="{A36AF0BD-6514-4A23-B0BC-C1490C9426AF}" srcOrd="1" destOrd="0" presId="urn:microsoft.com/office/officeart/2005/8/layout/orgChart1"/>
    <dgm:cxn modelId="{0AA67421-45B1-4152-BAE7-6B086E07CD74}" type="presParOf" srcId="{677640F4-FA77-43E8-A3D1-B1F8F9486CC0}" destId="{18296C2D-0601-43E7-9380-7528A793E905}" srcOrd="1" destOrd="0" presId="urn:microsoft.com/office/officeart/2005/8/layout/orgChart1"/>
    <dgm:cxn modelId="{9B1DE7E5-5FA2-4174-8FD4-62A00F8D57F3}" type="presParOf" srcId="{677640F4-FA77-43E8-A3D1-B1F8F9486CC0}" destId="{CA6A4465-1D1E-42A7-9517-14B4D773A09F}" srcOrd="2" destOrd="0" presId="urn:microsoft.com/office/officeart/2005/8/layout/orgChart1"/>
    <dgm:cxn modelId="{76841CCC-EF75-4EC8-B231-39F81BD08B1A}" type="presParOf" srcId="{354D6B38-9B71-461C-8BFB-A630E3002BAD}" destId="{E30BC71A-177A-4DBF-B393-5573184403DE}" srcOrd="2" destOrd="0" presId="urn:microsoft.com/office/officeart/2005/8/layout/orgChart1"/>
    <dgm:cxn modelId="{ABD7FC24-C399-439F-A8F4-7436F90C4DBA}" type="presParOf" srcId="{354D6B38-9B71-461C-8BFB-A630E3002BAD}" destId="{D301DE97-3E1A-447A-B486-006246398E05}" srcOrd="3" destOrd="0" presId="urn:microsoft.com/office/officeart/2005/8/layout/orgChart1"/>
    <dgm:cxn modelId="{A4FD66F1-776B-42BE-82FF-A67B1DF08397}" type="presParOf" srcId="{D301DE97-3E1A-447A-B486-006246398E05}" destId="{4C6AF580-BC4F-4DDE-94F3-8BBD68E7509D}" srcOrd="0" destOrd="0" presId="urn:microsoft.com/office/officeart/2005/8/layout/orgChart1"/>
    <dgm:cxn modelId="{781309D5-A417-426B-BE52-8D09F492A494}" type="presParOf" srcId="{4C6AF580-BC4F-4DDE-94F3-8BBD68E7509D}" destId="{4E1FB8CC-C891-41B9-9FEA-92AB5DFAC153}" srcOrd="0" destOrd="0" presId="urn:microsoft.com/office/officeart/2005/8/layout/orgChart1"/>
    <dgm:cxn modelId="{EFEAD107-E8C6-4AED-BAD2-54AC2514455B}" type="presParOf" srcId="{4C6AF580-BC4F-4DDE-94F3-8BBD68E7509D}" destId="{9C4DF95C-691D-4ED3-9D62-F52D0826F472}" srcOrd="1" destOrd="0" presId="urn:microsoft.com/office/officeart/2005/8/layout/orgChart1"/>
    <dgm:cxn modelId="{3160B765-1763-48A6-A547-C3F5EA231138}" type="presParOf" srcId="{D301DE97-3E1A-447A-B486-006246398E05}" destId="{26173DA9-8A75-48A0-B473-3E7526052990}" srcOrd="1" destOrd="0" presId="urn:microsoft.com/office/officeart/2005/8/layout/orgChart1"/>
    <dgm:cxn modelId="{5C9458F5-1631-4998-9734-1942CFA8A7B8}" type="presParOf" srcId="{D301DE97-3E1A-447A-B486-006246398E05}" destId="{9AF7418F-1B39-49F1-8781-326BA0014B31}" srcOrd="2" destOrd="0" presId="urn:microsoft.com/office/officeart/2005/8/layout/orgChart1"/>
    <dgm:cxn modelId="{1A99310D-F24F-4840-8CBB-EB2D45B2D4BD}" type="presParOf" srcId="{354D6B38-9B71-461C-8BFB-A630E3002BAD}" destId="{5AA7B9A9-B69E-4BB2-A17A-ECC8D94E7FF0}" srcOrd="4" destOrd="0" presId="urn:microsoft.com/office/officeart/2005/8/layout/orgChart1"/>
    <dgm:cxn modelId="{02326B19-D01B-4269-8779-7CC56C7DF711}" type="presParOf" srcId="{354D6B38-9B71-461C-8BFB-A630E3002BAD}" destId="{F7EB34CF-D369-4EF2-B0E0-8FF8D07C9DD2}" srcOrd="5" destOrd="0" presId="urn:microsoft.com/office/officeart/2005/8/layout/orgChart1"/>
    <dgm:cxn modelId="{35359B4F-7525-431E-BF75-B2ADDCFD49F8}" type="presParOf" srcId="{F7EB34CF-D369-4EF2-B0E0-8FF8D07C9DD2}" destId="{D73BDF70-DD90-470C-9C23-389F67174031}" srcOrd="0" destOrd="0" presId="urn:microsoft.com/office/officeart/2005/8/layout/orgChart1"/>
    <dgm:cxn modelId="{F24145C8-B178-4EEC-8001-1CD4A7AF6C8B}" type="presParOf" srcId="{D73BDF70-DD90-470C-9C23-389F67174031}" destId="{DCD21523-D45A-42CC-B810-EA1675FD232A}" srcOrd="0" destOrd="0" presId="urn:microsoft.com/office/officeart/2005/8/layout/orgChart1"/>
    <dgm:cxn modelId="{D987A635-A283-4757-8B62-5C8DE23B11C6}" type="presParOf" srcId="{D73BDF70-DD90-470C-9C23-389F67174031}" destId="{7631EF45-FF05-4E30-8BCC-605BE3A8FEFA}" srcOrd="1" destOrd="0" presId="urn:microsoft.com/office/officeart/2005/8/layout/orgChart1"/>
    <dgm:cxn modelId="{C21F6EE4-9456-49BC-80CB-DC2049288BC9}" type="presParOf" srcId="{F7EB34CF-D369-4EF2-B0E0-8FF8D07C9DD2}" destId="{69A51A73-A1E9-4B3C-B89D-213E83CF6F6E}" srcOrd="1" destOrd="0" presId="urn:microsoft.com/office/officeart/2005/8/layout/orgChart1"/>
    <dgm:cxn modelId="{D3381E87-B409-482A-91B9-7E3E75A733D9}" type="presParOf" srcId="{F7EB34CF-D369-4EF2-B0E0-8FF8D07C9DD2}" destId="{B211AE98-C9F0-4969-9EA1-BC71ABB7F41D}" srcOrd="2" destOrd="0" presId="urn:microsoft.com/office/officeart/2005/8/layout/orgChart1"/>
    <dgm:cxn modelId="{FAC6F04C-4FB4-40D7-A662-44D6BF49503A}" type="presParOf" srcId="{1CB8B8F4-5BD0-4109-A78C-46AC331347AB}" destId="{B7883F0F-3C26-4A70-9FFC-23A69159B75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3F5575-9FE7-46F8-AD59-0739F2F1B697}"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bg-BG"/>
        </a:p>
      </dgm:t>
    </dgm:pt>
    <dgm:pt modelId="{5E14CDF6-3A20-4F79-ABE4-2E4A0F0EB15E}">
      <dgm:prSet phldrT="[Text]" custT="1"/>
      <dgm:spPr/>
      <dgm:t>
        <a:bodyPr/>
        <a:lstStyle/>
        <a:p>
          <a:r>
            <a:rPr lang="bg-BG" sz="1200" dirty="0" smtClean="0"/>
            <a:t>Мярка 6 Развитие на стопанства и предприятия</a:t>
          </a:r>
          <a:endParaRPr lang="bg-BG" sz="1200" dirty="0"/>
        </a:p>
      </dgm:t>
    </dgm:pt>
    <dgm:pt modelId="{ACAA1CE7-A0C4-446D-8F35-11D5314ACAD7}" type="parTrans" cxnId="{3AB537C9-DAEB-4B42-8734-2EECEBD9CCB6}">
      <dgm:prSet/>
      <dgm:spPr/>
      <dgm:t>
        <a:bodyPr/>
        <a:lstStyle/>
        <a:p>
          <a:endParaRPr lang="bg-BG" sz="1200"/>
        </a:p>
      </dgm:t>
    </dgm:pt>
    <dgm:pt modelId="{6871238A-F36C-462D-A0EF-39E6592EB1D0}" type="sibTrans" cxnId="{3AB537C9-DAEB-4B42-8734-2EECEBD9CCB6}">
      <dgm:prSet/>
      <dgm:spPr/>
      <dgm:t>
        <a:bodyPr/>
        <a:lstStyle/>
        <a:p>
          <a:endParaRPr lang="bg-BG" sz="1200"/>
        </a:p>
      </dgm:t>
    </dgm:pt>
    <dgm:pt modelId="{BF3AD839-A8F6-498A-AF0A-1F7A7E7CFEAE}">
      <dgm:prSet phldrT="[Text]" custT="1"/>
      <dgm:spPr/>
      <dgm:t>
        <a:bodyPr/>
        <a:lstStyle/>
        <a:p>
          <a:r>
            <a:rPr lang="bg-BG" sz="1200" b="0" dirty="0" err="1" smtClean="0"/>
            <a:t>Подмярка</a:t>
          </a:r>
          <a:r>
            <a:rPr lang="bg-BG" sz="1200" b="0" dirty="0" smtClean="0"/>
            <a:t> 6.1. Стартова помощ за млади земеделски производители</a:t>
          </a:r>
          <a:endParaRPr lang="bg-BG" sz="1200" b="0" dirty="0"/>
        </a:p>
      </dgm:t>
    </dgm:pt>
    <dgm:pt modelId="{B2415EFF-FB3A-4836-94AF-80C245628533}" type="parTrans" cxnId="{0CC2BDF7-8EC8-4BE4-A1EE-7EE150340DC0}">
      <dgm:prSet/>
      <dgm:spPr/>
      <dgm:t>
        <a:bodyPr/>
        <a:lstStyle/>
        <a:p>
          <a:endParaRPr lang="bg-BG" sz="1200"/>
        </a:p>
      </dgm:t>
    </dgm:pt>
    <dgm:pt modelId="{A5918454-C9C1-42FC-83D1-4A0308205692}" type="sibTrans" cxnId="{0CC2BDF7-8EC8-4BE4-A1EE-7EE150340DC0}">
      <dgm:prSet/>
      <dgm:spPr/>
      <dgm:t>
        <a:bodyPr/>
        <a:lstStyle/>
        <a:p>
          <a:endParaRPr lang="bg-BG" sz="1200"/>
        </a:p>
      </dgm:t>
    </dgm:pt>
    <dgm:pt modelId="{7BA82A41-82B0-472D-8495-7E5A386FE5B7}">
      <dgm:prSet phldrT="[Text]" custT="1"/>
      <dgm:spPr/>
      <dgm:t>
        <a:bodyPr/>
        <a:lstStyle/>
        <a:p>
          <a:r>
            <a:rPr lang="bg-BG" sz="1200" dirty="0" err="1" smtClean="0"/>
            <a:t>Подмярка</a:t>
          </a:r>
          <a:r>
            <a:rPr lang="bg-BG" sz="1200" dirty="0" smtClean="0"/>
            <a:t> 6.2 Стартова помощ за неземеделски дейности</a:t>
          </a:r>
          <a:endParaRPr lang="bg-BG" sz="1200" dirty="0"/>
        </a:p>
      </dgm:t>
    </dgm:pt>
    <dgm:pt modelId="{4294F292-966B-4F2E-A58A-3A1348A0B181}" type="parTrans" cxnId="{0DA03AE5-513E-4BCC-9B60-A18B9842B647}">
      <dgm:prSet/>
      <dgm:spPr/>
      <dgm:t>
        <a:bodyPr/>
        <a:lstStyle/>
        <a:p>
          <a:endParaRPr lang="bg-BG" sz="1200"/>
        </a:p>
      </dgm:t>
    </dgm:pt>
    <dgm:pt modelId="{AF052802-2FAE-412F-9BB5-748B8537FED0}" type="sibTrans" cxnId="{0DA03AE5-513E-4BCC-9B60-A18B9842B647}">
      <dgm:prSet/>
      <dgm:spPr/>
      <dgm:t>
        <a:bodyPr/>
        <a:lstStyle/>
        <a:p>
          <a:endParaRPr lang="bg-BG" sz="1200"/>
        </a:p>
      </dgm:t>
    </dgm:pt>
    <dgm:pt modelId="{80C70829-6A46-4A4B-AD90-2A779FB8EEE6}">
      <dgm:prSet phldrT="[Text]" custT="1"/>
      <dgm:spPr/>
      <dgm:t>
        <a:bodyPr/>
        <a:lstStyle/>
        <a:p>
          <a:r>
            <a:rPr lang="bg-BG" sz="1200" dirty="0" err="1" smtClean="0"/>
            <a:t>Подмярка</a:t>
          </a:r>
          <a:r>
            <a:rPr lang="bg-BG" sz="1200" dirty="0" smtClean="0"/>
            <a:t> 6.4. Инвестиционна подкрепа за неземеделски дейности</a:t>
          </a:r>
          <a:endParaRPr lang="bg-BG" sz="1200" dirty="0"/>
        </a:p>
      </dgm:t>
    </dgm:pt>
    <dgm:pt modelId="{CDD1927E-CA98-46D6-A1F8-D9A007CB8E4A}" type="parTrans" cxnId="{35309375-6EFC-44EA-82C0-95E2F5E49584}">
      <dgm:prSet/>
      <dgm:spPr/>
      <dgm:t>
        <a:bodyPr/>
        <a:lstStyle/>
        <a:p>
          <a:endParaRPr lang="bg-BG" sz="1200"/>
        </a:p>
      </dgm:t>
    </dgm:pt>
    <dgm:pt modelId="{AEF4A4F8-1BB6-43DB-87A4-29016CD8A4D6}" type="sibTrans" cxnId="{35309375-6EFC-44EA-82C0-95E2F5E49584}">
      <dgm:prSet/>
      <dgm:spPr/>
      <dgm:t>
        <a:bodyPr/>
        <a:lstStyle/>
        <a:p>
          <a:endParaRPr lang="bg-BG" sz="1200"/>
        </a:p>
      </dgm:t>
    </dgm:pt>
    <dgm:pt modelId="{189E9299-7F26-45D2-9317-50F9EA3064AC}" type="pres">
      <dgm:prSet presAssocID="{B73F5575-9FE7-46F8-AD59-0739F2F1B697}" presName="hierChild1" presStyleCnt="0">
        <dgm:presLayoutVars>
          <dgm:orgChart val="1"/>
          <dgm:chPref val="1"/>
          <dgm:dir/>
          <dgm:animOne val="branch"/>
          <dgm:animLvl val="lvl"/>
          <dgm:resizeHandles/>
        </dgm:presLayoutVars>
      </dgm:prSet>
      <dgm:spPr/>
      <dgm:t>
        <a:bodyPr/>
        <a:lstStyle/>
        <a:p>
          <a:endParaRPr lang="bg-BG"/>
        </a:p>
      </dgm:t>
    </dgm:pt>
    <dgm:pt modelId="{1CB8B8F4-5BD0-4109-A78C-46AC331347AB}" type="pres">
      <dgm:prSet presAssocID="{5E14CDF6-3A20-4F79-ABE4-2E4A0F0EB15E}" presName="hierRoot1" presStyleCnt="0">
        <dgm:presLayoutVars>
          <dgm:hierBranch val="init"/>
        </dgm:presLayoutVars>
      </dgm:prSet>
      <dgm:spPr/>
    </dgm:pt>
    <dgm:pt modelId="{42ABBBF9-2EC0-44F0-92DA-9D165698817F}" type="pres">
      <dgm:prSet presAssocID="{5E14CDF6-3A20-4F79-ABE4-2E4A0F0EB15E}" presName="rootComposite1" presStyleCnt="0"/>
      <dgm:spPr/>
    </dgm:pt>
    <dgm:pt modelId="{B4A06053-3ECF-4DA5-8B5A-1B4C92816164}" type="pres">
      <dgm:prSet presAssocID="{5E14CDF6-3A20-4F79-ABE4-2E4A0F0EB15E}" presName="rootText1" presStyleLbl="node0" presStyleIdx="0" presStyleCnt="1">
        <dgm:presLayoutVars>
          <dgm:chPref val="3"/>
        </dgm:presLayoutVars>
      </dgm:prSet>
      <dgm:spPr/>
      <dgm:t>
        <a:bodyPr/>
        <a:lstStyle/>
        <a:p>
          <a:endParaRPr lang="bg-BG"/>
        </a:p>
      </dgm:t>
    </dgm:pt>
    <dgm:pt modelId="{DD47717E-67F9-44B6-8972-AE0083A51E62}" type="pres">
      <dgm:prSet presAssocID="{5E14CDF6-3A20-4F79-ABE4-2E4A0F0EB15E}" presName="rootConnector1" presStyleLbl="node1" presStyleIdx="0" presStyleCnt="0"/>
      <dgm:spPr/>
      <dgm:t>
        <a:bodyPr/>
        <a:lstStyle/>
        <a:p>
          <a:endParaRPr lang="bg-BG"/>
        </a:p>
      </dgm:t>
    </dgm:pt>
    <dgm:pt modelId="{354D6B38-9B71-461C-8BFB-A630E3002BAD}" type="pres">
      <dgm:prSet presAssocID="{5E14CDF6-3A20-4F79-ABE4-2E4A0F0EB15E}" presName="hierChild2" presStyleCnt="0"/>
      <dgm:spPr/>
    </dgm:pt>
    <dgm:pt modelId="{EBFC2244-6FA6-44B5-93A3-1554C58CE796}" type="pres">
      <dgm:prSet presAssocID="{B2415EFF-FB3A-4836-94AF-80C245628533}" presName="Name37" presStyleLbl="parChTrans1D2" presStyleIdx="0" presStyleCnt="3"/>
      <dgm:spPr/>
      <dgm:t>
        <a:bodyPr/>
        <a:lstStyle/>
        <a:p>
          <a:endParaRPr lang="bg-BG"/>
        </a:p>
      </dgm:t>
    </dgm:pt>
    <dgm:pt modelId="{677640F4-FA77-43E8-A3D1-B1F8F9486CC0}" type="pres">
      <dgm:prSet presAssocID="{BF3AD839-A8F6-498A-AF0A-1F7A7E7CFEAE}" presName="hierRoot2" presStyleCnt="0">
        <dgm:presLayoutVars>
          <dgm:hierBranch val="init"/>
        </dgm:presLayoutVars>
      </dgm:prSet>
      <dgm:spPr/>
    </dgm:pt>
    <dgm:pt modelId="{DF883B03-18EC-4DAB-AE0B-795D8447E63F}" type="pres">
      <dgm:prSet presAssocID="{BF3AD839-A8F6-498A-AF0A-1F7A7E7CFEAE}" presName="rootComposite" presStyleCnt="0"/>
      <dgm:spPr/>
    </dgm:pt>
    <dgm:pt modelId="{24A43EF1-92A0-47C8-983C-CE42B012302F}" type="pres">
      <dgm:prSet presAssocID="{BF3AD839-A8F6-498A-AF0A-1F7A7E7CFEAE}" presName="rootText" presStyleLbl="node2" presStyleIdx="0" presStyleCnt="3">
        <dgm:presLayoutVars>
          <dgm:chPref val="3"/>
        </dgm:presLayoutVars>
      </dgm:prSet>
      <dgm:spPr/>
      <dgm:t>
        <a:bodyPr/>
        <a:lstStyle/>
        <a:p>
          <a:endParaRPr lang="bg-BG"/>
        </a:p>
      </dgm:t>
    </dgm:pt>
    <dgm:pt modelId="{A36AF0BD-6514-4A23-B0BC-C1490C9426AF}" type="pres">
      <dgm:prSet presAssocID="{BF3AD839-A8F6-498A-AF0A-1F7A7E7CFEAE}" presName="rootConnector" presStyleLbl="node2" presStyleIdx="0" presStyleCnt="3"/>
      <dgm:spPr/>
      <dgm:t>
        <a:bodyPr/>
        <a:lstStyle/>
        <a:p>
          <a:endParaRPr lang="bg-BG"/>
        </a:p>
      </dgm:t>
    </dgm:pt>
    <dgm:pt modelId="{18296C2D-0601-43E7-9380-7528A793E905}" type="pres">
      <dgm:prSet presAssocID="{BF3AD839-A8F6-498A-AF0A-1F7A7E7CFEAE}" presName="hierChild4" presStyleCnt="0"/>
      <dgm:spPr/>
    </dgm:pt>
    <dgm:pt modelId="{CA6A4465-1D1E-42A7-9517-14B4D773A09F}" type="pres">
      <dgm:prSet presAssocID="{BF3AD839-A8F6-498A-AF0A-1F7A7E7CFEAE}" presName="hierChild5" presStyleCnt="0"/>
      <dgm:spPr/>
    </dgm:pt>
    <dgm:pt modelId="{E30BC71A-177A-4DBF-B393-5573184403DE}" type="pres">
      <dgm:prSet presAssocID="{4294F292-966B-4F2E-A58A-3A1348A0B181}" presName="Name37" presStyleLbl="parChTrans1D2" presStyleIdx="1" presStyleCnt="3"/>
      <dgm:spPr/>
      <dgm:t>
        <a:bodyPr/>
        <a:lstStyle/>
        <a:p>
          <a:endParaRPr lang="bg-BG"/>
        </a:p>
      </dgm:t>
    </dgm:pt>
    <dgm:pt modelId="{D301DE97-3E1A-447A-B486-006246398E05}" type="pres">
      <dgm:prSet presAssocID="{7BA82A41-82B0-472D-8495-7E5A386FE5B7}" presName="hierRoot2" presStyleCnt="0">
        <dgm:presLayoutVars>
          <dgm:hierBranch val="init"/>
        </dgm:presLayoutVars>
      </dgm:prSet>
      <dgm:spPr/>
    </dgm:pt>
    <dgm:pt modelId="{4C6AF580-BC4F-4DDE-94F3-8BBD68E7509D}" type="pres">
      <dgm:prSet presAssocID="{7BA82A41-82B0-472D-8495-7E5A386FE5B7}" presName="rootComposite" presStyleCnt="0"/>
      <dgm:spPr/>
    </dgm:pt>
    <dgm:pt modelId="{4E1FB8CC-C891-41B9-9FEA-92AB5DFAC153}" type="pres">
      <dgm:prSet presAssocID="{7BA82A41-82B0-472D-8495-7E5A386FE5B7}" presName="rootText" presStyleLbl="node2" presStyleIdx="1" presStyleCnt="3">
        <dgm:presLayoutVars>
          <dgm:chPref val="3"/>
        </dgm:presLayoutVars>
      </dgm:prSet>
      <dgm:spPr/>
      <dgm:t>
        <a:bodyPr/>
        <a:lstStyle/>
        <a:p>
          <a:endParaRPr lang="bg-BG"/>
        </a:p>
      </dgm:t>
    </dgm:pt>
    <dgm:pt modelId="{9C4DF95C-691D-4ED3-9D62-F52D0826F472}" type="pres">
      <dgm:prSet presAssocID="{7BA82A41-82B0-472D-8495-7E5A386FE5B7}" presName="rootConnector" presStyleLbl="node2" presStyleIdx="1" presStyleCnt="3"/>
      <dgm:spPr/>
      <dgm:t>
        <a:bodyPr/>
        <a:lstStyle/>
        <a:p>
          <a:endParaRPr lang="bg-BG"/>
        </a:p>
      </dgm:t>
    </dgm:pt>
    <dgm:pt modelId="{26173DA9-8A75-48A0-B473-3E7526052990}" type="pres">
      <dgm:prSet presAssocID="{7BA82A41-82B0-472D-8495-7E5A386FE5B7}" presName="hierChild4" presStyleCnt="0"/>
      <dgm:spPr/>
    </dgm:pt>
    <dgm:pt modelId="{9AF7418F-1B39-49F1-8781-326BA0014B31}" type="pres">
      <dgm:prSet presAssocID="{7BA82A41-82B0-472D-8495-7E5A386FE5B7}" presName="hierChild5" presStyleCnt="0"/>
      <dgm:spPr/>
    </dgm:pt>
    <dgm:pt modelId="{5AA7B9A9-B69E-4BB2-A17A-ECC8D94E7FF0}" type="pres">
      <dgm:prSet presAssocID="{CDD1927E-CA98-46D6-A1F8-D9A007CB8E4A}" presName="Name37" presStyleLbl="parChTrans1D2" presStyleIdx="2" presStyleCnt="3"/>
      <dgm:spPr/>
      <dgm:t>
        <a:bodyPr/>
        <a:lstStyle/>
        <a:p>
          <a:endParaRPr lang="bg-BG"/>
        </a:p>
      </dgm:t>
    </dgm:pt>
    <dgm:pt modelId="{F7EB34CF-D369-4EF2-B0E0-8FF8D07C9DD2}" type="pres">
      <dgm:prSet presAssocID="{80C70829-6A46-4A4B-AD90-2A779FB8EEE6}" presName="hierRoot2" presStyleCnt="0">
        <dgm:presLayoutVars>
          <dgm:hierBranch val="init"/>
        </dgm:presLayoutVars>
      </dgm:prSet>
      <dgm:spPr/>
    </dgm:pt>
    <dgm:pt modelId="{D73BDF70-DD90-470C-9C23-389F67174031}" type="pres">
      <dgm:prSet presAssocID="{80C70829-6A46-4A4B-AD90-2A779FB8EEE6}" presName="rootComposite" presStyleCnt="0"/>
      <dgm:spPr/>
    </dgm:pt>
    <dgm:pt modelId="{DCD21523-D45A-42CC-B810-EA1675FD232A}" type="pres">
      <dgm:prSet presAssocID="{80C70829-6A46-4A4B-AD90-2A779FB8EEE6}" presName="rootText" presStyleLbl="node2" presStyleIdx="2" presStyleCnt="3">
        <dgm:presLayoutVars>
          <dgm:chPref val="3"/>
        </dgm:presLayoutVars>
      </dgm:prSet>
      <dgm:spPr/>
      <dgm:t>
        <a:bodyPr/>
        <a:lstStyle/>
        <a:p>
          <a:endParaRPr lang="bg-BG"/>
        </a:p>
      </dgm:t>
    </dgm:pt>
    <dgm:pt modelId="{7631EF45-FF05-4E30-8BCC-605BE3A8FEFA}" type="pres">
      <dgm:prSet presAssocID="{80C70829-6A46-4A4B-AD90-2A779FB8EEE6}" presName="rootConnector" presStyleLbl="node2" presStyleIdx="2" presStyleCnt="3"/>
      <dgm:spPr/>
      <dgm:t>
        <a:bodyPr/>
        <a:lstStyle/>
        <a:p>
          <a:endParaRPr lang="bg-BG"/>
        </a:p>
      </dgm:t>
    </dgm:pt>
    <dgm:pt modelId="{69A51A73-A1E9-4B3C-B89D-213E83CF6F6E}" type="pres">
      <dgm:prSet presAssocID="{80C70829-6A46-4A4B-AD90-2A779FB8EEE6}" presName="hierChild4" presStyleCnt="0"/>
      <dgm:spPr/>
    </dgm:pt>
    <dgm:pt modelId="{B211AE98-C9F0-4969-9EA1-BC71ABB7F41D}" type="pres">
      <dgm:prSet presAssocID="{80C70829-6A46-4A4B-AD90-2A779FB8EEE6}" presName="hierChild5" presStyleCnt="0"/>
      <dgm:spPr/>
    </dgm:pt>
    <dgm:pt modelId="{B7883F0F-3C26-4A70-9FFC-23A69159B75D}" type="pres">
      <dgm:prSet presAssocID="{5E14CDF6-3A20-4F79-ABE4-2E4A0F0EB15E}" presName="hierChild3" presStyleCnt="0"/>
      <dgm:spPr/>
    </dgm:pt>
  </dgm:ptLst>
  <dgm:cxnLst>
    <dgm:cxn modelId="{0DA03AE5-513E-4BCC-9B60-A18B9842B647}" srcId="{5E14CDF6-3A20-4F79-ABE4-2E4A0F0EB15E}" destId="{7BA82A41-82B0-472D-8495-7E5A386FE5B7}" srcOrd="1" destOrd="0" parTransId="{4294F292-966B-4F2E-A58A-3A1348A0B181}" sibTransId="{AF052802-2FAE-412F-9BB5-748B8537FED0}"/>
    <dgm:cxn modelId="{8954370D-0BEE-4025-BF47-9ABB43ED34E2}" type="presOf" srcId="{7BA82A41-82B0-472D-8495-7E5A386FE5B7}" destId="{4E1FB8CC-C891-41B9-9FEA-92AB5DFAC153}" srcOrd="0" destOrd="0" presId="urn:microsoft.com/office/officeart/2005/8/layout/orgChart1"/>
    <dgm:cxn modelId="{4BFA2FE6-B262-444E-A2E1-1EE05600DDB7}" type="presOf" srcId="{B2415EFF-FB3A-4836-94AF-80C245628533}" destId="{EBFC2244-6FA6-44B5-93A3-1554C58CE796}" srcOrd="0" destOrd="0" presId="urn:microsoft.com/office/officeart/2005/8/layout/orgChart1"/>
    <dgm:cxn modelId="{0806B67A-D124-4E09-BB3C-9516239CE968}" type="presOf" srcId="{5E14CDF6-3A20-4F79-ABE4-2E4A0F0EB15E}" destId="{DD47717E-67F9-44B6-8972-AE0083A51E62}" srcOrd="1" destOrd="0" presId="urn:microsoft.com/office/officeart/2005/8/layout/orgChart1"/>
    <dgm:cxn modelId="{8D7FD81E-0E97-470B-906C-F770311D25FB}" type="presOf" srcId="{BF3AD839-A8F6-498A-AF0A-1F7A7E7CFEAE}" destId="{A36AF0BD-6514-4A23-B0BC-C1490C9426AF}" srcOrd="1" destOrd="0" presId="urn:microsoft.com/office/officeart/2005/8/layout/orgChart1"/>
    <dgm:cxn modelId="{F3E5219E-C59F-437C-B74C-8A589CC40B3B}" type="presOf" srcId="{CDD1927E-CA98-46D6-A1F8-D9A007CB8E4A}" destId="{5AA7B9A9-B69E-4BB2-A17A-ECC8D94E7FF0}" srcOrd="0" destOrd="0" presId="urn:microsoft.com/office/officeart/2005/8/layout/orgChart1"/>
    <dgm:cxn modelId="{3AB537C9-DAEB-4B42-8734-2EECEBD9CCB6}" srcId="{B73F5575-9FE7-46F8-AD59-0739F2F1B697}" destId="{5E14CDF6-3A20-4F79-ABE4-2E4A0F0EB15E}" srcOrd="0" destOrd="0" parTransId="{ACAA1CE7-A0C4-446D-8F35-11D5314ACAD7}" sibTransId="{6871238A-F36C-462D-A0EF-39E6592EB1D0}"/>
    <dgm:cxn modelId="{35309375-6EFC-44EA-82C0-95E2F5E49584}" srcId="{5E14CDF6-3A20-4F79-ABE4-2E4A0F0EB15E}" destId="{80C70829-6A46-4A4B-AD90-2A779FB8EEE6}" srcOrd="2" destOrd="0" parTransId="{CDD1927E-CA98-46D6-A1F8-D9A007CB8E4A}" sibTransId="{AEF4A4F8-1BB6-43DB-87A4-29016CD8A4D6}"/>
    <dgm:cxn modelId="{D2916D5E-E96F-48D7-8660-9DC3640F8DC4}" type="presOf" srcId="{80C70829-6A46-4A4B-AD90-2A779FB8EEE6}" destId="{DCD21523-D45A-42CC-B810-EA1675FD232A}" srcOrd="0" destOrd="0" presId="urn:microsoft.com/office/officeart/2005/8/layout/orgChart1"/>
    <dgm:cxn modelId="{910C2CFA-33FA-4350-A799-26908F405CBB}" type="presOf" srcId="{80C70829-6A46-4A4B-AD90-2A779FB8EEE6}" destId="{7631EF45-FF05-4E30-8BCC-605BE3A8FEFA}" srcOrd="1" destOrd="0" presId="urn:microsoft.com/office/officeart/2005/8/layout/orgChart1"/>
    <dgm:cxn modelId="{8CC7E240-F27C-4E5F-9729-89C8A9F6CAA7}" type="presOf" srcId="{7BA82A41-82B0-472D-8495-7E5A386FE5B7}" destId="{9C4DF95C-691D-4ED3-9D62-F52D0826F472}" srcOrd="1" destOrd="0" presId="urn:microsoft.com/office/officeart/2005/8/layout/orgChart1"/>
    <dgm:cxn modelId="{EBF681E6-94DE-49F6-99A3-AB61D3C4F17C}" type="presOf" srcId="{BF3AD839-A8F6-498A-AF0A-1F7A7E7CFEAE}" destId="{24A43EF1-92A0-47C8-983C-CE42B012302F}" srcOrd="0" destOrd="0" presId="urn:microsoft.com/office/officeart/2005/8/layout/orgChart1"/>
    <dgm:cxn modelId="{004BC882-8572-4FFD-9A54-4395862E5920}" type="presOf" srcId="{5E14CDF6-3A20-4F79-ABE4-2E4A0F0EB15E}" destId="{B4A06053-3ECF-4DA5-8B5A-1B4C92816164}" srcOrd="0" destOrd="0" presId="urn:microsoft.com/office/officeart/2005/8/layout/orgChart1"/>
    <dgm:cxn modelId="{ED4D76EF-CE25-42F3-981C-74C88A9476E8}" type="presOf" srcId="{B73F5575-9FE7-46F8-AD59-0739F2F1B697}" destId="{189E9299-7F26-45D2-9317-50F9EA3064AC}" srcOrd="0" destOrd="0" presId="urn:microsoft.com/office/officeart/2005/8/layout/orgChart1"/>
    <dgm:cxn modelId="{1D129018-9378-46C8-B0EB-EF461B8F3455}" type="presOf" srcId="{4294F292-966B-4F2E-A58A-3A1348A0B181}" destId="{E30BC71A-177A-4DBF-B393-5573184403DE}" srcOrd="0" destOrd="0" presId="urn:microsoft.com/office/officeart/2005/8/layout/orgChart1"/>
    <dgm:cxn modelId="{0CC2BDF7-8EC8-4BE4-A1EE-7EE150340DC0}" srcId="{5E14CDF6-3A20-4F79-ABE4-2E4A0F0EB15E}" destId="{BF3AD839-A8F6-498A-AF0A-1F7A7E7CFEAE}" srcOrd="0" destOrd="0" parTransId="{B2415EFF-FB3A-4836-94AF-80C245628533}" sibTransId="{A5918454-C9C1-42FC-83D1-4A0308205692}"/>
    <dgm:cxn modelId="{45F7FC5B-EA28-4A0C-9A21-01375B64CFE9}" type="presParOf" srcId="{189E9299-7F26-45D2-9317-50F9EA3064AC}" destId="{1CB8B8F4-5BD0-4109-A78C-46AC331347AB}" srcOrd="0" destOrd="0" presId="urn:microsoft.com/office/officeart/2005/8/layout/orgChart1"/>
    <dgm:cxn modelId="{B685AD32-7086-4C29-A681-E59008C65E6D}" type="presParOf" srcId="{1CB8B8F4-5BD0-4109-A78C-46AC331347AB}" destId="{42ABBBF9-2EC0-44F0-92DA-9D165698817F}" srcOrd="0" destOrd="0" presId="urn:microsoft.com/office/officeart/2005/8/layout/orgChart1"/>
    <dgm:cxn modelId="{6D1CCC48-86B2-4C32-AFE0-FC6754E05741}" type="presParOf" srcId="{42ABBBF9-2EC0-44F0-92DA-9D165698817F}" destId="{B4A06053-3ECF-4DA5-8B5A-1B4C92816164}" srcOrd="0" destOrd="0" presId="urn:microsoft.com/office/officeart/2005/8/layout/orgChart1"/>
    <dgm:cxn modelId="{4C8BD29A-9C92-4198-95A4-AD4466FC1B34}" type="presParOf" srcId="{42ABBBF9-2EC0-44F0-92DA-9D165698817F}" destId="{DD47717E-67F9-44B6-8972-AE0083A51E62}" srcOrd="1" destOrd="0" presId="urn:microsoft.com/office/officeart/2005/8/layout/orgChart1"/>
    <dgm:cxn modelId="{1EC3A9DE-5D53-4FD7-82DA-0016C4B50CC4}" type="presParOf" srcId="{1CB8B8F4-5BD0-4109-A78C-46AC331347AB}" destId="{354D6B38-9B71-461C-8BFB-A630E3002BAD}" srcOrd="1" destOrd="0" presId="urn:microsoft.com/office/officeart/2005/8/layout/orgChart1"/>
    <dgm:cxn modelId="{2E5332A8-425B-49CF-9D11-A32480962AD1}" type="presParOf" srcId="{354D6B38-9B71-461C-8BFB-A630E3002BAD}" destId="{EBFC2244-6FA6-44B5-93A3-1554C58CE796}" srcOrd="0" destOrd="0" presId="urn:microsoft.com/office/officeart/2005/8/layout/orgChart1"/>
    <dgm:cxn modelId="{D04A4649-F962-42B0-9DC8-C97BD757916E}" type="presParOf" srcId="{354D6B38-9B71-461C-8BFB-A630E3002BAD}" destId="{677640F4-FA77-43E8-A3D1-B1F8F9486CC0}" srcOrd="1" destOrd="0" presId="urn:microsoft.com/office/officeart/2005/8/layout/orgChart1"/>
    <dgm:cxn modelId="{C41E0873-21E9-4AFF-B947-9B331D2C88A5}" type="presParOf" srcId="{677640F4-FA77-43E8-A3D1-B1F8F9486CC0}" destId="{DF883B03-18EC-4DAB-AE0B-795D8447E63F}" srcOrd="0" destOrd="0" presId="urn:microsoft.com/office/officeart/2005/8/layout/orgChart1"/>
    <dgm:cxn modelId="{AADC50BD-18FD-494C-A737-AC3AA2477AD2}" type="presParOf" srcId="{DF883B03-18EC-4DAB-AE0B-795D8447E63F}" destId="{24A43EF1-92A0-47C8-983C-CE42B012302F}" srcOrd="0" destOrd="0" presId="urn:microsoft.com/office/officeart/2005/8/layout/orgChart1"/>
    <dgm:cxn modelId="{94D7D687-1A41-438B-AC55-D0CB866C3990}" type="presParOf" srcId="{DF883B03-18EC-4DAB-AE0B-795D8447E63F}" destId="{A36AF0BD-6514-4A23-B0BC-C1490C9426AF}" srcOrd="1" destOrd="0" presId="urn:microsoft.com/office/officeart/2005/8/layout/orgChart1"/>
    <dgm:cxn modelId="{E7A26989-350D-44F3-94E2-1538A36BC927}" type="presParOf" srcId="{677640F4-FA77-43E8-A3D1-B1F8F9486CC0}" destId="{18296C2D-0601-43E7-9380-7528A793E905}" srcOrd="1" destOrd="0" presId="urn:microsoft.com/office/officeart/2005/8/layout/orgChart1"/>
    <dgm:cxn modelId="{05C6BBED-BA47-4A52-BF02-705E471DD3FF}" type="presParOf" srcId="{677640F4-FA77-43E8-A3D1-B1F8F9486CC0}" destId="{CA6A4465-1D1E-42A7-9517-14B4D773A09F}" srcOrd="2" destOrd="0" presId="urn:microsoft.com/office/officeart/2005/8/layout/orgChart1"/>
    <dgm:cxn modelId="{532CF3BA-E972-4C68-ACC8-F5162F40E6B8}" type="presParOf" srcId="{354D6B38-9B71-461C-8BFB-A630E3002BAD}" destId="{E30BC71A-177A-4DBF-B393-5573184403DE}" srcOrd="2" destOrd="0" presId="urn:microsoft.com/office/officeart/2005/8/layout/orgChart1"/>
    <dgm:cxn modelId="{B75D602D-EC6A-40F9-B843-CF5302BCAE14}" type="presParOf" srcId="{354D6B38-9B71-461C-8BFB-A630E3002BAD}" destId="{D301DE97-3E1A-447A-B486-006246398E05}" srcOrd="3" destOrd="0" presId="urn:microsoft.com/office/officeart/2005/8/layout/orgChart1"/>
    <dgm:cxn modelId="{84151EB2-5F02-4D08-9C8A-1AA1F7A547E2}" type="presParOf" srcId="{D301DE97-3E1A-447A-B486-006246398E05}" destId="{4C6AF580-BC4F-4DDE-94F3-8BBD68E7509D}" srcOrd="0" destOrd="0" presId="urn:microsoft.com/office/officeart/2005/8/layout/orgChart1"/>
    <dgm:cxn modelId="{7891CA14-9C92-4002-901B-A6197B44D787}" type="presParOf" srcId="{4C6AF580-BC4F-4DDE-94F3-8BBD68E7509D}" destId="{4E1FB8CC-C891-41B9-9FEA-92AB5DFAC153}" srcOrd="0" destOrd="0" presId="urn:microsoft.com/office/officeart/2005/8/layout/orgChart1"/>
    <dgm:cxn modelId="{3A72A801-125D-4F78-BDD1-936AC8154F4A}" type="presParOf" srcId="{4C6AF580-BC4F-4DDE-94F3-8BBD68E7509D}" destId="{9C4DF95C-691D-4ED3-9D62-F52D0826F472}" srcOrd="1" destOrd="0" presId="urn:microsoft.com/office/officeart/2005/8/layout/orgChart1"/>
    <dgm:cxn modelId="{8A43AB77-7281-4B34-82F5-DEC6F7C7D1B3}" type="presParOf" srcId="{D301DE97-3E1A-447A-B486-006246398E05}" destId="{26173DA9-8A75-48A0-B473-3E7526052990}" srcOrd="1" destOrd="0" presId="urn:microsoft.com/office/officeart/2005/8/layout/orgChart1"/>
    <dgm:cxn modelId="{2C005FE2-D98C-4291-BB32-341BBC6BEEE0}" type="presParOf" srcId="{D301DE97-3E1A-447A-B486-006246398E05}" destId="{9AF7418F-1B39-49F1-8781-326BA0014B31}" srcOrd="2" destOrd="0" presId="urn:microsoft.com/office/officeart/2005/8/layout/orgChart1"/>
    <dgm:cxn modelId="{5B8D8598-2A1E-4673-ABA8-6DBCD205DA55}" type="presParOf" srcId="{354D6B38-9B71-461C-8BFB-A630E3002BAD}" destId="{5AA7B9A9-B69E-4BB2-A17A-ECC8D94E7FF0}" srcOrd="4" destOrd="0" presId="urn:microsoft.com/office/officeart/2005/8/layout/orgChart1"/>
    <dgm:cxn modelId="{8C395CAC-F23E-4C39-AFE9-0CCA8882966A}" type="presParOf" srcId="{354D6B38-9B71-461C-8BFB-A630E3002BAD}" destId="{F7EB34CF-D369-4EF2-B0E0-8FF8D07C9DD2}" srcOrd="5" destOrd="0" presId="urn:microsoft.com/office/officeart/2005/8/layout/orgChart1"/>
    <dgm:cxn modelId="{8AE9F516-DA03-41DF-8B30-90B3E0BABC1B}" type="presParOf" srcId="{F7EB34CF-D369-4EF2-B0E0-8FF8D07C9DD2}" destId="{D73BDF70-DD90-470C-9C23-389F67174031}" srcOrd="0" destOrd="0" presId="urn:microsoft.com/office/officeart/2005/8/layout/orgChart1"/>
    <dgm:cxn modelId="{FC3A72F8-1558-4B81-B214-7B326FA77407}" type="presParOf" srcId="{D73BDF70-DD90-470C-9C23-389F67174031}" destId="{DCD21523-D45A-42CC-B810-EA1675FD232A}" srcOrd="0" destOrd="0" presId="urn:microsoft.com/office/officeart/2005/8/layout/orgChart1"/>
    <dgm:cxn modelId="{07224013-608C-430E-B362-4641F35392C1}" type="presParOf" srcId="{D73BDF70-DD90-470C-9C23-389F67174031}" destId="{7631EF45-FF05-4E30-8BCC-605BE3A8FEFA}" srcOrd="1" destOrd="0" presId="urn:microsoft.com/office/officeart/2005/8/layout/orgChart1"/>
    <dgm:cxn modelId="{53797FF9-CF0E-48BF-BE0C-82F2D0FFA72C}" type="presParOf" srcId="{F7EB34CF-D369-4EF2-B0E0-8FF8D07C9DD2}" destId="{69A51A73-A1E9-4B3C-B89D-213E83CF6F6E}" srcOrd="1" destOrd="0" presId="urn:microsoft.com/office/officeart/2005/8/layout/orgChart1"/>
    <dgm:cxn modelId="{2D60F1BE-7B47-4E35-849D-EF92E20BB5EA}" type="presParOf" srcId="{F7EB34CF-D369-4EF2-B0E0-8FF8D07C9DD2}" destId="{B211AE98-C9F0-4969-9EA1-BC71ABB7F41D}" srcOrd="2" destOrd="0" presId="urn:microsoft.com/office/officeart/2005/8/layout/orgChart1"/>
    <dgm:cxn modelId="{43A44543-D5D5-4275-A6F3-D142231D22D5}" type="presParOf" srcId="{1CB8B8F4-5BD0-4109-A78C-46AC331347AB}" destId="{B7883F0F-3C26-4A70-9FFC-23A69159B75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3F5575-9FE7-46F8-AD59-0739F2F1B697}"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bg-BG"/>
        </a:p>
      </dgm:t>
    </dgm:pt>
    <dgm:pt modelId="{5E14CDF6-3A20-4F79-ABE4-2E4A0F0EB15E}">
      <dgm:prSet phldrT="[Text]" custT="1"/>
      <dgm:spPr/>
      <dgm:t>
        <a:bodyPr/>
        <a:lstStyle/>
        <a:p>
          <a:r>
            <a:rPr lang="bg-BG" sz="1200" dirty="0" smtClean="0"/>
            <a:t>Мярка 10 </a:t>
          </a:r>
          <a:r>
            <a:rPr lang="bg-BG" sz="1200" dirty="0" err="1" smtClean="0"/>
            <a:t>Агроекология</a:t>
          </a:r>
          <a:r>
            <a:rPr lang="bg-BG" sz="1200" dirty="0" smtClean="0"/>
            <a:t> и климат</a:t>
          </a:r>
          <a:endParaRPr lang="bg-BG" sz="1200" dirty="0"/>
        </a:p>
      </dgm:t>
    </dgm:pt>
    <dgm:pt modelId="{ACAA1CE7-A0C4-446D-8F35-11D5314ACAD7}" type="parTrans" cxnId="{3AB537C9-DAEB-4B42-8734-2EECEBD9CCB6}">
      <dgm:prSet/>
      <dgm:spPr/>
      <dgm:t>
        <a:bodyPr/>
        <a:lstStyle/>
        <a:p>
          <a:endParaRPr lang="bg-BG" sz="1200"/>
        </a:p>
      </dgm:t>
    </dgm:pt>
    <dgm:pt modelId="{6871238A-F36C-462D-A0EF-39E6592EB1D0}" type="sibTrans" cxnId="{3AB537C9-DAEB-4B42-8734-2EECEBD9CCB6}">
      <dgm:prSet/>
      <dgm:spPr/>
      <dgm:t>
        <a:bodyPr/>
        <a:lstStyle/>
        <a:p>
          <a:endParaRPr lang="bg-BG" sz="1200"/>
        </a:p>
      </dgm:t>
    </dgm:pt>
    <dgm:pt modelId="{BF3AD839-A8F6-498A-AF0A-1F7A7E7CFEAE}">
      <dgm:prSet phldrT="[Text]" custT="1"/>
      <dgm:spPr/>
      <dgm:t>
        <a:bodyPr/>
        <a:lstStyle/>
        <a:p>
          <a:r>
            <a:rPr lang="bg-BG" sz="1200" dirty="0" err="1" smtClean="0"/>
            <a:t>Подмярка</a:t>
          </a:r>
          <a:r>
            <a:rPr lang="bg-BG" sz="1200" dirty="0" smtClean="0"/>
            <a:t> 10.1. Плащания за ангажименти, свързани с </a:t>
          </a:r>
          <a:r>
            <a:rPr lang="bg-BG" sz="1200" dirty="0" err="1" smtClean="0"/>
            <a:t>агроекология</a:t>
          </a:r>
          <a:r>
            <a:rPr lang="bg-BG" sz="1200" dirty="0" smtClean="0"/>
            <a:t> и климат</a:t>
          </a:r>
          <a:endParaRPr lang="bg-BG" sz="1200" b="0" dirty="0"/>
        </a:p>
      </dgm:t>
    </dgm:pt>
    <dgm:pt modelId="{B2415EFF-FB3A-4836-94AF-80C245628533}" type="parTrans" cxnId="{0CC2BDF7-8EC8-4BE4-A1EE-7EE150340DC0}">
      <dgm:prSet/>
      <dgm:spPr/>
      <dgm:t>
        <a:bodyPr/>
        <a:lstStyle/>
        <a:p>
          <a:endParaRPr lang="bg-BG" sz="1200"/>
        </a:p>
      </dgm:t>
    </dgm:pt>
    <dgm:pt modelId="{A5918454-C9C1-42FC-83D1-4A0308205692}" type="sibTrans" cxnId="{0CC2BDF7-8EC8-4BE4-A1EE-7EE150340DC0}">
      <dgm:prSet/>
      <dgm:spPr/>
      <dgm:t>
        <a:bodyPr/>
        <a:lstStyle/>
        <a:p>
          <a:endParaRPr lang="bg-BG" sz="1200"/>
        </a:p>
      </dgm:t>
    </dgm:pt>
    <dgm:pt modelId="{7BA82A41-82B0-472D-8495-7E5A386FE5B7}">
      <dgm:prSet phldrT="[Text]" custT="1"/>
      <dgm:spPr/>
      <dgm:t>
        <a:bodyPr/>
        <a:lstStyle/>
        <a:p>
          <a:r>
            <a:rPr lang="bg-BG" sz="1200" noProof="0" dirty="0" err="1" smtClean="0"/>
            <a:t>Подмярка</a:t>
          </a:r>
          <a:r>
            <a:rPr lang="bg-BG" sz="1200" noProof="0" dirty="0" smtClean="0"/>
            <a:t> 10.2. Опазване на застрашени от изчезване местни породи и сортове, важни за селското стопанство</a:t>
          </a:r>
          <a:endParaRPr lang="bg-BG" sz="1200" noProof="0" dirty="0"/>
        </a:p>
      </dgm:t>
    </dgm:pt>
    <dgm:pt modelId="{4294F292-966B-4F2E-A58A-3A1348A0B181}" type="parTrans" cxnId="{0DA03AE5-513E-4BCC-9B60-A18B9842B647}">
      <dgm:prSet/>
      <dgm:spPr/>
      <dgm:t>
        <a:bodyPr/>
        <a:lstStyle/>
        <a:p>
          <a:endParaRPr lang="bg-BG" sz="1200"/>
        </a:p>
      </dgm:t>
    </dgm:pt>
    <dgm:pt modelId="{AF052802-2FAE-412F-9BB5-748B8537FED0}" type="sibTrans" cxnId="{0DA03AE5-513E-4BCC-9B60-A18B9842B647}">
      <dgm:prSet/>
      <dgm:spPr/>
      <dgm:t>
        <a:bodyPr/>
        <a:lstStyle/>
        <a:p>
          <a:endParaRPr lang="bg-BG" sz="1200"/>
        </a:p>
      </dgm:t>
    </dgm:pt>
    <dgm:pt modelId="{189E9299-7F26-45D2-9317-50F9EA3064AC}" type="pres">
      <dgm:prSet presAssocID="{B73F5575-9FE7-46F8-AD59-0739F2F1B697}" presName="hierChild1" presStyleCnt="0">
        <dgm:presLayoutVars>
          <dgm:orgChart val="1"/>
          <dgm:chPref val="1"/>
          <dgm:dir/>
          <dgm:animOne val="branch"/>
          <dgm:animLvl val="lvl"/>
          <dgm:resizeHandles/>
        </dgm:presLayoutVars>
      </dgm:prSet>
      <dgm:spPr/>
      <dgm:t>
        <a:bodyPr/>
        <a:lstStyle/>
        <a:p>
          <a:endParaRPr lang="bg-BG"/>
        </a:p>
      </dgm:t>
    </dgm:pt>
    <dgm:pt modelId="{1CB8B8F4-5BD0-4109-A78C-46AC331347AB}" type="pres">
      <dgm:prSet presAssocID="{5E14CDF6-3A20-4F79-ABE4-2E4A0F0EB15E}" presName="hierRoot1" presStyleCnt="0">
        <dgm:presLayoutVars>
          <dgm:hierBranch val="init"/>
        </dgm:presLayoutVars>
      </dgm:prSet>
      <dgm:spPr/>
    </dgm:pt>
    <dgm:pt modelId="{42ABBBF9-2EC0-44F0-92DA-9D165698817F}" type="pres">
      <dgm:prSet presAssocID="{5E14CDF6-3A20-4F79-ABE4-2E4A0F0EB15E}" presName="rootComposite1" presStyleCnt="0"/>
      <dgm:spPr/>
    </dgm:pt>
    <dgm:pt modelId="{B4A06053-3ECF-4DA5-8B5A-1B4C92816164}" type="pres">
      <dgm:prSet presAssocID="{5E14CDF6-3A20-4F79-ABE4-2E4A0F0EB15E}" presName="rootText1" presStyleLbl="node0" presStyleIdx="0" presStyleCnt="1">
        <dgm:presLayoutVars>
          <dgm:chPref val="3"/>
        </dgm:presLayoutVars>
      </dgm:prSet>
      <dgm:spPr/>
      <dgm:t>
        <a:bodyPr/>
        <a:lstStyle/>
        <a:p>
          <a:endParaRPr lang="bg-BG"/>
        </a:p>
      </dgm:t>
    </dgm:pt>
    <dgm:pt modelId="{DD47717E-67F9-44B6-8972-AE0083A51E62}" type="pres">
      <dgm:prSet presAssocID="{5E14CDF6-3A20-4F79-ABE4-2E4A0F0EB15E}" presName="rootConnector1" presStyleLbl="node1" presStyleIdx="0" presStyleCnt="0"/>
      <dgm:spPr/>
      <dgm:t>
        <a:bodyPr/>
        <a:lstStyle/>
        <a:p>
          <a:endParaRPr lang="bg-BG"/>
        </a:p>
      </dgm:t>
    </dgm:pt>
    <dgm:pt modelId="{354D6B38-9B71-461C-8BFB-A630E3002BAD}" type="pres">
      <dgm:prSet presAssocID="{5E14CDF6-3A20-4F79-ABE4-2E4A0F0EB15E}" presName="hierChild2" presStyleCnt="0"/>
      <dgm:spPr/>
    </dgm:pt>
    <dgm:pt modelId="{EBFC2244-6FA6-44B5-93A3-1554C58CE796}" type="pres">
      <dgm:prSet presAssocID="{B2415EFF-FB3A-4836-94AF-80C245628533}" presName="Name37" presStyleLbl="parChTrans1D2" presStyleIdx="0" presStyleCnt="2"/>
      <dgm:spPr/>
      <dgm:t>
        <a:bodyPr/>
        <a:lstStyle/>
        <a:p>
          <a:endParaRPr lang="bg-BG"/>
        </a:p>
      </dgm:t>
    </dgm:pt>
    <dgm:pt modelId="{677640F4-FA77-43E8-A3D1-B1F8F9486CC0}" type="pres">
      <dgm:prSet presAssocID="{BF3AD839-A8F6-498A-AF0A-1F7A7E7CFEAE}" presName="hierRoot2" presStyleCnt="0">
        <dgm:presLayoutVars>
          <dgm:hierBranch val="init"/>
        </dgm:presLayoutVars>
      </dgm:prSet>
      <dgm:spPr/>
    </dgm:pt>
    <dgm:pt modelId="{DF883B03-18EC-4DAB-AE0B-795D8447E63F}" type="pres">
      <dgm:prSet presAssocID="{BF3AD839-A8F6-498A-AF0A-1F7A7E7CFEAE}" presName="rootComposite" presStyleCnt="0"/>
      <dgm:spPr/>
    </dgm:pt>
    <dgm:pt modelId="{24A43EF1-92A0-47C8-983C-CE42B012302F}" type="pres">
      <dgm:prSet presAssocID="{BF3AD839-A8F6-498A-AF0A-1F7A7E7CFEAE}" presName="rootText" presStyleLbl="node2" presStyleIdx="0" presStyleCnt="2">
        <dgm:presLayoutVars>
          <dgm:chPref val="3"/>
        </dgm:presLayoutVars>
      </dgm:prSet>
      <dgm:spPr/>
      <dgm:t>
        <a:bodyPr/>
        <a:lstStyle/>
        <a:p>
          <a:endParaRPr lang="bg-BG"/>
        </a:p>
      </dgm:t>
    </dgm:pt>
    <dgm:pt modelId="{A36AF0BD-6514-4A23-B0BC-C1490C9426AF}" type="pres">
      <dgm:prSet presAssocID="{BF3AD839-A8F6-498A-AF0A-1F7A7E7CFEAE}" presName="rootConnector" presStyleLbl="node2" presStyleIdx="0" presStyleCnt="2"/>
      <dgm:spPr/>
      <dgm:t>
        <a:bodyPr/>
        <a:lstStyle/>
        <a:p>
          <a:endParaRPr lang="bg-BG"/>
        </a:p>
      </dgm:t>
    </dgm:pt>
    <dgm:pt modelId="{18296C2D-0601-43E7-9380-7528A793E905}" type="pres">
      <dgm:prSet presAssocID="{BF3AD839-A8F6-498A-AF0A-1F7A7E7CFEAE}" presName="hierChild4" presStyleCnt="0"/>
      <dgm:spPr/>
    </dgm:pt>
    <dgm:pt modelId="{CA6A4465-1D1E-42A7-9517-14B4D773A09F}" type="pres">
      <dgm:prSet presAssocID="{BF3AD839-A8F6-498A-AF0A-1F7A7E7CFEAE}" presName="hierChild5" presStyleCnt="0"/>
      <dgm:spPr/>
    </dgm:pt>
    <dgm:pt modelId="{E30BC71A-177A-4DBF-B393-5573184403DE}" type="pres">
      <dgm:prSet presAssocID="{4294F292-966B-4F2E-A58A-3A1348A0B181}" presName="Name37" presStyleLbl="parChTrans1D2" presStyleIdx="1" presStyleCnt="2"/>
      <dgm:spPr/>
      <dgm:t>
        <a:bodyPr/>
        <a:lstStyle/>
        <a:p>
          <a:endParaRPr lang="bg-BG"/>
        </a:p>
      </dgm:t>
    </dgm:pt>
    <dgm:pt modelId="{D301DE97-3E1A-447A-B486-006246398E05}" type="pres">
      <dgm:prSet presAssocID="{7BA82A41-82B0-472D-8495-7E5A386FE5B7}" presName="hierRoot2" presStyleCnt="0">
        <dgm:presLayoutVars>
          <dgm:hierBranch val="init"/>
        </dgm:presLayoutVars>
      </dgm:prSet>
      <dgm:spPr/>
    </dgm:pt>
    <dgm:pt modelId="{4C6AF580-BC4F-4DDE-94F3-8BBD68E7509D}" type="pres">
      <dgm:prSet presAssocID="{7BA82A41-82B0-472D-8495-7E5A386FE5B7}" presName="rootComposite" presStyleCnt="0"/>
      <dgm:spPr/>
    </dgm:pt>
    <dgm:pt modelId="{4E1FB8CC-C891-41B9-9FEA-92AB5DFAC153}" type="pres">
      <dgm:prSet presAssocID="{7BA82A41-82B0-472D-8495-7E5A386FE5B7}" presName="rootText" presStyleLbl="node2" presStyleIdx="1" presStyleCnt="2">
        <dgm:presLayoutVars>
          <dgm:chPref val="3"/>
        </dgm:presLayoutVars>
      </dgm:prSet>
      <dgm:spPr/>
      <dgm:t>
        <a:bodyPr/>
        <a:lstStyle/>
        <a:p>
          <a:endParaRPr lang="bg-BG"/>
        </a:p>
      </dgm:t>
    </dgm:pt>
    <dgm:pt modelId="{9C4DF95C-691D-4ED3-9D62-F52D0826F472}" type="pres">
      <dgm:prSet presAssocID="{7BA82A41-82B0-472D-8495-7E5A386FE5B7}" presName="rootConnector" presStyleLbl="node2" presStyleIdx="1" presStyleCnt="2"/>
      <dgm:spPr/>
      <dgm:t>
        <a:bodyPr/>
        <a:lstStyle/>
        <a:p>
          <a:endParaRPr lang="bg-BG"/>
        </a:p>
      </dgm:t>
    </dgm:pt>
    <dgm:pt modelId="{26173DA9-8A75-48A0-B473-3E7526052990}" type="pres">
      <dgm:prSet presAssocID="{7BA82A41-82B0-472D-8495-7E5A386FE5B7}" presName="hierChild4" presStyleCnt="0"/>
      <dgm:spPr/>
    </dgm:pt>
    <dgm:pt modelId="{9AF7418F-1B39-49F1-8781-326BA0014B31}" type="pres">
      <dgm:prSet presAssocID="{7BA82A41-82B0-472D-8495-7E5A386FE5B7}" presName="hierChild5" presStyleCnt="0"/>
      <dgm:spPr/>
    </dgm:pt>
    <dgm:pt modelId="{B7883F0F-3C26-4A70-9FFC-23A69159B75D}" type="pres">
      <dgm:prSet presAssocID="{5E14CDF6-3A20-4F79-ABE4-2E4A0F0EB15E}" presName="hierChild3" presStyleCnt="0"/>
      <dgm:spPr/>
    </dgm:pt>
  </dgm:ptLst>
  <dgm:cxnLst>
    <dgm:cxn modelId="{0DA03AE5-513E-4BCC-9B60-A18B9842B647}" srcId="{5E14CDF6-3A20-4F79-ABE4-2E4A0F0EB15E}" destId="{7BA82A41-82B0-472D-8495-7E5A386FE5B7}" srcOrd="1" destOrd="0" parTransId="{4294F292-966B-4F2E-A58A-3A1348A0B181}" sibTransId="{AF052802-2FAE-412F-9BB5-748B8537FED0}"/>
    <dgm:cxn modelId="{8847925F-DA49-4B19-AA75-F755E0D0F540}" type="presOf" srcId="{B73F5575-9FE7-46F8-AD59-0739F2F1B697}" destId="{189E9299-7F26-45D2-9317-50F9EA3064AC}" srcOrd="0" destOrd="0" presId="urn:microsoft.com/office/officeart/2005/8/layout/orgChart1"/>
    <dgm:cxn modelId="{B148EE15-7D2D-46E8-9F90-8DFE501EFD96}" type="presOf" srcId="{7BA82A41-82B0-472D-8495-7E5A386FE5B7}" destId="{9C4DF95C-691D-4ED3-9D62-F52D0826F472}" srcOrd="1" destOrd="0" presId="urn:microsoft.com/office/officeart/2005/8/layout/orgChart1"/>
    <dgm:cxn modelId="{EC7EA6DD-876D-4177-9F88-FF5F7BA41570}" type="presOf" srcId="{BF3AD839-A8F6-498A-AF0A-1F7A7E7CFEAE}" destId="{24A43EF1-92A0-47C8-983C-CE42B012302F}" srcOrd="0" destOrd="0" presId="urn:microsoft.com/office/officeart/2005/8/layout/orgChart1"/>
    <dgm:cxn modelId="{EECA37DC-C8B2-43B3-88F0-336C9935184F}" type="presOf" srcId="{7BA82A41-82B0-472D-8495-7E5A386FE5B7}" destId="{4E1FB8CC-C891-41B9-9FEA-92AB5DFAC153}" srcOrd="0" destOrd="0" presId="urn:microsoft.com/office/officeart/2005/8/layout/orgChart1"/>
    <dgm:cxn modelId="{539E00E5-7AFB-498B-907B-7CF6A5FA32C7}" type="presOf" srcId="{B2415EFF-FB3A-4836-94AF-80C245628533}" destId="{EBFC2244-6FA6-44B5-93A3-1554C58CE796}" srcOrd="0" destOrd="0" presId="urn:microsoft.com/office/officeart/2005/8/layout/orgChart1"/>
    <dgm:cxn modelId="{3AB537C9-DAEB-4B42-8734-2EECEBD9CCB6}" srcId="{B73F5575-9FE7-46F8-AD59-0739F2F1B697}" destId="{5E14CDF6-3A20-4F79-ABE4-2E4A0F0EB15E}" srcOrd="0" destOrd="0" parTransId="{ACAA1CE7-A0C4-446D-8F35-11D5314ACAD7}" sibTransId="{6871238A-F36C-462D-A0EF-39E6592EB1D0}"/>
    <dgm:cxn modelId="{95060AD9-BCE9-4DC7-B963-1B361755622D}" type="presOf" srcId="{5E14CDF6-3A20-4F79-ABE4-2E4A0F0EB15E}" destId="{DD47717E-67F9-44B6-8972-AE0083A51E62}" srcOrd="1" destOrd="0" presId="urn:microsoft.com/office/officeart/2005/8/layout/orgChart1"/>
    <dgm:cxn modelId="{9AE8B91D-3CE2-4F6E-97A9-AC335496218B}" type="presOf" srcId="{BF3AD839-A8F6-498A-AF0A-1F7A7E7CFEAE}" destId="{A36AF0BD-6514-4A23-B0BC-C1490C9426AF}" srcOrd="1" destOrd="0" presId="urn:microsoft.com/office/officeart/2005/8/layout/orgChart1"/>
    <dgm:cxn modelId="{3CADF028-222C-4D56-9898-9AFAADCECE8E}" type="presOf" srcId="{4294F292-966B-4F2E-A58A-3A1348A0B181}" destId="{E30BC71A-177A-4DBF-B393-5573184403DE}" srcOrd="0" destOrd="0" presId="urn:microsoft.com/office/officeart/2005/8/layout/orgChart1"/>
    <dgm:cxn modelId="{F8555EF1-37A6-4537-9884-72AC155656B5}" type="presOf" srcId="{5E14CDF6-3A20-4F79-ABE4-2E4A0F0EB15E}" destId="{B4A06053-3ECF-4DA5-8B5A-1B4C92816164}" srcOrd="0" destOrd="0" presId="urn:microsoft.com/office/officeart/2005/8/layout/orgChart1"/>
    <dgm:cxn modelId="{0CC2BDF7-8EC8-4BE4-A1EE-7EE150340DC0}" srcId="{5E14CDF6-3A20-4F79-ABE4-2E4A0F0EB15E}" destId="{BF3AD839-A8F6-498A-AF0A-1F7A7E7CFEAE}" srcOrd="0" destOrd="0" parTransId="{B2415EFF-FB3A-4836-94AF-80C245628533}" sibTransId="{A5918454-C9C1-42FC-83D1-4A0308205692}"/>
    <dgm:cxn modelId="{AECA05ED-78F8-4F7C-B296-2C987D24E8DB}" type="presParOf" srcId="{189E9299-7F26-45D2-9317-50F9EA3064AC}" destId="{1CB8B8F4-5BD0-4109-A78C-46AC331347AB}" srcOrd="0" destOrd="0" presId="urn:microsoft.com/office/officeart/2005/8/layout/orgChart1"/>
    <dgm:cxn modelId="{AAEB9651-6D15-4DA2-B964-98C8821911DB}" type="presParOf" srcId="{1CB8B8F4-5BD0-4109-A78C-46AC331347AB}" destId="{42ABBBF9-2EC0-44F0-92DA-9D165698817F}" srcOrd="0" destOrd="0" presId="urn:microsoft.com/office/officeart/2005/8/layout/orgChart1"/>
    <dgm:cxn modelId="{198F92AC-9E1B-43D9-9889-E17B72B0E990}" type="presParOf" srcId="{42ABBBF9-2EC0-44F0-92DA-9D165698817F}" destId="{B4A06053-3ECF-4DA5-8B5A-1B4C92816164}" srcOrd="0" destOrd="0" presId="urn:microsoft.com/office/officeart/2005/8/layout/orgChart1"/>
    <dgm:cxn modelId="{4F69DC81-11C1-414C-805A-B5B8AC363AB0}" type="presParOf" srcId="{42ABBBF9-2EC0-44F0-92DA-9D165698817F}" destId="{DD47717E-67F9-44B6-8972-AE0083A51E62}" srcOrd="1" destOrd="0" presId="urn:microsoft.com/office/officeart/2005/8/layout/orgChart1"/>
    <dgm:cxn modelId="{F86EDD31-46A0-4898-9552-3BE7F1C07D9D}" type="presParOf" srcId="{1CB8B8F4-5BD0-4109-A78C-46AC331347AB}" destId="{354D6B38-9B71-461C-8BFB-A630E3002BAD}" srcOrd="1" destOrd="0" presId="urn:microsoft.com/office/officeart/2005/8/layout/orgChart1"/>
    <dgm:cxn modelId="{C3D637BB-4938-4F2E-921C-B0169D793BBB}" type="presParOf" srcId="{354D6B38-9B71-461C-8BFB-A630E3002BAD}" destId="{EBFC2244-6FA6-44B5-93A3-1554C58CE796}" srcOrd="0" destOrd="0" presId="urn:microsoft.com/office/officeart/2005/8/layout/orgChart1"/>
    <dgm:cxn modelId="{4E287CCC-F6BF-427F-A300-D46815BDE24C}" type="presParOf" srcId="{354D6B38-9B71-461C-8BFB-A630E3002BAD}" destId="{677640F4-FA77-43E8-A3D1-B1F8F9486CC0}" srcOrd="1" destOrd="0" presId="urn:microsoft.com/office/officeart/2005/8/layout/orgChart1"/>
    <dgm:cxn modelId="{9CA12E29-4DEB-4312-B7BA-63BA8F04F692}" type="presParOf" srcId="{677640F4-FA77-43E8-A3D1-B1F8F9486CC0}" destId="{DF883B03-18EC-4DAB-AE0B-795D8447E63F}" srcOrd="0" destOrd="0" presId="urn:microsoft.com/office/officeart/2005/8/layout/orgChart1"/>
    <dgm:cxn modelId="{6238F254-B88F-416B-AB54-105E4E62F83C}" type="presParOf" srcId="{DF883B03-18EC-4DAB-AE0B-795D8447E63F}" destId="{24A43EF1-92A0-47C8-983C-CE42B012302F}" srcOrd="0" destOrd="0" presId="urn:microsoft.com/office/officeart/2005/8/layout/orgChart1"/>
    <dgm:cxn modelId="{2A3C5125-4979-4DC6-9238-1D2DEA5ACC62}" type="presParOf" srcId="{DF883B03-18EC-4DAB-AE0B-795D8447E63F}" destId="{A36AF0BD-6514-4A23-B0BC-C1490C9426AF}" srcOrd="1" destOrd="0" presId="urn:microsoft.com/office/officeart/2005/8/layout/orgChart1"/>
    <dgm:cxn modelId="{435678C0-B16D-440D-8E0C-2F50C1EEF3D9}" type="presParOf" srcId="{677640F4-FA77-43E8-A3D1-B1F8F9486CC0}" destId="{18296C2D-0601-43E7-9380-7528A793E905}" srcOrd="1" destOrd="0" presId="urn:microsoft.com/office/officeart/2005/8/layout/orgChart1"/>
    <dgm:cxn modelId="{9E8A9FC0-1951-423F-961D-2A4D36AC3D7C}" type="presParOf" srcId="{677640F4-FA77-43E8-A3D1-B1F8F9486CC0}" destId="{CA6A4465-1D1E-42A7-9517-14B4D773A09F}" srcOrd="2" destOrd="0" presId="urn:microsoft.com/office/officeart/2005/8/layout/orgChart1"/>
    <dgm:cxn modelId="{6FF87825-ED9E-4980-9524-12168FBEF43C}" type="presParOf" srcId="{354D6B38-9B71-461C-8BFB-A630E3002BAD}" destId="{E30BC71A-177A-4DBF-B393-5573184403DE}" srcOrd="2" destOrd="0" presId="urn:microsoft.com/office/officeart/2005/8/layout/orgChart1"/>
    <dgm:cxn modelId="{CF6B32CF-E07A-4F4E-939D-2A75D2421D7C}" type="presParOf" srcId="{354D6B38-9B71-461C-8BFB-A630E3002BAD}" destId="{D301DE97-3E1A-447A-B486-006246398E05}" srcOrd="3" destOrd="0" presId="urn:microsoft.com/office/officeart/2005/8/layout/orgChart1"/>
    <dgm:cxn modelId="{786A1145-3309-46DD-8DE8-2D52ADDC00D5}" type="presParOf" srcId="{D301DE97-3E1A-447A-B486-006246398E05}" destId="{4C6AF580-BC4F-4DDE-94F3-8BBD68E7509D}" srcOrd="0" destOrd="0" presId="urn:microsoft.com/office/officeart/2005/8/layout/orgChart1"/>
    <dgm:cxn modelId="{CAE1E6DD-250D-4A56-956B-CE650B83D8C0}" type="presParOf" srcId="{4C6AF580-BC4F-4DDE-94F3-8BBD68E7509D}" destId="{4E1FB8CC-C891-41B9-9FEA-92AB5DFAC153}" srcOrd="0" destOrd="0" presId="urn:microsoft.com/office/officeart/2005/8/layout/orgChart1"/>
    <dgm:cxn modelId="{F213AD8A-60A7-49B0-9C42-72ED7576D08B}" type="presParOf" srcId="{4C6AF580-BC4F-4DDE-94F3-8BBD68E7509D}" destId="{9C4DF95C-691D-4ED3-9D62-F52D0826F472}" srcOrd="1" destOrd="0" presId="urn:microsoft.com/office/officeart/2005/8/layout/orgChart1"/>
    <dgm:cxn modelId="{3BE0A583-6A6B-4FD0-A003-DECAF14E71FB}" type="presParOf" srcId="{D301DE97-3E1A-447A-B486-006246398E05}" destId="{26173DA9-8A75-48A0-B473-3E7526052990}" srcOrd="1" destOrd="0" presId="urn:microsoft.com/office/officeart/2005/8/layout/orgChart1"/>
    <dgm:cxn modelId="{FFDE88F1-790F-47DC-B29F-F66EB2004CBC}" type="presParOf" srcId="{D301DE97-3E1A-447A-B486-006246398E05}" destId="{9AF7418F-1B39-49F1-8781-326BA0014B31}" srcOrd="2" destOrd="0" presId="urn:microsoft.com/office/officeart/2005/8/layout/orgChart1"/>
    <dgm:cxn modelId="{5C104CB6-BFC7-4147-88F1-6F1573DEACF7}" type="presParOf" srcId="{1CB8B8F4-5BD0-4109-A78C-46AC331347AB}" destId="{B7883F0F-3C26-4A70-9FFC-23A69159B75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3F5575-9FE7-46F8-AD59-0739F2F1B697}"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bg-BG"/>
        </a:p>
      </dgm:t>
    </dgm:pt>
    <dgm:pt modelId="{5E14CDF6-3A20-4F79-ABE4-2E4A0F0EB15E}">
      <dgm:prSet phldrT="[Text]" custT="1"/>
      <dgm:spPr/>
      <dgm:t>
        <a:bodyPr/>
        <a:lstStyle/>
        <a:p>
          <a:r>
            <a:rPr lang="bg-BG" sz="1200" dirty="0" smtClean="0"/>
            <a:t>Мярка 11 Биологично земеделие</a:t>
          </a:r>
          <a:endParaRPr lang="bg-BG" sz="1200" dirty="0"/>
        </a:p>
      </dgm:t>
    </dgm:pt>
    <dgm:pt modelId="{ACAA1CE7-A0C4-446D-8F35-11D5314ACAD7}" type="parTrans" cxnId="{3AB537C9-DAEB-4B42-8734-2EECEBD9CCB6}">
      <dgm:prSet/>
      <dgm:spPr/>
      <dgm:t>
        <a:bodyPr/>
        <a:lstStyle/>
        <a:p>
          <a:endParaRPr lang="bg-BG" sz="1200"/>
        </a:p>
      </dgm:t>
    </dgm:pt>
    <dgm:pt modelId="{6871238A-F36C-462D-A0EF-39E6592EB1D0}" type="sibTrans" cxnId="{3AB537C9-DAEB-4B42-8734-2EECEBD9CCB6}">
      <dgm:prSet/>
      <dgm:spPr/>
      <dgm:t>
        <a:bodyPr/>
        <a:lstStyle/>
        <a:p>
          <a:endParaRPr lang="bg-BG" sz="1200"/>
        </a:p>
      </dgm:t>
    </dgm:pt>
    <dgm:pt modelId="{BF3AD839-A8F6-498A-AF0A-1F7A7E7CFEAE}">
      <dgm:prSet phldrT="[Text]" custT="1"/>
      <dgm:spPr/>
      <dgm:t>
        <a:bodyPr/>
        <a:lstStyle/>
        <a:p>
          <a:r>
            <a:rPr lang="bg-BG" sz="1200" dirty="0" err="1" smtClean="0"/>
            <a:t>Подмярка</a:t>
          </a:r>
          <a:r>
            <a:rPr lang="bg-BG" sz="1200" dirty="0" smtClean="0"/>
            <a:t> 11.1 Плащания за преминаване към биологично земеделие за ха ИЗП</a:t>
          </a:r>
          <a:endParaRPr lang="bg-BG" sz="1200" b="0" dirty="0"/>
        </a:p>
      </dgm:t>
    </dgm:pt>
    <dgm:pt modelId="{B2415EFF-FB3A-4836-94AF-80C245628533}" type="parTrans" cxnId="{0CC2BDF7-8EC8-4BE4-A1EE-7EE150340DC0}">
      <dgm:prSet/>
      <dgm:spPr/>
      <dgm:t>
        <a:bodyPr/>
        <a:lstStyle/>
        <a:p>
          <a:endParaRPr lang="bg-BG" sz="1200"/>
        </a:p>
      </dgm:t>
    </dgm:pt>
    <dgm:pt modelId="{A5918454-C9C1-42FC-83D1-4A0308205692}" type="sibTrans" cxnId="{0CC2BDF7-8EC8-4BE4-A1EE-7EE150340DC0}">
      <dgm:prSet/>
      <dgm:spPr/>
      <dgm:t>
        <a:bodyPr/>
        <a:lstStyle/>
        <a:p>
          <a:endParaRPr lang="bg-BG" sz="1200"/>
        </a:p>
      </dgm:t>
    </dgm:pt>
    <dgm:pt modelId="{7BA82A41-82B0-472D-8495-7E5A386FE5B7}">
      <dgm:prSet phldrT="[Text]" custT="1"/>
      <dgm:spPr/>
      <dgm:t>
        <a:bodyPr/>
        <a:lstStyle/>
        <a:p>
          <a:r>
            <a:rPr lang="bg-BG" sz="1200" dirty="0" err="1" smtClean="0"/>
            <a:t>Подмярка</a:t>
          </a:r>
          <a:r>
            <a:rPr lang="bg-BG" sz="1200" dirty="0" smtClean="0"/>
            <a:t> 11.2 Плащания за поддържане на биологичното земеделие на ха ИЗП</a:t>
          </a:r>
          <a:endParaRPr lang="bg-BG" sz="1200" noProof="0" dirty="0"/>
        </a:p>
      </dgm:t>
    </dgm:pt>
    <dgm:pt modelId="{4294F292-966B-4F2E-A58A-3A1348A0B181}" type="parTrans" cxnId="{0DA03AE5-513E-4BCC-9B60-A18B9842B647}">
      <dgm:prSet/>
      <dgm:spPr/>
      <dgm:t>
        <a:bodyPr/>
        <a:lstStyle/>
        <a:p>
          <a:endParaRPr lang="bg-BG" sz="1200"/>
        </a:p>
      </dgm:t>
    </dgm:pt>
    <dgm:pt modelId="{AF052802-2FAE-412F-9BB5-748B8537FED0}" type="sibTrans" cxnId="{0DA03AE5-513E-4BCC-9B60-A18B9842B647}">
      <dgm:prSet/>
      <dgm:spPr/>
      <dgm:t>
        <a:bodyPr/>
        <a:lstStyle/>
        <a:p>
          <a:endParaRPr lang="bg-BG" sz="1200"/>
        </a:p>
      </dgm:t>
    </dgm:pt>
    <dgm:pt modelId="{189E9299-7F26-45D2-9317-50F9EA3064AC}" type="pres">
      <dgm:prSet presAssocID="{B73F5575-9FE7-46F8-AD59-0739F2F1B697}" presName="hierChild1" presStyleCnt="0">
        <dgm:presLayoutVars>
          <dgm:orgChart val="1"/>
          <dgm:chPref val="1"/>
          <dgm:dir/>
          <dgm:animOne val="branch"/>
          <dgm:animLvl val="lvl"/>
          <dgm:resizeHandles/>
        </dgm:presLayoutVars>
      </dgm:prSet>
      <dgm:spPr/>
      <dgm:t>
        <a:bodyPr/>
        <a:lstStyle/>
        <a:p>
          <a:endParaRPr lang="bg-BG"/>
        </a:p>
      </dgm:t>
    </dgm:pt>
    <dgm:pt modelId="{1CB8B8F4-5BD0-4109-A78C-46AC331347AB}" type="pres">
      <dgm:prSet presAssocID="{5E14CDF6-3A20-4F79-ABE4-2E4A0F0EB15E}" presName="hierRoot1" presStyleCnt="0">
        <dgm:presLayoutVars>
          <dgm:hierBranch val="init"/>
        </dgm:presLayoutVars>
      </dgm:prSet>
      <dgm:spPr/>
    </dgm:pt>
    <dgm:pt modelId="{42ABBBF9-2EC0-44F0-92DA-9D165698817F}" type="pres">
      <dgm:prSet presAssocID="{5E14CDF6-3A20-4F79-ABE4-2E4A0F0EB15E}" presName="rootComposite1" presStyleCnt="0"/>
      <dgm:spPr/>
    </dgm:pt>
    <dgm:pt modelId="{B4A06053-3ECF-4DA5-8B5A-1B4C92816164}" type="pres">
      <dgm:prSet presAssocID="{5E14CDF6-3A20-4F79-ABE4-2E4A0F0EB15E}" presName="rootText1" presStyleLbl="node0" presStyleIdx="0" presStyleCnt="1">
        <dgm:presLayoutVars>
          <dgm:chPref val="3"/>
        </dgm:presLayoutVars>
      </dgm:prSet>
      <dgm:spPr/>
      <dgm:t>
        <a:bodyPr/>
        <a:lstStyle/>
        <a:p>
          <a:endParaRPr lang="bg-BG"/>
        </a:p>
      </dgm:t>
    </dgm:pt>
    <dgm:pt modelId="{DD47717E-67F9-44B6-8972-AE0083A51E62}" type="pres">
      <dgm:prSet presAssocID="{5E14CDF6-3A20-4F79-ABE4-2E4A0F0EB15E}" presName="rootConnector1" presStyleLbl="node1" presStyleIdx="0" presStyleCnt="0"/>
      <dgm:spPr/>
      <dgm:t>
        <a:bodyPr/>
        <a:lstStyle/>
        <a:p>
          <a:endParaRPr lang="bg-BG"/>
        </a:p>
      </dgm:t>
    </dgm:pt>
    <dgm:pt modelId="{354D6B38-9B71-461C-8BFB-A630E3002BAD}" type="pres">
      <dgm:prSet presAssocID="{5E14CDF6-3A20-4F79-ABE4-2E4A0F0EB15E}" presName="hierChild2" presStyleCnt="0"/>
      <dgm:spPr/>
    </dgm:pt>
    <dgm:pt modelId="{EBFC2244-6FA6-44B5-93A3-1554C58CE796}" type="pres">
      <dgm:prSet presAssocID="{B2415EFF-FB3A-4836-94AF-80C245628533}" presName="Name37" presStyleLbl="parChTrans1D2" presStyleIdx="0" presStyleCnt="2"/>
      <dgm:spPr/>
      <dgm:t>
        <a:bodyPr/>
        <a:lstStyle/>
        <a:p>
          <a:endParaRPr lang="bg-BG"/>
        </a:p>
      </dgm:t>
    </dgm:pt>
    <dgm:pt modelId="{677640F4-FA77-43E8-A3D1-B1F8F9486CC0}" type="pres">
      <dgm:prSet presAssocID="{BF3AD839-A8F6-498A-AF0A-1F7A7E7CFEAE}" presName="hierRoot2" presStyleCnt="0">
        <dgm:presLayoutVars>
          <dgm:hierBranch val="init"/>
        </dgm:presLayoutVars>
      </dgm:prSet>
      <dgm:spPr/>
    </dgm:pt>
    <dgm:pt modelId="{DF883B03-18EC-4DAB-AE0B-795D8447E63F}" type="pres">
      <dgm:prSet presAssocID="{BF3AD839-A8F6-498A-AF0A-1F7A7E7CFEAE}" presName="rootComposite" presStyleCnt="0"/>
      <dgm:spPr/>
    </dgm:pt>
    <dgm:pt modelId="{24A43EF1-92A0-47C8-983C-CE42B012302F}" type="pres">
      <dgm:prSet presAssocID="{BF3AD839-A8F6-498A-AF0A-1F7A7E7CFEAE}" presName="rootText" presStyleLbl="node2" presStyleIdx="0" presStyleCnt="2">
        <dgm:presLayoutVars>
          <dgm:chPref val="3"/>
        </dgm:presLayoutVars>
      </dgm:prSet>
      <dgm:spPr/>
      <dgm:t>
        <a:bodyPr/>
        <a:lstStyle/>
        <a:p>
          <a:endParaRPr lang="bg-BG"/>
        </a:p>
      </dgm:t>
    </dgm:pt>
    <dgm:pt modelId="{A36AF0BD-6514-4A23-B0BC-C1490C9426AF}" type="pres">
      <dgm:prSet presAssocID="{BF3AD839-A8F6-498A-AF0A-1F7A7E7CFEAE}" presName="rootConnector" presStyleLbl="node2" presStyleIdx="0" presStyleCnt="2"/>
      <dgm:spPr/>
      <dgm:t>
        <a:bodyPr/>
        <a:lstStyle/>
        <a:p>
          <a:endParaRPr lang="bg-BG"/>
        </a:p>
      </dgm:t>
    </dgm:pt>
    <dgm:pt modelId="{18296C2D-0601-43E7-9380-7528A793E905}" type="pres">
      <dgm:prSet presAssocID="{BF3AD839-A8F6-498A-AF0A-1F7A7E7CFEAE}" presName="hierChild4" presStyleCnt="0"/>
      <dgm:spPr/>
    </dgm:pt>
    <dgm:pt modelId="{CA6A4465-1D1E-42A7-9517-14B4D773A09F}" type="pres">
      <dgm:prSet presAssocID="{BF3AD839-A8F6-498A-AF0A-1F7A7E7CFEAE}" presName="hierChild5" presStyleCnt="0"/>
      <dgm:spPr/>
    </dgm:pt>
    <dgm:pt modelId="{E30BC71A-177A-4DBF-B393-5573184403DE}" type="pres">
      <dgm:prSet presAssocID="{4294F292-966B-4F2E-A58A-3A1348A0B181}" presName="Name37" presStyleLbl="parChTrans1D2" presStyleIdx="1" presStyleCnt="2"/>
      <dgm:spPr/>
      <dgm:t>
        <a:bodyPr/>
        <a:lstStyle/>
        <a:p>
          <a:endParaRPr lang="bg-BG"/>
        </a:p>
      </dgm:t>
    </dgm:pt>
    <dgm:pt modelId="{D301DE97-3E1A-447A-B486-006246398E05}" type="pres">
      <dgm:prSet presAssocID="{7BA82A41-82B0-472D-8495-7E5A386FE5B7}" presName="hierRoot2" presStyleCnt="0">
        <dgm:presLayoutVars>
          <dgm:hierBranch val="init"/>
        </dgm:presLayoutVars>
      </dgm:prSet>
      <dgm:spPr/>
    </dgm:pt>
    <dgm:pt modelId="{4C6AF580-BC4F-4DDE-94F3-8BBD68E7509D}" type="pres">
      <dgm:prSet presAssocID="{7BA82A41-82B0-472D-8495-7E5A386FE5B7}" presName="rootComposite" presStyleCnt="0"/>
      <dgm:spPr/>
    </dgm:pt>
    <dgm:pt modelId="{4E1FB8CC-C891-41B9-9FEA-92AB5DFAC153}" type="pres">
      <dgm:prSet presAssocID="{7BA82A41-82B0-472D-8495-7E5A386FE5B7}" presName="rootText" presStyleLbl="node2" presStyleIdx="1" presStyleCnt="2">
        <dgm:presLayoutVars>
          <dgm:chPref val="3"/>
        </dgm:presLayoutVars>
      </dgm:prSet>
      <dgm:spPr/>
      <dgm:t>
        <a:bodyPr/>
        <a:lstStyle/>
        <a:p>
          <a:endParaRPr lang="bg-BG"/>
        </a:p>
      </dgm:t>
    </dgm:pt>
    <dgm:pt modelId="{9C4DF95C-691D-4ED3-9D62-F52D0826F472}" type="pres">
      <dgm:prSet presAssocID="{7BA82A41-82B0-472D-8495-7E5A386FE5B7}" presName="rootConnector" presStyleLbl="node2" presStyleIdx="1" presStyleCnt="2"/>
      <dgm:spPr/>
      <dgm:t>
        <a:bodyPr/>
        <a:lstStyle/>
        <a:p>
          <a:endParaRPr lang="bg-BG"/>
        </a:p>
      </dgm:t>
    </dgm:pt>
    <dgm:pt modelId="{26173DA9-8A75-48A0-B473-3E7526052990}" type="pres">
      <dgm:prSet presAssocID="{7BA82A41-82B0-472D-8495-7E5A386FE5B7}" presName="hierChild4" presStyleCnt="0"/>
      <dgm:spPr/>
    </dgm:pt>
    <dgm:pt modelId="{9AF7418F-1B39-49F1-8781-326BA0014B31}" type="pres">
      <dgm:prSet presAssocID="{7BA82A41-82B0-472D-8495-7E5A386FE5B7}" presName="hierChild5" presStyleCnt="0"/>
      <dgm:spPr/>
    </dgm:pt>
    <dgm:pt modelId="{B7883F0F-3C26-4A70-9FFC-23A69159B75D}" type="pres">
      <dgm:prSet presAssocID="{5E14CDF6-3A20-4F79-ABE4-2E4A0F0EB15E}" presName="hierChild3" presStyleCnt="0"/>
      <dgm:spPr/>
    </dgm:pt>
  </dgm:ptLst>
  <dgm:cxnLst>
    <dgm:cxn modelId="{466F64BB-92F5-40AC-95BF-D868C7E6F019}" type="presOf" srcId="{BF3AD839-A8F6-498A-AF0A-1F7A7E7CFEAE}" destId="{24A43EF1-92A0-47C8-983C-CE42B012302F}" srcOrd="0" destOrd="0" presId="urn:microsoft.com/office/officeart/2005/8/layout/orgChart1"/>
    <dgm:cxn modelId="{0DA03AE5-513E-4BCC-9B60-A18B9842B647}" srcId="{5E14CDF6-3A20-4F79-ABE4-2E4A0F0EB15E}" destId="{7BA82A41-82B0-472D-8495-7E5A386FE5B7}" srcOrd="1" destOrd="0" parTransId="{4294F292-966B-4F2E-A58A-3A1348A0B181}" sibTransId="{AF052802-2FAE-412F-9BB5-748B8537FED0}"/>
    <dgm:cxn modelId="{F81E5C97-B6C6-422E-B9FF-4C9A5B081544}" type="presOf" srcId="{B73F5575-9FE7-46F8-AD59-0739F2F1B697}" destId="{189E9299-7F26-45D2-9317-50F9EA3064AC}" srcOrd="0" destOrd="0" presId="urn:microsoft.com/office/officeart/2005/8/layout/orgChart1"/>
    <dgm:cxn modelId="{4379758F-6F36-48ED-8C9C-25F336ED3C59}" type="presOf" srcId="{BF3AD839-A8F6-498A-AF0A-1F7A7E7CFEAE}" destId="{A36AF0BD-6514-4A23-B0BC-C1490C9426AF}" srcOrd="1" destOrd="0" presId="urn:microsoft.com/office/officeart/2005/8/layout/orgChart1"/>
    <dgm:cxn modelId="{B15FFBDA-B9BA-4953-9EB1-F889F23FFE62}" type="presOf" srcId="{5E14CDF6-3A20-4F79-ABE4-2E4A0F0EB15E}" destId="{DD47717E-67F9-44B6-8972-AE0083A51E62}" srcOrd="1" destOrd="0" presId="urn:microsoft.com/office/officeart/2005/8/layout/orgChart1"/>
    <dgm:cxn modelId="{71804BEB-2098-4BE1-88F0-97EBE9CA1AB3}" type="presOf" srcId="{7BA82A41-82B0-472D-8495-7E5A386FE5B7}" destId="{4E1FB8CC-C891-41B9-9FEA-92AB5DFAC153}" srcOrd="0" destOrd="0" presId="urn:microsoft.com/office/officeart/2005/8/layout/orgChart1"/>
    <dgm:cxn modelId="{CC0E0D63-7A18-41C7-9EDF-3C73B176177B}" type="presOf" srcId="{B2415EFF-FB3A-4836-94AF-80C245628533}" destId="{EBFC2244-6FA6-44B5-93A3-1554C58CE796}" srcOrd="0" destOrd="0" presId="urn:microsoft.com/office/officeart/2005/8/layout/orgChart1"/>
    <dgm:cxn modelId="{3AB537C9-DAEB-4B42-8734-2EECEBD9CCB6}" srcId="{B73F5575-9FE7-46F8-AD59-0739F2F1B697}" destId="{5E14CDF6-3A20-4F79-ABE4-2E4A0F0EB15E}" srcOrd="0" destOrd="0" parTransId="{ACAA1CE7-A0C4-446D-8F35-11D5314ACAD7}" sibTransId="{6871238A-F36C-462D-A0EF-39E6592EB1D0}"/>
    <dgm:cxn modelId="{B18931B1-7106-4075-B393-F056F2CF3DD8}" type="presOf" srcId="{7BA82A41-82B0-472D-8495-7E5A386FE5B7}" destId="{9C4DF95C-691D-4ED3-9D62-F52D0826F472}" srcOrd="1" destOrd="0" presId="urn:microsoft.com/office/officeart/2005/8/layout/orgChart1"/>
    <dgm:cxn modelId="{86427DC5-D816-43AE-B7B5-330262876D4F}" type="presOf" srcId="{4294F292-966B-4F2E-A58A-3A1348A0B181}" destId="{E30BC71A-177A-4DBF-B393-5573184403DE}" srcOrd="0" destOrd="0" presId="urn:microsoft.com/office/officeart/2005/8/layout/orgChart1"/>
    <dgm:cxn modelId="{D37EDD30-C62A-4131-B29E-A4D214985B96}" type="presOf" srcId="{5E14CDF6-3A20-4F79-ABE4-2E4A0F0EB15E}" destId="{B4A06053-3ECF-4DA5-8B5A-1B4C92816164}" srcOrd="0" destOrd="0" presId="urn:microsoft.com/office/officeart/2005/8/layout/orgChart1"/>
    <dgm:cxn modelId="{0CC2BDF7-8EC8-4BE4-A1EE-7EE150340DC0}" srcId="{5E14CDF6-3A20-4F79-ABE4-2E4A0F0EB15E}" destId="{BF3AD839-A8F6-498A-AF0A-1F7A7E7CFEAE}" srcOrd="0" destOrd="0" parTransId="{B2415EFF-FB3A-4836-94AF-80C245628533}" sibTransId="{A5918454-C9C1-42FC-83D1-4A0308205692}"/>
    <dgm:cxn modelId="{D01B96ED-89B5-4030-BFAA-348AC6B25CB2}" type="presParOf" srcId="{189E9299-7F26-45D2-9317-50F9EA3064AC}" destId="{1CB8B8F4-5BD0-4109-A78C-46AC331347AB}" srcOrd="0" destOrd="0" presId="urn:microsoft.com/office/officeart/2005/8/layout/orgChart1"/>
    <dgm:cxn modelId="{65C7CE79-B9D2-4277-B81C-3F11DBB42FDB}" type="presParOf" srcId="{1CB8B8F4-5BD0-4109-A78C-46AC331347AB}" destId="{42ABBBF9-2EC0-44F0-92DA-9D165698817F}" srcOrd="0" destOrd="0" presId="urn:microsoft.com/office/officeart/2005/8/layout/orgChart1"/>
    <dgm:cxn modelId="{C3E4D3C8-8C3C-40BA-B3E4-F822410CD6A0}" type="presParOf" srcId="{42ABBBF9-2EC0-44F0-92DA-9D165698817F}" destId="{B4A06053-3ECF-4DA5-8B5A-1B4C92816164}" srcOrd="0" destOrd="0" presId="urn:microsoft.com/office/officeart/2005/8/layout/orgChart1"/>
    <dgm:cxn modelId="{0BB7E5AC-ACB8-49DC-9754-211D7A94587B}" type="presParOf" srcId="{42ABBBF9-2EC0-44F0-92DA-9D165698817F}" destId="{DD47717E-67F9-44B6-8972-AE0083A51E62}" srcOrd="1" destOrd="0" presId="urn:microsoft.com/office/officeart/2005/8/layout/orgChart1"/>
    <dgm:cxn modelId="{7A313BA6-7456-481A-ABA9-3F887BA859D5}" type="presParOf" srcId="{1CB8B8F4-5BD0-4109-A78C-46AC331347AB}" destId="{354D6B38-9B71-461C-8BFB-A630E3002BAD}" srcOrd="1" destOrd="0" presId="urn:microsoft.com/office/officeart/2005/8/layout/orgChart1"/>
    <dgm:cxn modelId="{1EF3BCA5-D9FE-42B1-9F12-2D6F62175F99}" type="presParOf" srcId="{354D6B38-9B71-461C-8BFB-A630E3002BAD}" destId="{EBFC2244-6FA6-44B5-93A3-1554C58CE796}" srcOrd="0" destOrd="0" presId="urn:microsoft.com/office/officeart/2005/8/layout/orgChart1"/>
    <dgm:cxn modelId="{ACE1FCB2-4009-4415-A6F5-51D15C5BB548}" type="presParOf" srcId="{354D6B38-9B71-461C-8BFB-A630E3002BAD}" destId="{677640F4-FA77-43E8-A3D1-B1F8F9486CC0}" srcOrd="1" destOrd="0" presId="urn:microsoft.com/office/officeart/2005/8/layout/orgChart1"/>
    <dgm:cxn modelId="{CED33C9D-1BF1-46F9-AD76-96ABC9AB6576}" type="presParOf" srcId="{677640F4-FA77-43E8-A3D1-B1F8F9486CC0}" destId="{DF883B03-18EC-4DAB-AE0B-795D8447E63F}" srcOrd="0" destOrd="0" presId="urn:microsoft.com/office/officeart/2005/8/layout/orgChart1"/>
    <dgm:cxn modelId="{4B9843F7-C0D3-4DA1-A04A-B358E437F079}" type="presParOf" srcId="{DF883B03-18EC-4DAB-AE0B-795D8447E63F}" destId="{24A43EF1-92A0-47C8-983C-CE42B012302F}" srcOrd="0" destOrd="0" presId="urn:microsoft.com/office/officeart/2005/8/layout/orgChart1"/>
    <dgm:cxn modelId="{3A58EC9E-52E6-4FC0-B289-5F1739C9C556}" type="presParOf" srcId="{DF883B03-18EC-4DAB-AE0B-795D8447E63F}" destId="{A36AF0BD-6514-4A23-B0BC-C1490C9426AF}" srcOrd="1" destOrd="0" presId="urn:microsoft.com/office/officeart/2005/8/layout/orgChart1"/>
    <dgm:cxn modelId="{804A3BE1-A3A3-49DB-BC66-14C6A866B53C}" type="presParOf" srcId="{677640F4-FA77-43E8-A3D1-B1F8F9486CC0}" destId="{18296C2D-0601-43E7-9380-7528A793E905}" srcOrd="1" destOrd="0" presId="urn:microsoft.com/office/officeart/2005/8/layout/orgChart1"/>
    <dgm:cxn modelId="{B5478951-A8E0-476D-A6BC-96DFD536BBEF}" type="presParOf" srcId="{677640F4-FA77-43E8-A3D1-B1F8F9486CC0}" destId="{CA6A4465-1D1E-42A7-9517-14B4D773A09F}" srcOrd="2" destOrd="0" presId="urn:microsoft.com/office/officeart/2005/8/layout/orgChart1"/>
    <dgm:cxn modelId="{733ACC10-6405-47B5-A255-A0B3D50FE817}" type="presParOf" srcId="{354D6B38-9B71-461C-8BFB-A630E3002BAD}" destId="{E30BC71A-177A-4DBF-B393-5573184403DE}" srcOrd="2" destOrd="0" presId="urn:microsoft.com/office/officeart/2005/8/layout/orgChart1"/>
    <dgm:cxn modelId="{3B7C4CF7-F718-439B-855D-B9973E8CA87B}" type="presParOf" srcId="{354D6B38-9B71-461C-8BFB-A630E3002BAD}" destId="{D301DE97-3E1A-447A-B486-006246398E05}" srcOrd="3" destOrd="0" presId="urn:microsoft.com/office/officeart/2005/8/layout/orgChart1"/>
    <dgm:cxn modelId="{F4C86F49-A84A-4F5B-B17F-8354E7ABAA30}" type="presParOf" srcId="{D301DE97-3E1A-447A-B486-006246398E05}" destId="{4C6AF580-BC4F-4DDE-94F3-8BBD68E7509D}" srcOrd="0" destOrd="0" presId="urn:microsoft.com/office/officeart/2005/8/layout/orgChart1"/>
    <dgm:cxn modelId="{3A20AAB0-7247-48C2-ADC8-B068BCD7278E}" type="presParOf" srcId="{4C6AF580-BC4F-4DDE-94F3-8BBD68E7509D}" destId="{4E1FB8CC-C891-41B9-9FEA-92AB5DFAC153}" srcOrd="0" destOrd="0" presId="urn:microsoft.com/office/officeart/2005/8/layout/orgChart1"/>
    <dgm:cxn modelId="{68888BA1-C352-42E2-976C-B8C45432FCA4}" type="presParOf" srcId="{4C6AF580-BC4F-4DDE-94F3-8BBD68E7509D}" destId="{9C4DF95C-691D-4ED3-9D62-F52D0826F472}" srcOrd="1" destOrd="0" presId="urn:microsoft.com/office/officeart/2005/8/layout/orgChart1"/>
    <dgm:cxn modelId="{D464AEF4-8E28-4AA4-B70C-C41B3FB6ACA5}" type="presParOf" srcId="{D301DE97-3E1A-447A-B486-006246398E05}" destId="{26173DA9-8A75-48A0-B473-3E7526052990}" srcOrd="1" destOrd="0" presId="urn:microsoft.com/office/officeart/2005/8/layout/orgChart1"/>
    <dgm:cxn modelId="{19211E95-2C1B-4D52-B702-FB6F92E53FB6}" type="presParOf" srcId="{D301DE97-3E1A-447A-B486-006246398E05}" destId="{9AF7418F-1B39-49F1-8781-326BA0014B31}" srcOrd="2" destOrd="0" presId="urn:microsoft.com/office/officeart/2005/8/layout/orgChart1"/>
    <dgm:cxn modelId="{6CF4406B-7FD8-400D-958A-C10CE75765E0}" type="presParOf" srcId="{1CB8B8F4-5BD0-4109-A78C-46AC331347AB}" destId="{B7883F0F-3C26-4A70-9FFC-23A69159B75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3F5575-9FE7-46F8-AD59-0739F2F1B697}"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bg-BG"/>
        </a:p>
      </dgm:t>
    </dgm:pt>
    <dgm:pt modelId="{5E14CDF6-3A20-4F79-ABE4-2E4A0F0EB15E}">
      <dgm:prSet phldrT="[Text]" custT="1"/>
      <dgm:spPr/>
      <dgm:t>
        <a:bodyPr/>
        <a:lstStyle/>
        <a:p>
          <a:r>
            <a:rPr lang="bg-BG" sz="1000" dirty="0" smtClean="0"/>
            <a:t>Мярка 12  </a:t>
          </a:r>
          <a:r>
            <a:rPr lang="ru-RU" sz="1000" dirty="0" smtClean="0"/>
            <a:t>Плащания по Натура 2000 и Рамковата директива за водите</a:t>
          </a:r>
          <a:r>
            <a:rPr lang="bg-BG" sz="1000" dirty="0" smtClean="0"/>
            <a:t>.</a:t>
          </a:r>
          <a:endParaRPr lang="bg-BG" sz="1000" dirty="0"/>
        </a:p>
      </dgm:t>
    </dgm:pt>
    <dgm:pt modelId="{ACAA1CE7-A0C4-446D-8F35-11D5314ACAD7}" type="parTrans" cxnId="{3AB537C9-DAEB-4B42-8734-2EECEBD9CCB6}">
      <dgm:prSet/>
      <dgm:spPr/>
      <dgm:t>
        <a:bodyPr/>
        <a:lstStyle/>
        <a:p>
          <a:endParaRPr lang="bg-BG" sz="1000"/>
        </a:p>
      </dgm:t>
    </dgm:pt>
    <dgm:pt modelId="{6871238A-F36C-462D-A0EF-39E6592EB1D0}" type="sibTrans" cxnId="{3AB537C9-DAEB-4B42-8734-2EECEBD9CCB6}">
      <dgm:prSet/>
      <dgm:spPr/>
      <dgm:t>
        <a:bodyPr/>
        <a:lstStyle/>
        <a:p>
          <a:endParaRPr lang="bg-BG" sz="1000"/>
        </a:p>
      </dgm:t>
    </dgm:pt>
    <dgm:pt modelId="{BF3AD839-A8F6-498A-AF0A-1F7A7E7CFEAE}">
      <dgm:prSet phldrT="[Text]" custT="1"/>
      <dgm:spPr/>
      <dgm:t>
        <a:bodyPr/>
        <a:lstStyle/>
        <a:p>
          <a:r>
            <a:rPr lang="ru-RU" sz="1000" b="0" dirty="0" smtClean="0"/>
            <a:t>Подмярка 12.1. Компенсаторни плащания за земеделски площи в Натура 2000</a:t>
          </a:r>
          <a:endParaRPr lang="bg-BG" sz="1000" b="0" dirty="0"/>
        </a:p>
      </dgm:t>
    </dgm:pt>
    <dgm:pt modelId="{B2415EFF-FB3A-4836-94AF-80C245628533}" type="parTrans" cxnId="{0CC2BDF7-8EC8-4BE4-A1EE-7EE150340DC0}">
      <dgm:prSet/>
      <dgm:spPr/>
      <dgm:t>
        <a:bodyPr/>
        <a:lstStyle/>
        <a:p>
          <a:endParaRPr lang="bg-BG" sz="1000"/>
        </a:p>
      </dgm:t>
    </dgm:pt>
    <dgm:pt modelId="{A5918454-C9C1-42FC-83D1-4A0308205692}" type="sibTrans" cxnId="{0CC2BDF7-8EC8-4BE4-A1EE-7EE150340DC0}">
      <dgm:prSet/>
      <dgm:spPr/>
      <dgm:t>
        <a:bodyPr/>
        <a:lstStyle/>
        <a:p>
          <a:endParaRPr lang="bg-BG" sz="1000"/>
        </a:p>
      </dgm:t>
    </dgm:pt>
    <dgm:pt modelId="{7BA82A41-82B0-472D-8495-7E5A386FE5B7}">
      <dgm:prSet phldrT="[Text]" custT="1"/>
      <dgm:spPr/>
      <dgm:t>
        <a:bodyPr/>
        <a:lstStyle/>
        <a:p>
          <a:r>
            <a:rPr lang="ru-RU" sz="1000" b="0" dirty="0" smtClean="0"/>
            <a:t>Подмярка 12.2. Компенсаторни плащания за гори в Натура 2000</a:t>
          </a:r>
          <a:endParaRPr lang="bg-BG" sz="1000" b="0" noProof="0" dirty="0"/>
        </a:p>
      </dgm:t>
    </dgm:pt>
    <dgm:pt modelId="{4294F292-966B-4F2E-A58A-3A1348A0B181}" type="parTrans" cxnId="{0DA03AE5-513E-4BCC-9B60-A18B9842B647}">
      <dgm:prSet/>
      <dgm:spPr/>
      <dgm:t>
        <a:bodyPr/>
        <a:lstStyle/>
        <a:p>
          <a:endParaRPr lang="bg-BG" sz="1000"/>
        </a:p>
      </dgm:t>
    </dgm:pt>
    <dgm:pt modelId="{AF052802-2FAE-412F-9BB5-748B8537FED0}" type="sibTrans" cxnId="{0DA03AE5-513E-4BCC-9B60-A18B9842B647}">
      <dgm:prSet/>
      <dgm:spPr/>
      <dgm:t>
        <a:bodyPr/>
        <a:lstStyle/>
        <a:p>
          <a:endParaRPr lang="bg-BG" sz="1000"/>
        </a:p>
      </dgm:t>
    </dgm:pt>
    <dgm:pt modelId="{2C4EC570-BB64-4441-A353-62B075274B39}">
      <dgm:prSet phldrT="[Text]" custT="1"/>
      <dgm:spPr/>
      <dgm:t>
        <a:bodyPr/>
        <a:lstStyle/>
        <a:p>
          <a:r>
            <a:rPr lang="ru-RU" sz="1000" dirty="0" smtClean="0"/>
            <a:t>Компенсаторни плащания за земеделска площ в речен басейн с план за управление</a:t>
          </a:r>
          <a:endParaRPr lang="bg-BG" sz="1000" noProof="0" dirty="0"/>
        </a:p>
      </dgm:t>
    </dgm:pt>
    <dgm:pt modelId="{64FEAA35-FF3F-4B34-98E3-626DDA30453B}" type="parTrans" cxnId="{CA689712-BD73-4E85-8D76-A5DA09235127}">
      <dgm:prSet/>
      <dgm:spPr/>
      <dgm:t>
        <a:bodyPr/>
        <a:lstStyle/>
        <a:p>
          <a:endParaRPr lang="bg-BG" sz="1000"/>
        </a:p>
      </dgm:t>
    </dgm:pt>
    <dgm:pt modelId="{26FB0ADB-BA31-47D2-BF2A-D8B8BC81A1A0}" type="sibTrans" cxnId="{CA689712-BD73-4E85-8D76-A5DA09235127}">
      <dgm:prSet/>
      <dgm:spPr/>
      <dgm:t>
        <a:bodyPr/>
        <a:lstStyle/>
        <a:p>
          <a:endParaRPr lang="bg-BG" sz="1000"/>
        </a:p>
      </dgm:t>
    </dgm:pt>
    <dgm:pt modelId="{189E9299-7F26-45D2-9317-50F9EA3064AC}" type="pres">
      <dgm:prSet presAssocID="{B73F5575-9FE7-46F8-AD59-0739F2F1B697}" presName="hierChild1" presStyleCnt="0">
        <dgm:presLayoutVars>
          <dgm:orgChart val="1"/>
          <dgm:chPref val="1"/>
          <dgm:dir/>
          <dgm:animOne val="branch"/>
          <dgm:animLvl val="lvl"/>
          <dgm:resizeHandles/>
        </dgm:presLayoutVars>
      </dgm:prSet>
      <dgm:spPr/>
      <dgm:t>
        <a:bodyPr/>
        <a:lstStyle/>
        <a:p>
          <a:endParaRPr lang="bg-BG"/>
        </a:p>
      </dgm:t>
    </dgm:pt>
    <dgm:pt modelId="{1CB8B8F4-5BD0-4109-A78C-46AC331347AB}" type="pres">
      <dgm:prSet presAssocID="{5E14CDF6-3A20-4F79-ABE4-2E4A0F0EB15E}" presName="hierRoot1" presStyleCnt="0">
        <dgm:presLayoutVars>
          <dgm:hierBranch val="init"/>
        </dgm:presLayoutVars>
      </dgm:prSet>
      <dgm:spPr/>
    </dgm:pt>
    <dgm:pt modelId="{42ABBBF9-2EC0-44F0-92DA-9D165698817F}" type="pres">
      <dgm:prSet presAssocID="{5E14CDF6-3A20-4F79-ABE4-2E4A0F0EB15E}" presName="rootComposite1" presStyleCnt="0"/>
      <dgm:spPr/>
    </dgm:pt>
    <dgm:pt modelId="{B4A06053-3ECF-4DA5-8B5A-1B4C92816164}" type="pres">
      <dgm:prSet presAssocID="{5E14CDF6-3A20-4F79-ABE4-2E4A0F0EB15E}" presName="rootText1" presStyleLbl="node0" presStyleIdx="0" presStyleCnt="1">
        <dgm:presLayoutVars>
          <dgm:chPref val="3"/>
        </dgm:presLayoutVars>
      </dgm:prSet>
      <dgm:spPr/>
      <dgm:t>
        <a:bodyPr/>
        <a:lstStyle/>
        <a:p>
          <a:endParaRPr lang="bg-BG"/>
        </a:p>
      </dgm:t>
    </dgm:pt>
    <dgm:pt modelId="{DD47717E-67F9-44B6-8972-AE0083A51E62}" type="pres">
      <dgm:prSet presAssocID="{5E14CDF6-3A20-4F79-ABE4-2E4A0F0EB15E}" presName="rootConnector1" presStyleLbl="node1" presStyleIdx="0" presStyleCnt="0"/>
      <dgm:spPr/>
      <dgm:t>
        <a:bodyPr/>
        <a:lstStyle/>
        <a:p>
          <a:endParaRPr lang="bg-BG"/>
        </a:p>
      </dgm:t>
    </dgm:pt>
    <dgm:pt modelId="{354D6B38-9B71-461C-8BFB-A630E3002BAD}" type="pres">
      <dgm:prSet presAssocID="{5E14CDF6-3A20-4F79-ABE4-2E4A0F0EB15E}" presName="hierChild2" presStyleCnt="0"/>
      <dgm:spPr/>
    </dgm:pt>
    <dgm:pt modelId="{EBFC2244-6FA6-44B5-93A3-1554C58CE796}" type="pres">
      <dgm:prSet presAssocID="{B2415EFF-FB3A-4836-94AF-80C245628533}" presName="Name37" presStyleLbl="parChTrans1D2" presStyleIdx="0" presStyleCnt="3"/>
      <dgm:spPr/>
      <dgm:t>
        <a:bodyPr/>
        <a:lstStyle/>
        <a:p>
          <a:endParaRPr lang="bg-BG"/>
        </a:p>
      </dgm:t>
    </dgm:pt>
    <dgm:pt modelId="{677640F4-FA77-43E8-A3D1-B1F8F9486CC0}" type="pres">
      <dgm:prSet presAssocID="{BF3AD839-A8F6-498A-AF0A-1F7A7E7CFEAE}" presName="hierRoot2" presStyleCnt="0">
        <dgm:presLayoutVars>
          <dgm:hierBranch val="init"/>
        </dgm:presLayoutVars>
      </dgm:prSet>
      <dgm:spPr/>
    </dgm:pt>
    <dgm:pt modelId="{DF883B03-18EC-4DAB-AE0B-795D8447E63F}" type="pres">
      <dgm:prSet presAssocID="{BF3AD839-A8F6-498A-AF0A-1F7A7E7CFEAE}" presName="rootComposite" presStyleCnt="0"/>
      <dgm:spPr/>
    </dgm:pt>
    <dgm:pt modelId="{24A43EF1-92A0-47C8-983C-CE42B012302F}" type="pres">
      <dgm:prSet presAssocID="{BF3AD839-A8F6-498A-AF0A-1F7A7E7CFEAE}" presName="rootText" presStyleLbl="node2" presStyleIdx="0" presStyleCnt="3">
        <dgm:presLayoutVars>
          <dgm:chPref val="3"/>
        </dgm:presLayoutVars>
      </dgm:prSet>
      <dgm:spPr/>
      <dgm:t>
        <a:bodyPr/>
        <a:lstStyle/>
        <a:p>
          <a:endParaRPr lang="bg-BG"/>
        </a:p>
      </dgm:t>
    </dgm:pt>
    <dgm:pt modelId="{A36AF0BD-6514-4A23-B0BC-C1490C9426AF}" type="pres">
      <dgm:prSet presAssocID="{BF3AD839-A8F6-498A-AF0A-1F7A7E7CFEAE}" presName="rootConnector" presStyleLbl="node2" presStyleIdx="0" presStyleCnt="3"/>
      <dgm:spPr/>
      <dgm:t>
        <a:bodyPr/>
        <a:lstStyle/>
        <a:p>
          <a:endParaRPr lang="bg-BG"/>
        </a:p>
      </dgm:t>
    </dgm:pt>
    <dgm:pt modelId="{18296C2D-0601-43E7-9380-7528A793E905}" type="pres">
      <dgm:prSet presAssocID="{BF3AD839-A8F6-498A-AF0A-1F7A7E7CFEAE}" presName="hierChild4" presStyleCnt="0"/>
      <dgm:spPr/>
    </dgm:pt>
    <dgm:pt modelId="{CA6A4465-1D1E-42A7-9517-14B4D773A09F}" type="pres">
      <dgm:prSet presAssocID="{BF3AD839-A8F6-498A-AF0A-1F7A7E7CFEAE}" presName="hierChild5" presStyleCnt="0"/>
      <dgm:spPr/>
    </dgm:pt>
    <dgm:pt modelId="{E30BC71A-177A-4DBF-B393-5573184403DE}" type="pres">
      <dgm:prSet presAssocID="{4294F292-966B-4F2E-A58A-3A1348A0B181}" presName="Name37" presStyleLbl="parChTrans1D2" presStyleIdx="1" presStyleCnt="3"/>
      <dgm:spPr/>
      <dgm:t>
        <a:bodyPr/>
        <a:lstStyle/>
        <a:p>
          <a:endParaRPr lang="bg-BG"/>
        </a:p>
      </dgm:t>
    </dgm:pt>
    <dgm:pt modelId="{D301DE97-3E1A-447A-B486-006246398E05}" type="pres">
      <dgm:prSet presAssocID="{7BA82A41-82B0-472D-8495-7E5A386FE5B7}" presName="hierRoot2" presStyleCnt="0">
        <dgm:presLayoutVars>
          <dgm:hierBranch val="init"/>
        </dgm:presLayoutVars>
      </dgm:prSet>
      <dgm:spPr/>
    </dgm:pt>
    <dgm:pt modelId="{4C6AF580-BC4F-4DDE-94F3-8BBD68E7509D}" type="pres">
      <dgm:prSet presAssocID="{7BA82A41-82B0-472D-8495-7E5A386FE5B7}" presName="rootComposite" presStyleCnt="0"/>
      <dgm:spPr/>
    </dgm:pt>
    <dgm:pt modelId="{4E1FB8CC-C891-41B9-9FEA-92AB5DFAC153}" type="pres">
      <dgm:prSet presAssocID="{7BA82A41-82B0-472D-8495-7E5A386FE5B7}" presName="rootText" presStyleLbl="node2" presStyleIdx="1" presStyleCnt="3">
        <dgm:presLayoutVars>
          <dgm:chPref val="3"/>
        </dgm:presLayoutVars>
      </dgm:prSet>
      <dgm:spPr/>
      <dgm:t>
        <a:bodyPr/>
        <a:lstStyle/>
        <a:p>
          <a:endParaRPr lang="bg-BG"/>
        </a:p>
      </dgm:t>
    </dgm:pt>
    <dgm:pt modelId="{9C4DF95C-691D-4ED3-9D62-F52D0826F472}" type="pres">
      <dgm:prSet presAssocID="{7BA82A41-82B0-472D-8495-7E5A386FE5B7}" presName="rootConnector" presStyleLbl="node2" presStyleIdx="1" presStyleCnt="3"/>
      <dgm:spPr/>
      <dgm:t>
        <a:bodyPr/>
        <a:lstStyle/>
        <a:p>
          <a:endParaRPr lang="bg-BG"/>
        </a:p>
      </dgm:t>
    </dgm:pt>
    <dgm:pt modelId="{26173DA9-8A75-48A0-B473-3E7526052990}" type="pres">
      <dgm:prSet presAssocID="{7BA82A41-82B0-472D-8495-7E5A386FE5B7}" presName="hierChild4" presStyleCnt="0"/>
      <dgm:spPr/>
    </dgm:pt>
    <dgm:pt modelId="{9AF7418F-1B39-49F1-8781-326BA0014B31}" type="pres">
      <dgm:prSet presAssocID="{7BA82A41-82B0-472D-8495-7E5A386FE5B7}" presName="hierChild5" presStyleCnt="0"/>
      <dgm:spPr/>
    </dgm:pt>
    <dgm:pt modelId="{0293B12C-730C-4C38-9E63-2CE294EA3E80}" type="pres">
      <dgm:prSet presAssocID="{64FEAA35-FF3F-4B34-98E3-626DDA30453B}" presName="Name37" presStyleLbl="parChTrans1D2" presStyleIdx="2" presStyleCnt="3"/>
      <dgm:spPr/>
      <dgm:t>
        <a:bodyPr/>
        <a:lstStyle/>
        <a:p>
          <a:endParaRPr lang="bg-BG"/>
        </a:p>
      </dgm:t>
    </dgm:pt>
    <dgm:pt modelId="{07950977-B302-4DBF-A4A9-E7D728855C74}" type="pres">
      <dgm:prSet presAssocID="{2C4EC570-BB64-4441-A353-62B075274B39}" presName="hierRoot2" presStyleCnt="0">
        <dgm:presLayoutVars>
          <dgm:hierBranch val="init"/>
        </dgm:presLayoutVars>
      </dgm:prSet>
      <dgm:spPr/>
    </dgm:pt>
    <dgm:pt modelId="{965745E0-2754-49B4-94AF-50DE37CB0B89}" type="pres">
      <dgm:prSet presAssocID="{2C4EC570-BB64-4441-A353-62B075274B39}" presName="rootComposite" presStyleCnt="0"/>
      <dgm:spPr/>
    </dgm:pt>
    <dgm:pt modelId="{57D016A3-F569-403C-9FD9-F43E10456D10}" type="pres">
      <dgm:prSet presAssocID="{2C4EC570-BB64-4441-A353-62B075274B39}" presName="rootText" presStyleLbl="node2" presStyleIdx="2" presStyleCnt="3">
        <dgm:presLayoutVars>
          <dgm:chPref val="3"/>
        </dgm:presLayoutVars>
      </dgm:prSet>
      <dgm:spPr/>
      <dgm:t>
        <a:bodyPr/>
        <a:lstStyle/>
        <a:p>
          <a:endParaRPr lang="bg-BG"/>
        </a:p>
      </dgm:t>
    </dgm:pt>
    <dgm:pt modelId="{309C6EA0-DA75-4167-9711-49B330E5B80A}" type="pres">
      <dgm:prSet presAssocID="{2C4EC570-BB64-4441-A353-62B075274B39}" presName="rootConnector" presStyleLbl="node2" presStyleIdx="2" presStyleCnt="3"/>
      <dgm:spPr/>
      <dgm:t>
        <a:bodyPr/>
        <a:lstStyle/>
        <a:p>
          <a:endParaRPr lang="bg-BG"/>
        </a:p>
      </dgm:t>
    </dgm:pt>
    <dgm:pt modelId="{0594232C-9A0F-463E-8476-7448B96DA142}" type="pres">
      <dgm:prSet presAssocID="{2C4EC570-BB64-4441-A353-62B075274B39}" presName="hierChild4" presStyleCnt="0"/>
      <dgm:spPr/>
    </dgm:pt>
    <dgm:pt modelId="{98AF1351-4B5F-418D-ABC6-A5AD5F914F4A}" type="pres">
      <dgm:prSet presAssocID="{2C4EC570-BB64-4441-A353-62B075274B39}" presName="hierChild5" presStyleCnt="0"/>
      <dgm:spPr/>
    </dgm:pt>
    <dgm:pt modelId="{B7883F0F-3C26-4A70-9FFC-23A69159B75D}" type="pres">
      <dgm:prSet presAssocID="{5E14CDF6-3A20-4F79-ABE4-2E4A0F0EB15E}" presName="hierChild3" presStyleCnt="0"/>
      <dgm:spPr/>
    </dgm:pt>
  </dgm:ptLst>
  <dgm:cxnLst>
    <dgm:cxn modelId="{826E1924-F2A4-4CEC-BE31-3924924B1C4F}" type="presOf" srcId="{B2415EFF-FB3A-4836-94AF-80C245628533}" destId="{EBFC2244-6FA6-44B5-93A3-1554C58CE796}" srcOrd="0" destOrd="0" presId="urn:microsoft.com/office/officeart/2005/8/layout/orgChart1"/>
    <dgm:cxn modelId="{0DA03AE5-513E-4BCC-9B60-A18B9842B647}" srcId="{5E14CDF6-3A20-4F79-ABE4-2E4A0F0EB15E}" destId="{7BA82A41-82B0-472D-8495-7E5A386FE5B7}" srcOrd="1" destOrd="0" parTransId="{4294F292-966B-4F2E-A58A-3A1348A0B181}" sibTransId="{AF052802-2FAE-412F-9BB5-748B8537FED0}"/>
    <dgm:cxn modelId="{EECDCD8D-2BAC-4842-A0A2-863ED34B5FDA}" type="presOf" srcId="{BF3AD839-A8F6-498A-AF0A-1F7A7E7CFEAE}" destId="{A36AF0BD-6514-4A23-B0BC-C1490C9426AF}" srcOrd="1" destOrd="0" presId="urn:microsoft.com/office/officeart/2005/8/layout/orgChart1"/>
    <dgm:cxn modelId="{9236BD92-2115-4106-8ACF-F2D9E99111BA}" type="presOf" srcId="{64FEAA35-FF3F-4B34-98E3-626DDA30453B}" destId="{0293B12C-730C-4C38-9E63-2CE294EA3E80}" srcOrd="0" destOrd="0" presId="urn:microsoft.com/office/officeart/2005/8/layout/orgChart1"/>
    <dgm:cxn modelId="{3D2C2397-FE83-4A7C-8703-7C6D243CFC58}" type="presOf" srcId="{7BA82A41-82B0-472D-8495-7E5A386FE5B7}" destId="{9C4DF95C-691D-4ED3-9D62-F52D0826F472}" srcOrd="1" destOrd="0" presId="urn:microsoft.com/office/officeart/2005/8/layout/orgChart1"/>
    <dgm:cxn modelId="{0EACAB1E-F735-46D3-8E15-94C121557606}" type="presOf" srcId="{2C4EC570-BB64-4441-A353-62B075274B39}" destId="{309C6EA0-DA75-4167-9711-49B330E5B80A}" srcOrd="1" destOrd="0" presId="urn:microsoft.com/office/officeart/2005/8/layout/orgChart1"/>
    <dgm:cxn modelId="{9C79E32B-E300-450E-9054-090F86DD5098}" type="presOf" srcId="{B73F5575-9FE7-46F8-AD59-0739F2F1B697}" destId="{189E9299-7F26-45D2-9317-50F9EA3064AC}" srcOrd="0" destOrd="0" presId="urn:microsoft.com/office/officeart/2005/8/layout/orgChart1"/>
    <dgm:cxn modelId="{3AB537C9-DAEB-4B42-8734-2EECEBD9CCB6}" srcId="{B73F5575-9FE7-46F8-AD59-0739F2F1B697}" destId="{5E14CDF6-3A20-4F79-ABE4-2E4A0F0EB15E}" srcOrd="0" destOrd="0" parTransId="{ACAA1CE7-A0C4-446D-8F35-11D5314ACAD7}" sibTransId="{6871238A-F36C-462D-A0EF-39E6592EB1D0}"/>
    <dgm:cxn modelId="{DD6A0EDE-F666-411B-A1E0-4B51B753A0D7}" type="presOf" srcId="{4294F292-966B-4F2E-A58A-3A1348A0B181}" destId="{E30BC71A-177A-4DBF-B393-5573184403DE}" srcOrd="0" destOrd="0" presId="urn:microsoft.com/office/officeart/2005/8/layout/orgChart1"/>
    <dgm:cxn modelId="{FD47B60E-278E-4AA8-BF01-BF50F03A12CA}" type="presOf" srcId="{5E14CDF6-3A20-4F79-ABE4-2E4A0F0EB15E}" destId="{B4A06053-3ECF-4DA5-8B5A-1B4C92816164}" srcOrd="0" destOrd="0" presId="urn:microsoft.com/office/officeart/2005/8/layout/orgChart1"/>
    <dgm:cxn modelId="{70C3FD96-B873-43D7-B82E-84E0A2E117A9}" type="presOf" srcId="{5E14CDF6-3A20-4F79-ABE4-2E4A0F0EB15E}" destId="{DD47717E-67F9-44B6-8972-AE0083A51E62}" srcOrd="1" destOrd="0" presId="urn:microsoft.com/office/officeart/2005/8/layout/orgChart1"/>
    <dgm:cxn modelId="{8996B1D7-143D-42BB-A86D-3C61EB45B6AF}" type="presOf" srcId="{2C4EC570-BB64-4441-A353-62B075274B39}" destId="{57D016A3-F569-403C-9FD9-F43E10456D10}" srcOrd="0" destOrd="0" presId="urn:microsoft.com/office/officeart/2005/8/layout/orgChart1"/>
    <dgm:cxn modelId="{CA689712-BD73-4E85-8D76-A5DA09235127}" srcId="{5E14CDF6-3A20-4F79-ABE4-2E4A0F0EB15E}" destId="{2C4EC570-BB64-4441-A353-62B075274B39}" srcOrd="2" destOrd="0" parTransId="{64FEAA35-FF3F-4B34-98E3-626DDA30453B}" sibTransId="{26FB0ADB-BA31-47D2-BF2A-D8B8BC81A1A0}"/>
    <dgm:cxn modelId="{9B31C572-3BF4-4FA7-8D2D-616A701B2DF0}" type="presOf" srcId="{BF3AD839-A8F6-498A-AF0A-1F7A7E7CFEAE}" destId="{24A43EF1-92A0-47C8-983C-CE42B012302F}" srcOrd="0" destOrd="0" presId="urn:microsoft.com/office/officeart/2005/8/layout/orgChart1"/>
    <dgm:cxn modelId="{10E88EFC-E6B4-4BC9-A58D-DB8510D7F580}" type="presOf" srcId="{7BA82A41-82B0-472D-8495-7E5A386FE5B7}" destId="{4E1FB8CC-C891-41B9-9FEA-92AB5DFAC153}" srcOrd="0" destOrd="0" presId="urn:microsoft.com/office/officeart/2005/8/layout/orgChart1"/>
    <dgm:cxn modelId="{0CC2BDF7-8EC8-4BE4-A1EE-7EE150340DC0}" srcId="{5E14CDF6-3A20-4F79-ABE4-2E4A0F0EB15E}" destId="{BF3AD839-A8F6-498A-AF0A-1F7A7E7CFEAE}" srcOrd="0" destOrd="0" parTransId="{B2415EFF-FB3A-4836-94AF-80C245628533}" sibTransId="{A5918454-C9C1-42FC-83D1-4A0308205692}"/>
    <dgm:cxn modelId="{9784412B-2784-4C89-B944-23EB9ABC44B0}" type="presParOf" srcId="{189E9299-7F26-45D2-9317-50F9EA3064AC}" destId="{1CB8B8F4-5BD0-4109-A78C-46AC331347AB}" srcOrd="0" destOrd="0" presId="urn:microsoft.com/office/officeart/2005/8/layout/orgChart1"/>
    <dgm:cxn modelId="{CA35BA68-4376-497F-B56D-26166664CD80}" type="presParOf" srcId="{1CB8B8F4-5BD0-4109-A78C-46AC331347AB}" destId="{42ABBBF9-2EC0-44F0-92DA-9D165698817F}" srcOrd="0" destOrd="0" presId="urn:microsoft.com/office/officeart/2005/8/layout/orgChart1"/>
    <dgm:cxn modelId="{2C3FFBE0-C127-473E-B75A-185211B7CEAA}" type="presParOf" srcId="{42ABBBF9-2EC0-44F0-92DA-9D165698817F}" destId="{B4A06053-3ECF-4DA5-8B5A-1B4C92816164}" srcOrd="0" destOrd="0" presId="urn:microsoft.com/office/officeart/2005/8/layout/orgChart1"/>
    <dgm:cxn modelId="{0D842686-A23B-4B24-859C-4D127B6C3CD4}" type="presParOf" srcId="{42ABBBF9-2EC0-44F0-92DA-9D165698817F}" destId="{DD47717E-67F9-44B6-8972-AE0083A51E62}" srcOrd="1" destOrd="0" presId="urn:microsoft.com/office/officeart/2005/8/layout/orgChart1"/>
    <dgm:cxn modelId="{E4A90461-2D72-4FCF-938F-AE0EFD46189F}" type="presParOf" srcId="{1CB8B8F4-5BD0-4109-A78C-46AC331347AB}" destId="{354D6B38-9B71-461C-8BFB-A630E3002BAD}" srcOrd="1" destOrd="0" presId="urn:microsoft.com/office/officeart/2005/8/layout/orgChart1"/>
    <dgm:cxn modelId="{87C90FDA-A14B-4AE3-AA60-413B818301C4}" type="presParOf" srcId="{354D6B38-9B71-461C-8BFB-A630E3002BAD}" destId="{EBFC2244-6FA6-44B5-93A3-1554C58CE796}" srcOrd="0" destOrd="0" presId="urn:microsoft.com/office/officeart/2005/8/layout/orgChart1"/>
    <dgm:cxn modelId="{3D74E1EB-BC7D-4B9B-A5A5-0FBF956B51AD}" type="presParOf" srcId="{354D6B38-9B71-461C-8BFB-A630E3002BAD}" destId="{677640F4-FA77-43E8-A3D1-B1F8F9486CC0}" srcOrd="1" destOrd="0" presId="urn:microsoft.com/office/officeart/2005/8/layout/orgChart1"/>
    <dgm:cxn modelId="{D840C95A-C683-4265-9F2B-34D562AE2780}" type="presParOf" srcId="{677640F4-FA77-43E8-A3D1-B1F8F9486CC0}" destId="{DF883B03-18EC-4DAB-AE0B-795D8447E63F}" srcOrd="0" destOrd="0" presId="urn:microsoft.com/office/officeart/2005/8/layout/orgChart1"/>
    <dgm:cxn modelId="{D207C0F6-3D78-4BBD-A71E-D51F7359BF40}" type="presParOf" srcId="{DF883B03-18EC-4DAB-AE0B-795D8447E63F}" destId="{24A43EF1-92A0-47C8-983C-CE42B012302F}" srcOrd="0" destOrd="0" presId="urn:microsoft.com/office/officeart/2005/8/layout/orgChart1"/>
    <dgm:cxn modelId="{A237B0C2-880E-4182-862A-D898EB427AB9}" type="presParOf" srcId="{DF883B03-18EC-4DAB-AE0B-795D8447E63F}" destId="{A36AF0BD-6514-4A23-B0BC-C1490C9426AF}" srcOrd="1" destOrd="0" presId="urn:microsoft.com/office/officeart/2005/8/layout/orgChart1"/>
    <dgm:cxn modelId="{F0FFB817-2309-416F-957F-A0AF9580BDC6}" type="presParOf" srcId="{677640F4-FA77-43E8-A3D1-B1F8F9486CC0}" destId="{18296C2D-0601-43E7-9380-7528A793E905}" srcOrd="1" destOrd="0" presId="urn:microsoft.com/office/officeart/2005/8/layout/orgChart1"/>
    <dgm:cxn modelId="{02B2C23A-3F2E-4E22-8F68-FF6FE5C872EA}" type="presParOf" srcId="{677640F4-FA77-43E8-A3D1-B1F8F9486CC0}" destId="{CA6A4465-1D1E-42A7-9517-14B4D773A09F}" srcOrd="2" destOrd="0" presId="urn:microsoft.com/office/officeart/2005/8/layout/orgChart1"/>
    <dgm:cxn modelId="{F8AAB875-423E-4833-9C1B-61BD3B504941}" type="presParOf" srcId="{354D6B38-9B71-461C-8BFB-A630E3002BAD}" destId="{E30BC71A-177A-4DBF-B393-5573184403DE}" srcOrd="2" destOrd="0" presId="urn:microsoft.com/office/officeart/2005/8/layout/orgChart1"/>
    <dgm:cxn modelId="{95109EA9-2ED6-41C6-9AE5-C421B33A6E81}" type="presParOf" srcId="{354D6B38-9B71-461C-8BFB-A630E3002BAD}" destId="{D301DE97-3E1A-447A-B486-006246398E05}" srcOrd="3" destOrd="0" presId="urn:microsoft.com/office/officeart/2005/8/layout/orgChart1"/>
    <dgm:cxn modelId="{B55525E9-1BCF-47FD-879B-1524C71363DD}" type="presParOf" srcId="{D301DE97-3E1A-447A-B486-006246398E05}" destId="{4C6AF580-BC4F-4DDE-94F3-8BBD68E7509D}" srcOrd="0" destOrd="0" presId="urn:microsoft.com/office/officeart/2005/8/layout/orgChart1"/>
    <dgm:cxn modelId="{1B5F5822-5E77-4471-AF56-CF6DB1A9E34B}" type="presParOf" srcId="{4C6AF580-BC4F-4DDE-94F3-8BBD68E7509D}" destId="{4E1FB8CC-C891-41B9-9FEA-92AB5DFAC153}" srcOrd="0" destOrd="0" presId="urn:microsoft.com/office/officeart/2005/8/layout/orgChart1"/>
    <dgm:cxn modelId="{67DA1CA9-709A-4694-AB48-45A64A75D908}" type="presParOf" srcId="{4C6AF580-BC4F-4DDE-94F3-8BBD68E7509D}" destId="{9C4DF95C-691D-4ED3-9D62-F52D0826F472}" srcOrd="1" destOrd="0" presId="urn:microsoft.com/office/officeart/2005/8/layout/orgChart1"/>
    <dgm:cxn modelId="{730FC029-B0BC-4354-BF32-B4C87DF4051F}" type="presParOf" srcId="{D301DE97-3E1A-447A-B486-006246398E05}" destId="{26173DA9-8A75-48A0-B473-3E7526052990}" srcOrd="1" destOrd="0" presId="urn:microsoft.com/office/officeart/2005/8/layout/orgChart1"/>
    <dgm:cxn modelId="{E99ED86C-EE96-4E13-AEDE-7C8FAE3CBDB5}" type="presParOf" srcId="{D301DE97-3E1A-447A-B486-006246398E05}" destId="{9AF7418F-1B39-49F1-8781-326BA0014B31}" srcOrd="2" destOrd="0" presId="urn:microsoft.com/office/officeart/2005/8/layout/orgChart1"/>
    <dgm:cxn modelId="{B6169B1A-7183-40E1-AD93-FEF994400D36}" type="presParOf" srcId="{354D6B38-9B71-461C-8BFB-A630E3002BAD}" destId="{0293B12C-730C-4C38-9E63-2CE294EA3E80}" srcOrd="4" destOrd="0" presId="urn:microsoft.com/office/officeart/2005/8/layout/orgChart1"/>
    <dgm:cxn modelId="{6F400572-82D0-4BBA-8D36-253D32394C6B}" type="presParOf" srcId="{354D6B38-9B71-461C-8BFB-A630E3002BAD}" destId="{07950977-B302-4DBF-A4A9-E7D728855C74}" srcOrd="5" destOrd="0" presId="urn:microsoft.com/office/officeart/2005/8/layout/orgChart1"/>
    <dgm:cxn modelId="{1350BB32-FFB3-4037-9BE7-7BC484315BA9}" type="presParOf" srcId="{07950977-B302-4DBF-A4A9-E7D728855C74}" destId="{965745E0-2754-49B4-94AF-50DE37CB0B89}" srcOrd="0" destOrd="0" presId="urn:microsoft.com/office/officeart/2005/8/layout/orgChart1"/>
    <dgm:cxn modelId="{A2159E28-F630-4824-9CDE-1DD502361732}" type="presParOf" srcId="{965745E0-2754-49B4-94AF-50DE37CB0B89}" destId="{57D016A3-F569-403C-9FD9-F43E10456D10}" srcOrd="0" destOrd="0" presId="urn:microsoft.com/office/officeart/2005/8/layout/orgChart1"/>
    <dgm:cxn modelId="{7CB81E71-870F-4AAA-97EE-BE489015DE11}" type="presParOf" srcId="{965745E0-2754-49B4-94AF-50DE37CB0B89}" destId="{309C6EA0-DA75-4167-9711-49B330E5B80A}" srcOrd="1" destOrd="0" presId="urn:microsoft.com/office/officeart/2005/8/layout/orgChart1"/>
    <dgm:cxn modelId="{A5423350-6006-477B-BA79-F4468F8D4A09}" type="presParOf" srcId="{07950977-B302-4DBF-A4A9-E7D728855C74}" destId="{0594232C-9A0F-463E-8476-7448B96DA142}" srcOrd="1" destOrd="0" presId="urn:microsoft.com/office/officeart/2005/8/layout/orgChart1"/>
    <dgm:cxn modelId="{D0209180-C7A0-4A79-A5B9-F47F2EEBC2EF}" type="presParOf" srcId="{07950977-B302-4DBF-A4A9-E7D728855C74}" destId="{98AF1351-4B5F-418D-ABC6-A5AD5F914F4A}" srcOrd="2" destOrd="0" presId="urn:microsoft.com/office/officeart/2005/8/layout/orgChart1"/>
    <dgm:cxn modelId="{FB9F57E3-3723-4462-8799-E4CE926C359D}" type="presParOf" srcId="{1CB8B8F4-5BD0-4109-A78C-46AC331347AB}" destId="{B7883F0F-3C26-4A70-9FFC-23A69159B75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3F5575-9FE7-46F8-AD59-0739F2F1B697}" type="doc">
      <dgm:prSet loTypeId="urn:microsoft.com/office/officeart/2005/8/layout/orgChart1" loCatId="hierarchy" qsTypeId="urn:microsoft.com/office/officeart/2005/8/quickstyle/simple2" qsCatId="simple" csTypeId="urn:microsoft.com/office/officeart/2005/8/colors/accent1_5" csCatId="accent1" phldr="1"/>
      <dgm:spPr/>
      <dgm:t>
        <a:bodyPr/>
        <a:lstStyle/>
        <a:p>
          <a:endParaRPr lang="bg-BG"/>
        </a:p>
      </dgm:t>
    </dgm:pt>
    <dgm:pt modelId="{5E14CDF6-3A20-4F79-ABE4-2E4A0F0EB15E}">
      <dgm:prSet phldrT="[Text]" custT="1"/>
      <dgm:spPr/>
      <dgm:t>
        <a:bodyPr/>
        <a:lstStyle/>
        <a:p>
          <a:r>
            <a:rPr lang="ru-RU" sz="1000" b="0" dirty="0" smtClean="0"/>
            <a:t>Мярка 13. Плащания за райони с природни или други специфични ограничения</a:t>
          </a:r>
          <a:r>
            <a:rPr lang="bg-BG" sz="1000" b="0" dirty="0" smtClean="0"/>
            <a:t>.</a:t>
          </a:r>
          <a:endParaRPr lang="bg-BG" sz="1000" b="0" dirty="0"/>
        </a:p>
      </dgm:t>
    </dgm:pt>
    <dgm:pt modelId="{ACAA1CE7-A0C4-446D-8F35-11D5314ACAD7}" type="parTrans" cxnId="{3AB537C9-DAEB-4B42-8734-2EECEBD9CCB6}">
      <dgm:prSet/>
      <dgm:spPr/>
      <dgm:t>
        <a:bodyPr/>
        <a:lstStyle/>
        <a:p>
          <a:endParaRPr lang="bg-BG" sz="1000"/>
        </a:p>
      </dgm:t>
    </dgm:pt>
    <dgm:pt modelId="{6871238A-F36C-462D-A0EF-39E6592EB1D0}" type="sibTrans" cxnId="{3AB537C9-DAEB-4B42-8734-2EECEBD9CCB6}">
      <dgm:prSet/>
      <dgm:spPr/>
      <dgm:t>
        <a:bodyPr/>
        <a:lstStyle/>
        <a:p>
          <a:endParaRPr lang="bg-BG" sz="1000"/>
        </a:p>
      </dgm:t>
    </dgm:pt>
    <dgm:pt modelId="{BF3AD839-A8F6-498A-AF0A-1F7A7E7CFEAE}">
      <dgm:prSet phldrT="[Text]" custT="1"/>
      <dgm:spPr/>
      <dgm:t>
        <a:bodyPr/>
        <a:lstStyle/>
        <a:p>
          <a:r>
            <a:rPr lang="ru-RU" sz="1000" b="0" dirty="0" smtClean="0"/>
            <a:t>Подмярка 13.1. Компенсаторни плащания за ха ИЗП в планински райони</a:t>
          </a:r>
          <a:endParaRPr lang="bg-BG" sz="1000" b="0" dirty="0"/>
        </a:p>
      </dgm:t>
    </dgm:pt>
    <dgm:pt modelId="{B2415EFF-FB3A-4836-94AF-80C245628533}" type="parTrans" cxnId="{0CC2BDF7-8EC8-4BE4-A1EE-7EE150340DC0}">
      <dgm:prSet/>
      <dgm:spPr/>
      <dgm:t>
        <a:bodyPr/>
        <a:lstStyle/>
        <a:p>
          <a:endParaRPr lang="bg-BG" sz="1000"/>
        </a:p>
      </dgm:t>
    </dgm:pt>
    <dgm:pt modelId="{A5918454-C9C1-42FC-83D1-4A0308205692}" type="sibTrans" cxnId="{0CC2BDF7-8EC8-4BE4-A1EE-7EE150340DC0}">
      <dgm:prSet/>
      <dgm:spPr/>
      <dgm:t>
        <a:bodyPr/>
        <a:lstStyle/>
        <a:p>
          <a:endParaRPr lang="bg-BG" sz="1000"/>
        </a:p>
      </dgm:t>
    </dgm:pt>
    <dgm:pt modelId="{7BA82A41-82B0-472D-8495-7E5A386FE5B7}">
      <dgm:prSet phldrT="[Text]" custT="1"/>
      <dgm:spPr/>
      <dgm:t>
        <a:bodyPr/>
        <a:lstStyle/>
        <a:p>
          <a:r>
            <a:rPr lang="ru-RU" sz="1000" b="0" dirty="0" smtClean="0"/>
            <a:t>Подмярка 13.2. Компенсаторни плащания за ха ИЗП в други райони със съществени природни ограничения</a:t>
          </a:r>
          <a:endParaRPr lang="bg-BG" sz="1000" b="0" noProof="0" dirty="0"/>
        </a:p>
      </dgm:t>
    </dgm:pt>
    <dgm:pt modelId="{4294F292-966B-4F2E-A58A-3A1348A0B181}" type="parTrans" cxnId="{0DA03AE5-513E-4BCC-9B60-A18B9842B647}">
      <dgm:prSet/>
      <dgm:spPr/>
      <dgm:t>
        <a:bodyPr/>
        <a:lstStyle/>
        <a:p>
          <a:endParaRPr lang="bg-BG" sz="1000"/>
        </a:p>
      </dgm:t>
    </dgm:pt>
    <dgm:pt modelId="{AF052802-2FAE-412F-9BB5-748B8537FED0}" type="sibTrans" cxnId="{0DA03AE5-513E-4BCC-9B60-A18B9842B647}">
      <dgm:prSet/>
      <dgm:spPr/>
      <dgm:t>
        <a:bodyPr/>
        <a:lstStyle/>
        <a:p>
          <a:endParaRPr lang="bg-BG" sz="1000"/>
        </a:p>
      </dgm:t>
    </dgm:pt>
    <dgm:pt modelId="{189E9299-7F26-45D2-9317-50F9EA3064AC}" type="pres">
      <dgm:prSet presAssocID="{B73F5575-9FE7-46F8-AD59-0739F2F1B697}" presName="hierChild1" presStyleCnt="0">
        <dgm:presLayoutVars>
          <dgm:orgChart val="1"/>
          <dgm:chPref val="1"/>
          <dgm:dir/>
          <dgm:animOne val="branch"/>
          <dgm:animLvl val="lvl"/>
          <dgm:resizeHandles/>
        </dgm:presLayoutVars>
      </dgm:prSet>
      <dgm:spPr/>
      <dgm:t>
        <a:bodyPr/>
        <a:lstStyle/>
        <a:p>
          <a:endParaRPr lang="bg-BG"/>
        </a:p>
      </dgm:t>
    </dgm:pt>
    <dgm:pt modelId="{1CB8B8F4-5BD0-4109-A78C-46AC331347AB}" type="pres">
      <dgm:prSet presAssocID="{5E14CDF6-3A20-4F79-ABE4-2E4A0F0EB15E}" presName="hierRoot1" presStyleCnt="0">
        <dgm:presLayoutVars>
          <dgm:hierBranch val="init"/>
        </dgm:presLayoutVars>
      </dgm:prSet>
      <dgm:spPr/>
    </dgm:pt>
    <dgm:pt modelId="{42ABBBF9-2EC0-44F0-92DA-9D165698817F}" type="pres">
      <dgm:prSet presAssocID="{5E14CDF6-3A20-4F79-ABE4-2E4A0F0EB15E}" presName="rootComposite1" presStyleCnt="0"/>
      <dgm:spPr/>
    </dgm:pt>
    <dgm:pt modelId="{B4A06053-3ECF-4DA5-8B5A-1B4C92816164}" type="pres">
      <dgm:prSet presAssocID="{5E14CDF6-3A20-4F79-ABE4-2E4A0F0EB15E}" presName="rootText1" presStyleLbl="node0" presStyleIdx="0" presStyleCnt="1">
        <dgm:presLayoutVars>
          <dgm:chPref val="3"/>
        </dgm:presLayoutVars>
      </dgm:prSet>
      <dgm:spPr/>
      <dgm:t>
        <a:bodyPr/>
        <a:lstStyle/>
        <a:p>
          <a:endParaRPr lang="bg-BG"/>
        </a:p>
      </dgm:t>
    </dgm:pt>
    <dgm:pt modelId="{DD47717E-67F9-44B6-8972-AE0083A51E62}" type="pres">
      <dgm:prSet presAssocID="{5E14CDF6-3A20-4F79-ABE4-2E4A0F0EB15E}" presName="rootConnector1" presStyleLbl="node1" presStyleIdx="0" presStyleCnt="0"/>
      <dgm:spPr/>
      <dgm:t>
        <a:bodyPr/>
        <a:lstStyle/>
        <a:p>
          <a:endParaRPr lang="bg-BG"/>
        </a:p>
      </dgm:t>
    </dgm:pt>
    <dgm:pt modelId="{354D6B38-9B71-461C-8BFB-A630E3002BAD}" type="pres">
      <dgm:prSet presAssocID="{5E14CDF6-3A20-4F79-ABE4-2E4A0F0EB15E}" presName="hierChild2" presStyleCnt="0"/>
      <dgm:spPr/>
    </dgm:pt>
    <dgm:pt modelId="{EBFC2244-6FA6-44B5-93A3-1554C58CE796}" type="pres">
      <dgm:prSet presAssocID="{B2415EFF-FB3A-4836-94AF-80C245628533}" presName="Name37" presStyleLbl="parChTrans1D2" presStyleIdx="0" presStyleCnt="2"/>
      <dgm:spPr/>
      <dgm:t>
        <a:bodyPr/>
        <a:lstStyle/>
        <a:p>
          <a:endParaRPr lang="bg-BG"/>
        </a:p>
      </dgm:t>
    </dgm:pt>
    <dgm:pt modelId="{677640F4-FA77-43E8-A3D1-B1F8F9486CC0}" type="pres">
      <dgm:prSet presAssocID="{BF3AD839-A8F6-498A-AF0A-1F7A7E7CFEAE}" presName="hierRoot2" presStyleCnt="0">
        <dgm:presLayoutVars>
          <dgm:hierBranch val="init"/>
        </dgm:presLayoutVars>
      </dgm:prSet>
      <dgm:spPr/>
    </dgm:pt>
    <dgm:pt modelId="{DF883B03-18EC-4DAB-AE0B-795D8447E63F}" type="pres">
      <dgm:prSet presAssocID="{BF3AD839-A8F6-498A-AF0A-1F7A7E7CFEAE}" presName="rootComposite" presStyleCnt="0"/>
      <dgm:spPr/>
    </dgm:pt>
    <dgm:pt modelId="{24A43EF1-92A0-47C8-983C-CE42B012302F}" type="pres">
      <dgm:prSet presAssocID="{BF3AD839-A8F6-498A-AF0A-1F7A7E7CFEAE}" presName="rootText" presStyleLbl="node2" presStyleIdx="0" presStyleCnt="2">
        <dgm:presLayoutVars>
          <dgm:chPref val="3"/>
        </dgm:presLayoutVars>
      </dgm:prSet>
      <dgm:spPr/>
      <dgm:t>
        <a:bodyPr/>
        <a:lstStyle/>
        <a:p>
          <a:endParaRPr lang="bg-BG"/>
        </a:p>
      </dgm:t>
    </dgm:pt>
    <dgm:pt modelId="{A36AF0BD-6514-4A23-B0BC-C1490C9426AF}" type="pres">
      <dgm:prSet presAssocID="{BF3AD839-A8F6-498A-AF0A-1F7A7E7CFEAE}" presName="rootConnector" presStyleLbl="node2" presStyleIdx="0" presStyleCnt="2"/>
      <dgm:spPr/>
      <dgm:t>
        <a:bodyPr/>
        <a:lstStyle/>
        <a:p>
          <a:endParaRPr lang="bg-BG"/>
        </a:p>
      </dgm:t>
    </dgm:pt>
    <dgm:pt modelId="{18296C2D-0601-43E7-9380-7528A793E905}" type="pres">
      <dgm:prSet presAssocID="{BF3AD839-A8F6-498A-AF0A-1F7A7E7CFEAE}" presName="hierChild4" presStyleCnt="0"/>
      <dgm:spPr/>
    </dgm:pt>
    <dgm:pt modelId="{CA6A4465-1D1E-42A7-9517-14B4D773A09F}" type="pres">
      <dgm:prSet presAssocID="{BF3AD839-A8F6-498A-AF0A-1F7A7E7CFEAE}" presName="hierChild5" presStyleCnt="0"/>
      <dgm:spPr/>
    </dgm:pt>
    <dgm:pt modelId="{E30BC71A-177A-4DBF-B393-5573184403DE}" type="pres">
      <dgm:prSet presAssocID="{4294F292-966B-4F2E-A58A-3A1348A0B181}" presName="Name37" presStyleLbl="parChTrans1D2" presStyleIdx="1" presStyleCnt="2"/>
      <dgm:spPr/>
      <dgm:t>
        <a:bodyPr/>
        <a:lstStyle/>
        <a:p>
          <a:endParaRPr lang="bg-BG"/>
        </a:p>
      </dgm:t>
    </dgm:pt>
    <dgm:pt modelId="{D301DE97-3E1A-447A-B486-006246398E05}" type="pres">
      <dgm:prSet presAssocID="{7BA82A41-82B0-472D-8495-7E5A386FE5B7}" presName="hierRoot2" presStyleCnt="0">
        <dgm:presLayoutVars>
          <dgm:hierBranch val="init"/>
        </dgm:presLayoutVars>
      </dgm:prSet>
      <dgm:spPr/>
    </dgm:pt>
    <dgm:pt modelId="{4C6AF580-BC4F-4DDE-94F3-8BBD68E7509D}" type="pres">
      <dgm:prSet presAssocID="{7BA82A41-82B0-472D-8495-7E5A386FE5B7}" presName="rootComposite" presStyleCnt="0"/>
      <dgm:spPr/>
    </dgm:pt>
    <dgm:pt modelId="{4E1FB8CC-C891-41B9-9FEA-92AB5DFAC153}" type="pres">
      <dgm:prSet presAssocID="{7BA82A41-82B0-472D-8495-7E5A386FE5B7}" presName="rootText" presStyleLbl="node2" presStyleIdx="1" presStyleCnt="2">
        <dgm:presLayoutVars>
          <dgm:chPref val="3"/>
        </dgm:presLayoutVars>
      </dgm:prSet>
      <dgm:spPr/>
      <dgm:t>
        <a:bodyPr/>
        <a:lstStyle/>
        <a:p>
          <a:endParaRPr lang="bg-BG"/>
        </a:p>
      </dgm:t>
    </dgm:pt>
    <dgm:pt modelId="{9C4DF95C-691D-4ED3-9D62-F52D0826F472}" type="pres">
      <dgm:prSet presAssocID="{7BA82A41-82B0-472D-8495-7E5A386FE5B7}" presName="rootConnector" presStyleLbl="node2" presStyleIdx="1" presStyleCnt="2"/>
      <dgm:spPr/>
      <dgm:t>
        <a:bodyPr/>
        <a:lstStyle/>
        <a:p>
          <a:endParaRPr lang="bg-BG"/>
        </a:p>
      </dgm:t>
    </dgm:pt>
    <dgm:pt modelId="{26173DA9-8A75-48A0-B473-3E7526052990}" type="pres">
      <dgm:prSet presAssocID="{7BA82A41-82B0-472D-8495-7E5A386FE5B7}" presName="hierChild4" presStyleCnt="0"/>
      <dgm:spPr/>
    </dgm:pt>
    <dgm:pt modelId="{9AF7418F-1B39-49F1-8781-326BA0014B31}" type="pres">
      <dgm:prSet presAssocID="{7BA82A41-82B0-472D-8495-7E5A386FE5B7}" presName="hierChild5" presStyleCnt="0"/>
      <dgm:spPr/>
    </dgm:pt>
    <dgm:pt modelId="{B7883F0F-3C26-4A70-9FFC-23A69159B75D}" type="pres">
      <dgm:prSet presAssocID="{5E14CDF6-3A20-4F79-ABE4-2E4A0F0EB15E}" presName="hierChild3" presStyleCnt="0"/>
      <dgm:spPr/>
    </dgm:pt>
  </dgm:ptLst>
  <dgm:cxnLst>
    <dgm:cxn modelId="{8681E9AF-75CF-4187-9E7E-D346E09487DB}" type="presOf" srcId="{BF3AD839-A8F6-498A-AF0A-1F7A7E7CFEAE}" destId="{24A43EF1-92A0-47C8-983C-CE42B012302F}" srcOrd="0" destOrd="0" presId="urn:microsoft.com/office/officeart/2005/8/layout/orgChart1"/>
    <dgm:cxn modelId="{0DA03AE5-513E-4BCC-9B60-A18B9842B647}" srcId="{5E14CDF6-3A20-4F79-ABE4-2E4A0F0EB15E}" destId="{7BA82A41-82B0-472D-8495-7E5A386FE5B7}" srcOrd="1" destOrd="0" parTransId="{4294F292-966B-4F2E-A58A-3A1348A0B181}" sibTransId="{AF052802-2FAE-412F-9BB5-748B8537FED0}"/>
    <dgm:cxn modelId="{446D69B1-D2AA-492B-8094-D74A59EE6FC6}" type="presOf" srcId="{BF3AD839-A8F6-498A-AF0A-1F7A7E7CFEAE}" destId="{A36AF0BD-6514-4A23-B0BC-C1490C9426AF}" srcOrd="1" destOrd="0" presId="urn:microsoft.com/office/officeart/2005/8/layout/orgChart1"/>
    <dgm:cxn modelId="{3A02C7B0-683C-45B7-803F-8BA462B688DD}" type="presOf" srcId="{4294F292-966B-4F2E-A58A-3A1348A0B181}" destId="{E30BC71A-177A-4DBF-B393-5573184403DE}" srcOrd="0" destOrd="0" presId="urn:microsoft.com/office/officeart/2005/8/layout/orgChart1"/>
    <dgm:cxn modelId="{B85068F8-8FB8-4684-9BA9-1395FD9A587C}" type="presOf" srcId="{5E14CDF6-3A20-4F79-ABE4-2E4A0F0EB15E}" destId="{DD47717E-67F9-44B6-8972-AE0083A51E62}" srcOrd="1" destOrd="0" presId="urn:microsoft.com/office/officeart/2005/8/layout/orgChart1"/>
    <dgm:cxn modelId="{734331FC-568B-4DD5-919A-34395A38DBF6}" type="presOf" srcId="{B2415EFF-FB3A-4836-94AF-80C245628533}" destId="{EBFC2244-6FA6-44B5-93A3-1554C58CE796}" srcOrd="0" destOrd="0" presId="urn:microsoft.com/office/officeart/2005/8/layout/orgChart1"/>
    <dgm:cxn modelId="{3AB537C9-DAEB-4B42-8734-2EECEBD9CCB6}" srcId="{B73F5575-9FE7-46F8-AD59-0739F2F1B697}" destId="{5E14CDF6-3A20-4F79-ABE4-2E4A0F0EB15E}" srcOrd="0" destOrd="0" parTransId="{ACAA1CE7-A0C4-446D-8F35-11D5314ACAD7}" sibTransId="{6871238A-F36C-462D-A0EF-39E6592EB1D0}"/>
    <dgm:cxn modelId="{55FF74AB-DBD7-4203-AF7C-088A1E08B7CB}" type="presOf" srcId="{B73F5575-9FE7-46F8-AD59-0739F2F1B697}" destId="{189E9299-7F26-45D2-9317-50F9EA3064AC}" srcOrd="0" destOrd="0" presId="urn:microsoft.com/office/officeart/2005/8/layout/orgChart1"/>
    <dgm:cxn modelId="{164F8A48-339E-497F-BA0B-31FA9E177D1D}" type="presOf" srcId="{7BA82A41-82B0-472D-8495-7E5A386FE5B7}" destId="{9C4DF95C-691D-4ED3-9D62-F52D0826F472}" srcOrd="1" destOrd="0" presId="urn:microsoft.com/office/officeart/2005/8/layout/orgChart1"/>
    <dgm:cxn modelId="{56DF5BA9-03D7-4E2D-A9FB-DE38D088AECA}" type="presOf" srcId="{7BA82A41-82B0-472D-8495-7E5A386FE5B7}" destId="{4E1FB8CC-C891-41B9-9FEA-92AB5DFAC153}" srcOrd="0" destOrd="0" presId="urn:microsoft.com/office/officeart/2005/8/layout/orgChart1"/>
    <dgm:cxn modelId="{0555C93E-C9F2-452D-8CBF-A68BDD2E05A9}" type="presOf" srcId="{5E14CDF6-3A20-4F79-ABE4-2E4A0F0EB15E}" destId="{B4A06053-3ECF-4DA5-8B5A-1B4C92816164}" srcOrd="0" destOrd="0" presId="urn:microsoft.com/office/officeart/2005/8/layout/orgChart1"/>
    <dgm:cxn modelId="{0CC2BDF7-8EC8-4BE4-A1EE-7EE150340DC0}" srcId="{5E14CDF6-3A20-4F79-ABE4-2E4A0F0EB15E}" destId="{BF3AD839-A8F6-498A-AF0A-1F7A7E7CFEAE}" srcOrd="0" destOrd="0" parTransId="{B2415EFF-FB3A-4836-94AF-80C245628533}" sibTransId="{A5918454-C9C1-42FC-83D1-4A0308205692}"/>
    <dgm:cxn modelId="{BEED467D-CC08-4BEF-BDCE-8F156F7A0BD7}" type="presParOf" srcId="{189E9299-7F26-45D2-9317-50F9EA3064AC}" destId="{1CB8B8F4-5BD0-4109-A78C-46AC331347AB}" srcOrd="0" destOrd="0" presId="urn:microsoft.com/office/officeart/2005/8/layout/orgChart1"/>
    <dgm:cxn modelId="{6ACE39CC-A629-44B9-BD3A-FEE595DEADAF}" type="presParOf" srcId="{1CB8B8F4-5BD0-4109-A78C-46AC331347AB}" destId="{42ABBBF9-2EC0-44F0-92DA-9D165698817F}" srcOrd="0" destOrd="0" presId="urn:microsoft.com/office/officeart/2005/8/layout/orgChart1"/>
    <dgm:cxn modelId="{7E60A15C-8FDD-4BB5-9EE7-29CD36CD486A}" type="presParOf" srcId="{42ABBBF9-2EC0-44F0-92DA-9D165698817F}" destId="{B4A06053-3ECF-4DA5-8B5A-1B4C92816164}" srcOrd="0" destOrd="0" presId="urn:microsoft.com/office/officeart/2005/8/layout/orgChart1"/>
    <dgm:cxn modelId="{52A3A8B7-A0B4-439C-B73F-D19D8B1AC775}" type="presParOf" srcId="{42ABBBF9-2EC0-44F0-92DA-9D165698817F}" destId="{DD47717E-67F9-44B6-8972-AE0083A51E62}" srcOrd="1" destOrd="0" presId="urn:microsoft.com/office/officeart/2005/8/layout/orgChart1"/>
    <dgm:cxn modelId="{0E1E6431-E6FA-48D1-9A1D-9EB0DBA33436}" type="presParOf" srcId="{1CB8B8F4-5BD0-4109-A78C-46AC331347AB}" destId="{354D6B38-9B71-461C-8BFB-A630E3002BAD}" srcOrd="1" destOrd="0" presId="urn:microsoft.com/office/officeart/2005/8/layout/orgChart1"/>
    <dgm:cxn modelId="{43722C53-2B90-4F85-8617-51D45D489085}" type="presParOf" srcId="{354D6B38-9B71-461C-8BFB-A630E3002BAD}" destId="{EBFC2244-6FA6-44B5-93A3-1554C58CE796}" srcOrd="0" destOrd="0" presId="urn:microsoft.com/office/officeart/2005/8/layout/orgChart1"/>
    <dgm:cxn modelId="{6DD98700-DDCF-4174-B7D0-6FA149547B44}" type="presParOf" srcId="{354D6B38-9B71-461C-8BFB-A630E3002BAD}" destId="{677640F4-FA77-43E8-A3D1-B1F8F9486CC0}" srcOrd="1" destOrd="0" presId="urn:microsoft.com/office/officeart/2005/8/layout/orgChart1"/>
    <dgm:cxn modelId="{D39A8D56-8F19-4DEF-93A5-6042A78EF509}" type="presParOf" srcId="{677640F4-FA77-43E8-A3D1-B1F8F9486CC0}" destId="{DF883B03-18EC-4DAB-AE0B-795D8447E63F}" srcOrd="0" destOrd="0" presId="urn:microsoft.com/office/officeart/2005/8/layout/orgChart1"/>
    <dgm:cxn modelId="{F61AA9F6-7754-4701-BE1C-67CBF6D64371}" type="presParOf" srcId="{DF883B03-18EC-4DAB-AE0B-795D8447E63F}" destId="{24A43EF1-92A0-47C8-983C-CE42B012302F}" srcOrd="0" destOrd="0" presId="urn:microsoft.com/office/officeart/2005/8/layout/orgChart1"/>
    <dgm:cxn modelId="{6FB6AB4A-E261-43BE-BA37-13AAD9172130}" type="presParOf" srcId="{DF883B03-18EC-4DAB-AE0B-795D8447E63F}" destId="{A36AF0BD-6514-4A23-B0BC-C1490C9426AF}" srcOrd="1" destOrd="0" presId="urn:microsoft.com/office/officeart/2005/8/layout/orgChart1"/>
    <dgm:cxn modelId="{D4EFBF04-EE96-4F78-909D-D22B6C34FDE2}" type="presParOf" srcId="{677640F4-FA77-43E8-A3D1-B1F8F9486CC0}" destId="{18296C2D-0601-43E7-9380-7528A793E905}" srcOrd="1" destOrd="0" presId="urn:microsoft.com/office/officeart/2005/8/layout/orgChart1"/>
    <dgm:cxn modelId="{93995C0B-0258-4DF0-BB64-43AE7E0C11D5}" type="presParOf" srcId="{677640F4-FA77-43E8-A3D1-B1F8F9486CC0}" destId="{CA6A4465-1D1E-42A7-9517-14B4D773A09F}" srcOrd="2" destOrd="0" presId="urn:microsoft.com/office/officeart/2005/8/layout/orgChart1"/>
    <dgm:cxn modelId="{63760A7A-BD38-49F3-A3FC-DECFF8F09E9C}" type="presParOf" srcId="{354D6B38-9B71-461C-8BFB-A630E3002BAD}" destId="{E30BC71A-177A-4DBF-B393-5573184403DE}" srcOrd="2" destOrd="0" presId="urn:microsoft.com/office/officeart/2005/8/layout/orgChart1"/>
    <dgm:cxn modelId="{F192CB8F-FE65-4C7F-A2F8-B0BD26D154AD}" type="presParOf" srcId="{354D6B38-9B71-461C-8BFB-A630E3002BAD}" destId="{D301DE97-3E1A-447A-B486-006246398E05}" srcOrd="3" destOrd="0" presId="urn:microsoft.com/office/officeart/2005/8/layout/orgChart1"/>
    <dgm:cxn modelId="{515803D8-DA21-487D-B415-6989034BA10A}" type="presParOf" srcId="{D301DE97-3E1A-447A-B486-006246398E05}" destId="{4C6AF580-BC4F-4DDE-94F3-8BBD68E7509D}" srcOrd="0" destOrd="0" presId="urn:microsoft.com/office/officeart/2005/8/layout/orgChart1"/>
    <dgm:cxn modelId="{25410457-0E9F-4A78-9479-75326E39E8D5}" type="presParOf" srcId="{4C6AF580-BC4F-4DDE-94F3-8BBD68E7509D}" destId="{4E1FB8CC-C891-41B9-9FEA-92AB5DFAC153}" srcOrd="0" destOrd="0" presId="urn:microsoft.com/office/officeart/2005/8/layout/orgChart1"/>
    <dgm:cxn modelId="{819F6A16-60A2-4B75-BB6B-3281A959D27D}" type="presParOf" srcId="{4C6AF580-BC4F-4DDE-94F3-8BBD68E7509D}" destId="{9C4DF95C-691D-4ED3-9D62-F52D0826F472}" srcOrd="1" destOrd="0" presId="urn:microsoft.com/office/officeart/2005/8/layout/orgChart1"/>
    <dgm:cxn modelId="{0A0D62D3-CF31-41FD-99D0-D58EB425E69E}" type="presParOf" srcId="{D301DE97-3E1A-447A-B486-006246398E05}" destId="{26173DA9-8A75-48A0-B473-3E7526052990}" srcOrd="1" destOrd="0" presId="urn:microsoft.com/office/officeart/2005/8/layout/orgChart1"/>
    <dgm:cxn modelId="{A2CB1362-4A97-49E0-859D-C596660FFA97}" type="presParOf" srcId="{D301DE97-3E1A-447A-B486-006246398E05}" destId="{9AF7418F-1B39-49F1-8781-326BA0014B31}" srcOrd="2" destOrd="0" presId="urn:microsoft.com/office/officeart/2005/8/layout/orgChart1"/>
    <dgm:cxn modelId="{60DF4FD2-C922-4B1A-A1BA-3756D31A8148}" type="presParOf" srcId="{1CB8B8F4-5BD0-4109-A78C-46AC331347AB}" destId="{B7883F0F-3C26-4A70-9FFC-23A69159B75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E68C07-A2CC-4718-BA47-4B52CD6D0A9B}">
      <dsp:nvSpPr>
        <dsp:cNvPr id="0" name=""/>
        <dsp:cNvSpPr/>
      </dsp:nvSpPr>
      <dsp:spPr>
        <a:xfrm>
          <a:off x="2142" y="1748288"/>
          <a:ext cx="4382987" cy="525856"/>
        </a:xfrm>
        <a:prstGeom prst="roundRect">
          <a:avLst>
            <a:gd name="adj" fmla="val 10000"/>
          </a:avLst>
        </a:prstGeom>
        <a:solidFill>
          <a:schemeClr val="accent1">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bg-BG" sz="2200" kern="1200" dirty="0" smtClean="0"/>
            <a:t>Допустима земеделска земя</a:t>
          </a:r>
          <a:endParaRPr lang="bg-BG" sz="2200" kern="1200" dirty="0"/>
        </a:p>
      </dsp:txBody>
      <dsp:txXfrm>
        <a:off x="2142" y="1748288"/>
        <a:ext cx="4382987" cy="525856"/>
      </dsp:txXfrm>
    </dsp:sp>
    <dsp:sp modelId="{D0A40D07-02CA-4B2D-9583-0A07EC6AC2FA}">
      <dsp:nvSpPr>
        <dsp:cNvPr id="0" name=""/>
        <dsp:cNvSpPr/>
      </dsp:nvSpPr>
      <dsp:spPr>
        <a:xfrm>
          <a:off x="1036982" y="1172166"/>
          <a:ext cx="3350289" cy="525856"/>
        </a:xfrm>
        <a:prstGeom prst="roundRect">
          <a:avLst>
            <a:gd name="adj" fmla="val 10000"/>
          </a:avLst>
        </a:prstGeom>
        <a:solidFill>
          <a:schemeClr val="accent1">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bg-BG" sz="2200" kern="1200" dirty="0" smtClean="0"/>
            <a:t>Кръстосано съответствие</a:t>
          </a:r>
          <a:endParaRPr lang="bg-BG" sz="2200" kern="1200" dirty="0"/>
        </a:p>
      </dsp:txBody>
      <dsp:txXfrm>
        <a:off x="1036982" y="1172166"/>
        <a:ext cx="3350289" cy="525856"/>
      </dsp:txXfrm>
    </dsp:sp>
    <dsp:sp modelId="{21E5E15A-E47E-4341-AEB9-601CA753EBB8}">
      <dsp:nvSpPr>
        <dsp:cNvPr id="0" name=""/>
        <dsp:cNvSpPr/>
      </dsp:nvSpPr>
      <dsp:spPr>
        <a:xfrm>
          <a:off x="1608665" y="602579"/>
          <a:ext cx="2778606" cy="525856"/>
        </a:xfrm>
        <a:prstGeom prst="roundRect">
          <a:avLst>
            <a:gd name="adj" fmla="val 10000"/>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bg-BG" sz="2200" kern="1200" dirty="0" smtClean="0"/>
            <a:t>Зелени плащания</a:t>
          </a:r>
          <a:endParaRPr lang="bg-BG" sz="2200" kern="1200" dirty="0"/>
        </a:p>
      </dsp:txBody>
      <dsp:txXfrm>
        <a:off x="1608665" y="602579"/>
        <a:ext cx="2778606" cy="525856"/>
      </dsp:txXfrm>
    </dsp:sp>
    <dsp:sp modelId="{ED69B9CB-A777-4163-BD53-450929C81F20}">
      <dsp:nvSpPr>
        <dsp:cNvPr id="0" name=""/>
        <dsp:cNvSpPr/>
      </dsp:nvSpPr>
      <dsp:spPr>
        <a:xfrm>
          <a:off x="2370893" y="34022"/>
          <a:ext cx="2009008" cy="525856"/>
        </a:xfrm>
        <a:prstGeom prst="roundRect">
          <a:avLst>
            <a:gd name="adj" fmla="val 10000"/>
          </a:avLst>
        </a:prstGeom>
        <a:solidFill>
          <a:schemeClr val="accent1">
            <a:alpha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bg-BG" sz="1300" kern="1200" dirty="0" smtClean="0">
              <a:solidFill>
                <a:schemeClr val="accent1">
                  <a:lumMod val="75000"/>
                </a:schemeClr>
              </a:solidFill>
            </a:rPr>
            <a:t>Програма за развитие на селските райони</a:t>
          </a:r>
          <a:endParaRPr lang="bg-BG" sz="1300" kern="1200" dirty="0">
            <a:solidFill>
              <a:schemeClr val="accent1">
                <a:lumMod val="75000"/>
              </a:schemeClr>
            </a:solidFill>
          </a:endParaRPr>
        </a:p>
      </dsp:txBody>
      <dsp:txXfrm>
        <a:off x="2370893" y="34022"/>
        <a:ext cx="2009008" cy="52585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DC9B16-ABA0-40BA-B2A6-28A42DF6A016}">
      <dsp:nvSpPr>
        <dsp:cNvPr id="0" name=""/>
        <dsp:cNvSpPr/>
      </dsp:nvSpPr>
      <dsp:spPr>
        <a:xfrm>
          <a:off x="1695" y="0"/>
          <a:ext cx="1734740" cy="3029528"/>
        </a:xfrm>
        <a:prstGeom prst="roundRect">
          <a:avLst>
            <a:gd name="adj" fmla="val 10000"/>
          </a:avLst>
        </a:prstGeom>
        <a:no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kern="1200" smtClean="0"/>
            <a:t>Механизми за приложение</a:t>
          </a:r>
          <a:endParaRPr lang="bg-BG" sz="1600" kern="1200" dirty="0"/>
        </a:p>
      </dsp:txBody>
      <dsp:txXfrm>
        <a:off x="1695" y="0"/>
        <a:ext cx="1734740" cy="908858"/>
      </dsp:txXfrm>
    </dsp:sp>
    <dsp:sp modelId="{FA9DD254-910C-4821-A89E-5B5378DF997A}">
      <dsp:nvSpPr>
        <dsp:cNvPr id="0" name=""/>
        <dsp:cNvSpPr/>
      </dsp:nvSpPr>
      <dsp:spPr>
        <a:xfrm>
          <a:off x="174321" y="909240"/>
          <a:ext cx="1387792" cy="57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bg-BG" sz="1000" kern="1200" dirty="0" smtClean="0"/>
            <a:t>Доброволно, с компенсация за направени разходи и пропуснати ползи</a:t>
          </a:r>
          <a:endParaRPr lang="bg-BG" sz="1000" kern="1200" dirty="0"/>
        </a:p>
      </dsp:txBody>
      <dsp:txXfrm>
        <a:off x="174321" y="909240"/>
        <a:ext cx="1387792" cy="579796"/>
      </dsp:txXfrm>
    </dsp:sp>
    <dsp:sp modelId="{BE6DE93D-1F96-4176-AE0F-31BAA7DE85EA}">
      <dsp:nvSpPr>
        <dsp:cNvPr id="0" name=""/>
        <dsp:cNvSpPr/>
      </dsp:nvSpPr>
      <dsp:spPr>
        <a:xfrm>
          <a:off x="162317" y="1580362"/>
          <a:ext cx="1387792" cy="630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bg-BG" sz="1000" kern="1200" dirty="0" smtClean="0"/>
            <a:t>Задължително, с финансова субсидия (зелени плащания по </a:t>
          </a:r>
          <a:r>
            <a:rPr lang="en-US" sz="1000" kern="1200" dirty="0" smtClean="0"/>
            <a:t>I</a:t>
          </a:r>
          <a:r>
            <a:rPr lang="bg-BG" sz="1000" kern="1200" dirty="0" smtClean="0"/>
            <a:t> стълб)</a:t>
          </a:r>
          <a:endParaRPr lang="bg-BG" sz="1000" kern="1200" dirty="0"/>
        </a:p>
      </dsp:txBody>
      <dsp:txXfrm>
        <a:off x="162317" y="1580362"/>
        <a:ext cx="1387792" cy="630436"/>
      </dsp:txXfrm>
    </dsp:sp>
    <dsp:sp modelId="{705D9EDA-5B44-4EC3-BACC-00473D8A00F4}">
      <dsp:nvSpPr>
        <dsp:cNvPr id="0" name=""/>
        <dsp:cNvSpPr/>
      </dsp:nvSpPr>
      <dsp:spPr>
        <a:xfrm>
          <a:off x="174321" y="2449731"/>
          <a:ext cx="1387792" cy="57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bg-BG" sz="1000" kern="1200" dirty="0" smtClean="0"/>
            <a:t>Законоустановено – изисквания по управление – ЗИУ и ДЗЕС</a:t>
          </a:r>
          <a:endParaRPr lang="bg-BG" sz="1000" kern="1200" dirty="0"/>
        </a:p>
      </dsp:txBody>
      <dsp:txXfrm>
        <a:off x="174321" y="2449731"/>
        <a:ext cx="1387792" cy="5797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07D920-171B-4C3B-AFD0-CA138BBC22A9}">
      <dsp:nvSpPr>
        <dsp:cNvPr id="0" name=""/>
        <dsp:cNvSpPr/>
      </dsp:nvSpPr>
      <dsp:spPr>
        <a:xfrm>
          <a:off x="0" y="0"/>
          <a:ext cx="4693920" cy="731520"/>
        </a:xfrm>
        <a:prstGeom prst="roundRect">
          <a:avLst>
            <a:gd name="adj" fmla="val 1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bg-BG" sz="1900" kern="1200" dirty="0" smtClean="0"/>
            <a:t>Оценка на текущото състояние</a:t>
          </a:r>
          <a:endParaRPr lang="bg-BG" sz="1900" kern="1200" dirty="0"/>
        </a:p>
      </dsp:txBody>
      <dsp:txXfrm>
        <a:off x="0" y="0"/>
        <a:ext cx="3861816" cy="731520"/>
      </dsp:txXfrm>
    </dsp:sp>
    <dsp:sp modelId="{61DAF969-F2EE-4791-AC5D-152C1EC921FB}">
      <dsp:nvSpPr>
        <dsp:cNvPr id="0" name=""/>
        <dsp:cNvSpPr/>
      </dsp:nvSpPr>
      <dsp:spPr>
        <a:xfrm>
          <a:off x="350520" y="833120"/>
          <a:ext cx="4693920" cy="731520"/>
        </a:xfrm>
        <a:prstGeom prst="roundRect">
          <a:avLst>
            <a:gd name="adj" fmla="val 10000"/>
          </a:avLst>
        </a:prstGeom>
        <a:solidFill>
          <a:schemeClr val="accent1">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SWOT</a:t>
          </a:r>
          <a:r>
            <a:rPr lang="bg-BG" sz="1900" kern="1200" dirty="0" smtClean="0"/>
            <a:t> анализ</a:t>
          </a:r>
          <a:endParaRPr lang="bg-BG" sz="1900" kern="1200" dirty="0"/>
        </a:p>
      </dsp:txBody>
      <dsp:txXfrm>
        <a:off x="350520" y="833120"/>
        <a:ext cx="3867912" cy="731519"/>
      </dsp:txXfrm>
    </dsp:sp>
    <dsp:sp modelId="{77A254AB-1F5B-4494-A7BC-B58DB303187D}">
      <dsp:nvSpPr>
        <dsp:cNvPr id="0" name=""/>
        <dsp:cNvSpPr/>
      </dsp:nvSpPr>
      <dsp:spPr>
        <a:xfrm>
          <a:off x="701039" y="1666240"/>
          <a:ext cx="4693920" cy="731520"/>
        </a:xfrm>
        <a:prstGeom prst="roundRect">
          <a:avLst>
            <a:gd name="adj" fmla="val 10000"/>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bg-BG" sz="1900" kern="1200" dirty="0" smtClean="0"/>
            <a:t>Адресиране на нуждите спрямо приоритетите</a:t>
          </a:r>
          <a:endParaRPr lang="bg-BG" sz="1900" kern="1200" dirty="0"/>
        </a:p>
      </dsp:txBody>
      <dsp:txXfrm>
        <a:off x="701039" y="1666240"/>
        <a:ext cx="3867912" cy="731519"/>
      </dsp:txXfrm>
    </dsp:sp>
    <dsp:sp modelId="{8E82A991-D31E-4B9F-A405-13C05CA619EC}">
      <dsp:nvSpPr>
        <dsp:cNvPr id="0" name=""/>
        <dsp:cNvSpPr/>
      </dsp:nvSpPr>
      <dsp:spPr>
        <a:xfrm>
          <a:off x="1051559" y="2499360"/>
          <a:ext cx="4693920" cy="731520"/>
        </a:xfrm>
        <a:prstGeom prst="roundRect">
          <a:avLst>
            <a:gd name="adj" fmla="val 10000"/>
          </a:avLst>
        </a:prstGeom>
        <a:solidFill>
          <a:schemeClr val="accent1">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bg-BG" sz="1900" kern="1200" dirty="0" smtClean="0"/>
            <a:t>Дефиниране на мерките</a:t>
          </a:r>
          <a:endParaRPr lang="bg-BG" sz="1900" kern="1200" dirty="0"/>
        </a:p>
      </dsp:txBody>
      <dsp:txXfrm>
        <a:off x="1051559" y="2499360"/>
        <a:ext cx="3867912" cy="731519"/>
      </dsp:txXfrm>
    </dsp:sp>
    <dsp:sp modelId="{31271A67-51B8-40DB-B709-5F945FE4E44F}">
      <dsp:nvSpPr>
        <dsp:cNvPr id="0" name=""/>
        <dsp:cNvSpPr/>
      </dsp:nvSpPr>
      <dsp:spPr>
        <a:xfrm>
          <a:off x="1402079" y="3332480"/>
          <a:ext cx="4693920" cy="731520"/>
        </a:xfrm>
        <a:prstGeom prst="roundRect">
          <a:avLst>
            <a:gd name="adj" fmla="val 1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bg-BG" sz="1900" kern="1200" dirty="0" smtClean="0"/>
            <a:t>Финансови условия</a:t>
          </a:r>
          <a:endParaRPr lang="bg-BG" sz="1900" kern="1200" dirty="0"/>
        </a:p>
      </dsp:txBody>
      <dsp:txXfrm>
        <a:off x="1402079" y="3332480"/>
        <a:ext cx="3867912" cy="731519"/>
      </dsp:txXfrm>
    </dsp:sp>
    <dsp:sp modelId="{12BC7F9A-9D7D-406C-8E59-5832ED3816A4}">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bg-BG" sz="2100" kern="1200"/>
        </a:p>
      </dsp:txBody>
      <dsp:txXfrm>
        <a:off x="4218432" y="534416"/>
        <a:ext cx="475488" cy="475488"/>
      </dsp:txXfrm>
    </dsp:sp>
    <dsp:sp modelId="{869AB3AC-A849-42B8-B4B6-9A526FCCE5DA}">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bg-BG" sz="2100" kern="1200"/>
        </a:p>
      </dsp:txBody>
      <dsp:txXfrm>
        <a:off x="4568952" y="1367536"/>
        <a:ext cx="475488" cy="475488"/>
      </dsp:txXfrm>
    </dsp:sp>
    <dsp:sp modelId="{C8EED54D-7B4A-4BC1-99F0-FA3D9B8EF2EF}">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bg-BG" sz="2100" kern="1200"/>
        </a:p>
      </dsp:txBody>
      <dsp:txXfrm>
        <a:off x="4919472" y="2188464"/>
        <a:ext cx="475488" cy="475488"/>
      </dsp:txXfrm>
    </dsp:sp>
    <dsp:sp modelId="{A79D1607-3B8E-4AB8-B9B6-64C95F3BB19A}">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bg-BG" sz="2100" kern="1200"/>
        </a:p>
      </dsp:txBody>
      <dsp:txXfrm>
        <a:off x="5269992" y="3029712"/>
        <a:ext cx="475488" cy="4754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7B9A9-B69E-4BB2-A17A-ECC8D94E7FF0}">
      <dsp:nvSpPr>
        <dsp:cNvPr id="0" name=""/>
        <dsp:cNvSpPr/>
      </dsp:nvSpPr>
      <dsp:spPr>
        <a:xfrm>
          <a:off x="3378344" y="1824585"/>
          <a:ext cx="2390203" cy="414828"/>
        </a:xfrm>
        <a:custGeom>
          <a:avLst/>
          <a:gdLst/>
          <a:ahLst/>
          <a:cxnLst/>
          <a:rect l="0" t="0" r="0" b="0"/>
          <a:pathLst>
            <a:path>
              <a:moveTo>
                <a:pt x="0" y="0"/>
              </a:moveTo>
              <a:lnTo>
                <a:pt x="0" y="207414"/>
              </a:lnTo>
              <a:lnTo>
                <a:pt x="2390203" y="207414"/>
              </a:lnTo>
              <a:lnTo>
                <a:pt x="2390203" y="41482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BC71A-177A-4DBF-B393-5573184403DE}">
      <dsp:nvSpPr>
        <dsp:cNvPr id="0" name=""/>
        <dsp:cNvSpPr/>
      </dsp:nvSpPr>
      <dsp:spPr>
        <a:xfrm>
          <a:off x="3332624" y="1824585"/>
          <a:ext cx="91440" cy="414828"/>
        </a:xfrm>
        <a:custGeom>
          <a:avLst/>
          <a:gdLst/>
          <a:ahLst/>
          <a:cxnLst/>
          <a:rect l="0" t="0" r="0" b="0"/>
          <a:pathLst>
            <a:path>
              <a:moveTo>
                <a:pt x="45720" y="0"/>
              </a:moveTo>
              <a:lnTo>
                <a:pt x="45720" y="41482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FC2244-6FA6-44B5-93A3-1554C58CE796}">
      <dsp:nvSpPr>
        <dsp:cNvPr id="0" name=""/>
        <dsp:cNvSpPr/>
      </dsp:nvSpPr>
      <dsp:spPr>
        <a:xfrm>
          <a:off x="988140" y="1824585"/>
          <a:ext cx="2390203" cy="414828"/>
        </a:xfrm>
        <a:custGeom>
          <a:avLst/>
          <a:gdLst/>
          <a:ahLst/>
          <a:cxnLst/>
          <a:rect l="0" t="0" r="0" b="0"/>
          <a:pathLst>
            <a:path>
              <a:moveTo>
                <a:pt x="2390203" y="0"/>
              </a:moveTo>
              <a:lnTo>
                <a:pt x="2390203" y="207414"/>
              </a:lnTo>
              <a:lnTo>
                <a:pt x="0" y="207414"/>
              </a:lnTo>
              <a:lnTo>
                <a:pt x="0" y="41482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06053-3ECF-4DA5-8B5A-1B4C92816164}">
      <dsp:nvSpPr>
        <dsp:cNvPr id="0" name=""/>
        <dsp:cNvSpPr/>
      </dsp:nvSpPr>
      <dsp:spPr>
        <a:xfrm>
          <a:off x="2390656" y="836898"/>
          <a:ext cx="1975374" cy="987687"/>
        </a:xfrm>
        <a:prstGeom prst="rect">
          <a:avLst/>
        </a:prstGeom>
        <a:solidFill>
          <a:schemeClr val="accent1">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smtClean="0"/>
            <a:t>Мярка 4 Инвестиции в материални активи</a:t>
          </a:r>
          <a:endParaRPr lang="bg-BG" sz="1200" kern="1200" dirty="0"/>
        </a:p>
      </dsp:txBody>
      <dsp:txXfrm>
        <a:off x="2390656" y="836898"/>
        <a:ext cx="1975374" cy="987687"/>
      </dsp:txXfrm>
    </dsp:sp>
    <dsp:sp modelId="{24A43EF1-92A0-47C8-983C-CE42B012302F}">
      <dsp:nvSpPr>
        <dsp:cNvPr id="0" name=""/>
        <dsp:cNvSpPr/>
      </dsp:nvSpPr>
      <dsp:spPr>
        <a:xfrm>
          <a:off x="453" y="2239414"/>
          <a:ext cx="1975374" cy="987687"/>
        </a:xfrm>
        <a:prstGeom prst="rect">
          <a:avLst/>
        </a:prstGeom>
        <a:solidFill>
          <a:schemeClr val="accent1">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err="1" smtClean="0"/>
            <a:t>Подмярка</a:t>
          </a:r>
          <a:r>
            <a:rPr lang="bg-BG" sz="1200" kern="1200" dirty="0" smtClean="0"/>
            <a:t> 4.1. Инвестиции в земеделски стопанства</a:t>
          </a:r>
          <a:endParaRPr lang="bg-BG" sz="1200" kern="1200" dirty="0"/>
        </a:p>
      </dsp:txBody>
      <dsp:txXfrm>
        <a:off x="453" y="2239414"/>
        <a:ext cx="1975374" cy="987687"/>
      </dsp:txXfrm>
    </dsp:sp>
    <dsp:sp modelId="{4E1FB8CC-C891-41B9-9FEA-92AB5DFAC153}">
      <dsp:nvSpPr>
        <dsp:cNvPr id="0" name=""/>
        <dsp:cNvSpPr/>
      </dsp:nvSpPr>
      <dsp:spPr>
        <a:xfrm>
          <a:off x="2390656" y="2239414"/>
          <a:ext cx="1975374" cy="987687"/>
        </a:xfrm>
        <a:prstGeom prst="rect">
          <a:avLst/>
        </a:prstGeom>
        <a:solidFill>
          <a:schemeClr val="accent1">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err="1" smtClean="0"/>
            <a:t>Подмярка</a:t>
          </a:r>
          <a:r>
            <a:rPr lang="bg-BG" sz="1200" kern="1200" dirty="0" smtClean="0"/>
            <a:t> 4.2. Инвестиции в преработка/маркетинг на селскостопански продукти</a:t>
          </a:r>
          <a:endParaRPr lang="bg-BG" sz="1200" kern="1200" dirty="0"/>
        </a:p>
      </dsp:txBody>
      <dsp:txXfrm>
        <a:off x="2390656" y="2239414"/>
        <a:ext cx="1975374" cy="987687"/>
      </dsp:txXfrm>
    </dsp:sp>
    <dsp:sp modelId="{DCD21523-D45A-42CC-B810-EA1675FD232A}">
      <dsp:nvSpPr>
        <dsp:cNvPr id="0" name=""/>
        <dsp:cNvSpPr/>
      </dsp:nvSpPr>
      <dsp:spPr>
        <a:xfrm>
          <a:off x="4780859" y="2239414"/>
          <a:ext cx="1975374" cy="987687"/>
        </a:xfrm>
        <a:prstGeom prst="rect">
          <a:avLst/>
        </a:prstGeom>
        <a:solidFill>
          <a:schemeClr val="accent1">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err="1" smtClean="0"/>
            <a:t>Подмярка</a:t>
          </a:r>
          <a:r>
            <a:rPr lang="bg-BG" sz="1200" kern="1200" dirty="0" smtClean="0"/>
            <a:t> 4.3 Инвестиции в инфраструктура</a:t>
          </a:r>
          <a:endParaRPr lang="bg-BG" sz="1200" kern="1200" dirty="0"/>
        </a:p>
      </dsp:txBody>
      <dsp:txXfrm>
        <a:off x="4780859" y="2239414"/>
        <a:ext cx="1975374" cy="98768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5DDD2FE-E13A-4DF2-B275-C8D4C408931C}" type="datetimeFigureOut">
              <a:rPr lang="en-US"/>
              <a:pPr>
                <a:defRPr/>
              </a:pPr>
              <a:t>5/14/2014</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436B9E3-3470-4778-A1EA-97E6BE422AFE}" type="slidenum">
              <a:rPr/>
              <a:pPr>
                <a:defRPr/>
              </a:pPr>
              <a:t>‹#›</a:t>
            </a:fld>
            <a:endParaRPr/>
          </a:p>
        </p:txBody>
      </p:sp>
    </p:spTree>
    <p:extLst>
      <p:ext uri="{BB962C8B-B14F-4D97-AF65-F5344CB8AC3E}">
        <p14:creationId xmlns="" xmlns:p14="http://schemas.microsoft.com/office/powerpoint/2010/main" val="1536128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39C84A-BAA4-44FA-A5DE-5E0195B54C87}" type="datetimeFigureOut">
              <a:rPr lang="en-US"/>
              <a:pPr>
                <a:defRPr/>
              </a:pPr>
              <a:t>5/14/2014</a:t>
            </a:fld>
            <a:endParaRPr/>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E81F868-5F84-4AE2-B772-157216923122}" type="slidenum">
              <a:rPr/>
              <a:pPr>
                <a:defRPr/>
              </a:pPr>
              <a:t>‹#›</a:t>
            </a:fld>
            <a:endParaRPr/>
          </a:p>
        </p:txBody>
      </p:sp>
    </p:spTree>
    <p:extLst>
      <p:ext uri="{BB962C8B-B14F-4D97-AF65-F5344CB8AC3E}">
        <p14:creationId xmlns="" xmlns:p14="http://schemas.microsoft.com/office/powerpoint/2010/main" val="3295351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a:t>
            </a:fld>
            <a:endParaRPr lang="en-US" altLang="bg-BG" smtClean="0"/>
          </a:p>
        </p:txBody>
      </p:sp>
    </p:spTree>
    <p:extLst>
      <p:ext uri="{BB962C8B-B14F-4D97-AF65-F5344CB8AC3E}">
        <p14:creationId xmlns="" xmlns:p14="http://schemas.microsoft.com/office/powerpoint/2010/main" val="13485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10</a:t>
            </a:fld>
            <a:endParaRPr lang="en-US" altLang="bg-BG" smtClean="0"/>
          </a:p>
        </p:txBody>
      </p:sp>
    </p:spTree>
    <p:extLst>
      <p:ext uri="{BB962C8B-B14F-4D97-AF65-F5344CB8AC3E}">
        <p14:creationId xmlns="" xmlns:p14="http://schemas.microsoft.com/office/powerpoint/2010/main" val="315903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11</a:t>
            </a:fld>
            <a:endParaRPr lang="en-US" altLang="bg-BG" smtClean="0"/>
          </a:p>
        </p:txBody>
      </p:sp>
    </p:spTree>
    <p:extLst>
      <p:ext uri="{BB962C8B-B14F-4D97-AF65-F5344CB8AC3E}">
        <p14:creationId xmlns="" xmlns:p14="http://schemas.microsoft.com/office/powerpoint/2010/main" val="314380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12</a:t>
            </a:fld>
            <a:endParaRPr lang="en-US" altLang="bg-BG" smtClean="0"/>
          </a:p>
        </p:txBody>
      </p:sp>
    </p:spTree>
    <p:extLst>
      <p:ext uri="{BB962C8B-B14F-4D97-AF65-F5344CB8AC3E}">
        <p14:creationId xmlns="" xmlns:p14="http://schemas.microsoft.com/office/powerpoint/2010/main" val="238388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13</a:t>
            </a:fld>
            <a:endParaRPr lang="en-US" altLang="bg-BG" smtClean="0"/>
          </a:p>
        </p:txBody>
      </p:sp>
    </p:spTree>
    <p:extLst>
      <p:ext uri="{BB962C8B-B14F-4D97-AF65-F5344CB8AC3E}">
        <p14:creationId xmlns="" xmlns:p14="http://schemas.microsoft.com/office/powerpoint/2010/main" val="85202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14</a:t>
            </a:fld>
            <a:endParaRPr lang="en-US" altLang="bg-BG" smtClean="0"/>
          </a:p>
        </p:txBody>
      </p:sp>
    </p:spTree>
    <p:extLst>
      <p:ext uri="{BB962C8B-B14F-4D97-AF65-F5344CB8AC3E}">
        <p14:creationId xmlns="" xmlns:p14="http://schemas.microsoft.com/office/powerpoint/2010/main" val="184682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15</a:t>
            </a:fld>
            <a:endParaRPr lang="en-US" altLang="bg-BG" smtClean="0"/>
          </a:p>
        </p:txBody>
      </p:sp>
    </p:spTree>
    <p:extLst>
      <p:ext uri="{BB962C8B-B14F-4D97-AF65-F5344CB8AC3E}">
        <p14:creationId xmlns="" xmlns:p14="http://schemas.microsoft.com/office/powerpoint/2010/main" val="316684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16</a:t>
            </a:fld>
            <a:endParaRPr lang="en-US" altLang="bg-BG" smtClean="0"/>
          </a:p>
        </p:txBody>
      </p:sp>
    </p:spTree>
    <p:extLst>
      <p:ext uri="{BB962C8B-B14F-4D97-AF65-F5344CB8AC3E}">
        <p14:creationId xmlns="" xmlns:p14="http://schemas.microsoft.com/office/powerpoint/2010/main" val="232814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17</a:t>
            </a:fld>
            <a:endParaRPr lang="en-US" altLang="bg-BG" smtClean="0"/>
          </a:p>
        </p:txBody>
      </p:sp>
    </p:spTree>
    <p:extLst>
      <p:ext uri="{BB962C8B-B14F-4D97-AF65-F5344CB8AC3E}">
        <p14:creationId xmlns="" xmlns:p14="http://schemas.microsoft.com/office/powerpoint/2010/main" val="276726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18</a:t>
            </a:fld>
            <a:endParaRPr lang="en-US" altLang="bg-BG" smtClean="0"/>
          </a:p>
        </p:txBody>
      </p:sp>
    </p:spTree>
    <p:extLst>
      <p:ext uri="{BB962C8B-B14F-4D97-AF65-F5344CB8AC3E}">
        <p14:creationId xmlns="" xmlns:p14="http://schemas.microsoft.com/office/powerpoint/2010/main" val="31141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19</a:t>
            </a:fld>
            <a:endParaRPr lang="en-US" altLang="bg-BG" smtClean="0"/>
          </a:p>
        </p:txBody>
      </p:sp>
    </p:spTree>
    <p:extLst>
      <p:ext uri="{BB962C8B-B14F-4D97-AF65-F5344CB8AC3E}">
        <p14:creationId xmlns="" xmlns:p14="http://schemas.microsoft.com/office/powerpoint/2010/main" val="63595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a:t>
            </a:fld>
            <a:endParaRPr lang="en-US" altLang="bg-BG" smtClean="0"/>
          </a:p>
        </p:txBody>
      </p:sp>
    </p:spTree>
    <p:extLst>
      <p:ext uri="{BB962C8B-B14F-4D97-AF65-F5344CB8AC3E}">
        <p14:creationId xmlns="" xmlns:p14="http://schemas.microsoft.com/office/powerpoint/2010/main" val="420054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20</a:t>
            </a:fld>
            <a:endParaRPr lang="en-US" altLang="bg-BG" smtClean="0"/>
          </a:p>
        </p:txBody>
      </p:sp>
    </p:spTree>
    <p:extLst>
      <p:ext uri="{BB962C8B-B14F-4D97-AF65-F5344CB8AC3E}">
        <p14:creationId xmlns="" xmlns:p14="http://schemas.microsoft.com/office/powerpoint/2010/main" val="327807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21</a:t>
            </a:fld>
            <a:endParaRPr lang="en-US" altLang="bg-BG" smtClean="0"/>
          </a:p>
        </p:txBody>
      </p:sp>
    </p:spTree>
    <p:extLst>
      <p:ext uri="{BB962C8B-B14F-4D97-AF65-F5344CB8AC3E}">
        <p14:creationId xmlns="" xmlns:p14="http://schemas.microsoft.com/office/powerpoint/2010/main" val="168017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22</a:t>
            </a:fld>
            <a:endParaRPr lang="en-US" altLang="bg-BG" smtClean="0"/>
          </a:p>
        </p:txBody>
      </p:sp>
    </p:spTree>
    <p:extLst>
      <p:ext uri="{BB962C8B-B14F-4D97-AF65-F5344CB8AC3E}">
        <p14:creationId xmlns="" xmlns:p14="http://schemas.microsoft.com/office/powerpoint/2010/main" val="2981531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23</a:t>
            </a:fld>
            <a:endParaRPr lang="en-US" altLang="bg-BG" smtClean="0"/>
          </a:p>
        </p:txBody>
      </p:sp>
    </p:spTree>
    <p:extLst>
      <p:ext uri="{BB962C8B-B14F-4D97-AF65-F5344CB8AC3E}">
        <p14:creationId xmlns="" xmlns:p14="http://schemas.microsoft.com/office/powerpoint/2010/main" val="11713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24</a:t>
            </a:fld>
            <a:endParaRPr lang="en-US" altLang="bg-BG" smtClean="0"/>
          </a:p>
        </p:txBody>
      </p:sp>
    </p:spTree>
    <p:extLst>
      <p:ext uri="{BB962C8B-B14F-4D97-AF65-F5344CB8AC3E}">
        <p14:creationId xmlns="" xmlns:p14="http://schemas.microsoft.com/office/powerpoint/2010/main" val="4098237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25</a:t>
            </a:fld>
            <a:endParaRPr lang="en-US" altLang="bg-BG" smtClean="0"/>
          </a:p>
        </p:txBody>
      </p:sp>
    </p:spTree>
    <p:extLst>
      <p:ext uri="{BB962C8B-B14F-4D97-AF65-F5344CB8AC3E}">
        <p14:creationId xmlns="" xmlns:p14="http://schemas.microsoft.com/office/powerpoint/2010/main" val="721225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26</a:t>
            </a:fld>
            <a:endParaRPr lang="en-US" altLang="bg-BG" smtClean="0"/>
          </a:p>
        </p:txBody>
      </p:sp>
    </p:spTree>
    <p:extLst>
      <p:ext uri="{BB962C8B-B14F-4D97-AF65-F5344CB8AC3E}">
        <p14:creationId xmlns="" xmlns:p14="http://schemas.microsoft.com/office/powerpoint/2010/main" val="10624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27</a:t>
            </a:fld>
            <a:endParaRPr lang="en-US" altLang="bg-BG" smtClean="0"/>
          </a:p>
        </p:txBody>
      </p:sp>
    </p:spTree>
    <p:extLst>
      <p:ext uri="{BB962C8B-B14F-4D97-AF65-F5344CB8AC3E}">
        <p14:creationId xmlns="" xmlns:p14="http://schemas.microsoft.com/office/powerpoint/2010/main" val="181389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28</a:t>
            </a:fld>
            <a:endParaRPr lang="en-US" altLang="bg-BG" smtClean="0"/>
          </a:p>
        </p:txBody>
      </p:sp>
    </p:spTree>
    <p:extLst>
      <p:ext uri="{BB962C8B-B14F-4D97-AF65-F5344CB8AC3E}">
        <p14:creationId xmlns="" xmlns:p14="http://schemas.microsoft.com/office/powerpoint/2010/main" val="2523254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29</a:t>
            </a:fld>
            <a:endParaRPr lang="en-US" altLang="bg-BG" smtClean="0"/>
          </a:p>
        </p:txBody>
      </p:sp>
    </p:spTree>
    <p:extLst>
      <p:ext uri="{BB962C8B-B14F-4D97-AF65-F5344CB8AC3E}">
        <p14:creationId xmlns="" xmlns:p14="http://schemas.microsoft.com/office/powerpoint/2010/main" val="428960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a:t>
            </a:fld>
            <a:endParaRPr lang="en-US" altLang="bg-BG" smtClean="0"/>
          </a:p>
        </p:txBody>
      </p:sp>
    </p:spTree>
    <p:extLst>
      <p:ext uri="{BB962C8B-B14F-4D97-AF65-F5344CB8AC3E}">
        <p14:creationId xmlns="" xmlns:p14="http://schemas.microsoft.com/office/powerpoint/2010/main" val="2092035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30</a:t>
            </a:fld>
            <a:endParaRPr lang="en-US" altLang="bg-BG" smtClean="0"/>
          </a:p>
        </p:txBody>
      </p:sp>
    </p:spTree>
    <p:extLst>
      <p:ext uri="{BB962C8B-B14F-4D97-AF65-F5344CB8AC3E}">
        <p14:creationId xmlns="" xmlns:p14="http://schemas.microsoft.com/office/powerpoint/2010/main" val="289744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31</a:t>
            </a:fld>
            <a:endParaRPr lang="en-US" altLang="bg-BG" smtClean="0"/>
          </a:p>
        </p:txBody>
      </p:sp>
    </p:spTree>
    <p:extLst>
      <p:ext uri="{BB962C8B-B14F-4D97-AF65-F5344CB8AC3E}">
        <p14:creationId xmlns="" xmlns:p14="http://schemas.microsoft.com/office/powerpoint/2010/main" val="2624945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32</a:t>
            </a:fld>
            <a:endParaRPr lang="en-US" altLang="bg-BG" smtClean="0"/>
          </a:p>
        </p:txBody>
      </p:sp>
    </p:spTree>
    <p:extLst>
      <p:ext uri="{BB962C8B-B14F-4D97-AF65-F5344CB8AC3E}">
        <p14:creationId xmlns="" xmlns:p14="http://schemas.microsoft.com/office/powerpoint/2010/main" val="1979587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33</a:t>
            </a:fld>
            <a:endParaRPr lang="en-US" altLang="bg-BG" smtClean="0"/>
          </a:p>
        </p:txBody>
      </p:sp>
    </p:spTree>
    <p:extLst>
      <p:ext uri="{BB962C8B-B14F-4D97-AF65-F5344CB8AC3E}">
        <p14:creationId xmlns="" xmlns:p14="http://schemas.microsoft.com/office/powerpoint/2010/main" val="326090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34</a:t>
            </a:fld>
            <a:endParaRPr lang="en-US" altLang="bg-BG" smtClean="0"/>
          </a:p>
        </p:txBody>
      </p:sp>
    </p:spTree>
    <p:extLst>
      <p:ext uri="{BB962C8B-B14F-4D97-AF65-F5344CB8AC3E}">
        <p14:creationId xmlns="" xmlns:p14="http://schemas.microsoft.com/office/powerpoint/2010/main" val="2864022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35</a:t>
            </a:fld>
            <a:endParaRPr lang="en-US" altLang="bg-BG" smtClean="0"/>
          </a:p>
        </p:txBody>
      </p:sp>
    </p:spTree>
    <p:extLst>
      <p:ext uri="{BB962C8B-B14F-4D97-AF65-F5344CB8AC3E}">
        <p14:creationId xmlns="" xmlns:p14="http://schemas.microsoft.com/office/powerpoint/2010/main" val="1245881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36</a:t>
            </a:fld>
            <a:endParaRPr lang="en-US" altLang="bg-BG" smtClean="0"/>
          </a:p>
        </p:txBody>
      </p:sp>
    </p:spTree>
    <p:extLst>
      <p:ext uri="{BB962C8B-B14F-4D97-AF65-F5344CB8AC3E}">
        <p14:creationId xmlns="" xmlns:p14="http://schemas.microsoft.com/office/powerpoint/2010/main" val="77514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37</a:t>
            </a:fld>
            <a:endParaRPr lang="en-US" altLang="bg-BG" smtClean="0"/>
          </a:p>
        </p:txBody>
      </p:sp>
    </p:spTree>
    <p:extLst>
      <p:ext uri="{BB962C8B-B14F-4D97-AF65-F5344CB8AC3E}">
        <p14:creationId xmlns="" xmlns:p14="http://schemas.microsoft.com/office/powerpoint/2010/main" val="2514011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38</a:t>
            </a:fld>
            <a:endParaRPr lang="en-US" altLang="bg-BG" smtClean="0"/>
          </a:p>
        </p:txBody>
      </p:sp>
    </p:spTree>
    <p:extLst>
      <p:ext uri="{BB962C8B-B14F-4D97-AF65-F5344CB8AC3E}">
        <p14:creationId xmlns="" xmlns:p14="http://schemas.microsoft.com/office/powerpoint/2010/main" val="161256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39</a:t>
            </a:fld>
            <a:endParaRPr lang="en-US" altLang="bg-BG" smtClean="0"/>
          </a:p>
        </p:txBody>
      </p:sp>
    </p:spTree>
    <p:extLst>
      <p:ext uri="{BB962C8B-B14F-4D97-AF65-F5344CB8AC3E}">
        <p14:creationId xmlns="" xmlns:p14="http://schemas.microsoft.com/office/powerpoint/2010/main" val="126639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a:t>
            </a:fld>
            <a:endParaRPr lang="en-US" altLang="bg-BG" smtClean="0"/>
          </a:p>
        </p:txBody>
      </p:sp>
    </p:spTree>
    <p:extLst>
      <p:ext uri="{BB962C8B-B14F-4D97-AF65-F5344CB8AC3E}">
        <p14:creationId xmlns="" xmlns:p14="http://schemas.microsoft.com/office/powerpoint/2010/main" val="3814515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40</a:t>
            </a:fld>
            <a:endParaRPr lang="en-US" altLang="bg-BG" smtClean="0"/>
          </a:p>
        </p:txBody>
      </p:sp>
    </p:spTree>
    <p:extLst>
      <p:ext uri="{BB962C8B-B14F-4D97-AF65-F5344CB8AC3E}">
        <p14:creationId xmlns="" xmlns:p14="http://schemas.microsoft.com/office/powerpoint/2010/main" val="1431272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41</a:t>
            </a:fld>
            <a:endParaRPr lang="en-US" altLang="bg-BG" smtClean="0"/>
          </a:p>
        </p:txBody>
      </p:sp>
    </p:spTree>
    <p:extLst>
      <p:ext uri="{BB962C8B-B14F-4D97-AF65-F5344CB8AC3E}">
        <p14:creationId xmlns="" xmlns:p14="http://schemas.microsoft.com/office/powerpoint/2010/main" val="251547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42</a:t>
            </a:fld>
            <a:endParaRPr lang="en-US" altLang="bg-BG" smtClean="0"/>
          </a:p>
        </p:txBody>
      </p:sp>
    </p:spTree>
    <p:extLst>
      <p:ext uri="{BB962C8B-B14F-4D97-AF65-F5344CB8AC3E}">
        <p14:creationId xmlns="" xmlns:p14="http://schemas.microsoft.com/office/powerpoint/2010/main" val="11362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43</a:t>
            </a:fld>
            <a:endParaRPr lang="en-US" altLang="bg-BG" smtClean="0"/>
          </a:p>
        </p:txBody>
      </p:sp>
    </p:spTree>
    <p:extLst>
      <p:ext uri="{BB962C8B-B14F-4D97-AF65-F5344CB8AC3E}">
        <p14:creationId xmlns="" xmlns:p14="http://schemas.microsoft.com/office/powerpoint/2010/main" val="477687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44</a:t>
            </a:fld>
            <a:endParaRPr lang="en-US" altLang="bg-BG" smtClean="0"/>
          </a:p>
        </p:txBody>
      </p:sp>
    </p:spTree>
    <p:extLst>
      <p:ext uri="{BB962C8B-B14F-4D97-AF65-F5344CB8AC3E}">
        <p14:creationId xmlns="" xmlns:p14="http://schemas.microsoft.com/office/powerpoint/2010/main" val="1150245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45</a:t>
            </a:fld>
            <a:endParaRPr lang="en-US" altLang="bg-BG" smtClean="0"/>
          </a:p>
        </p:txBody>
      </p:sp>
    </p:spTree>
    <p:extLst>
      <p:ext uri="{BB962C8B-B14F-4D97-AF65-F5344CB8AC3E}">
        <p14:creationId xmlns="" xmlns:p14="http://schemas.microsoft.com/office/powerpoint/2010/main" val="1223870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46</a:t>
            </a:fld>
            <a:endParaRPr lang="en-US" altLang="bg-BG" smtClean="0"/>
          </a:p>
        </p:txBody>
      </p:sp>
    </p:spTree>
    <p:extLst>
      <p:ext uri="{BB962C8B-B14F-4D97-AF65-F5344CB8AC3E}">
        <p14:creationId xmlns="" xmlns:p14="http://schemas.microsoft.com/office/powerpoint/2010/main" val="2148974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47</a:t>
            </a:fld>
            <a:endParaRPr lang="en-US" altLang="bg-BG" smtClean="0"/>
          </a:p>
        </p:txBody>
      </p:sp>
    </p:spTree>
    <p:extLst>
      <p:ext uri="{BB962C8B-B14F-4D97-AF65-F5344CB8AC3E}">
        <p14:creationId xmlns="" xmlns:p14="http://schemas.microsoft.com/office/powerpoint/2010/main" val="3878421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48</a:t>
            </a:fld>
            <a:endParaRPr lang="en-US" altLang="bg-BG" smtClean="0"/>
          </a:p>
        </p:txBody>
      </p:sp>
    </p:spTree>
    <p:extLst>
      <p:ext uri="{BB962C8B-B14F-4D97-AF65-F5344CB8AC3E}">
        <p14:creationId xmlns="" xmlns:p14="http://schemas.microsoft.com/office/powerpoint/2010/main" val="1926458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49</a:t>
            </a:fld>
            <a:endParaRPr lang="en-US" altLang="bg-BG" smtClean="0"/>
          </a:p>
        </p:txBody>
      </p:sp>
    </p:spTree>
    <p:extLst>
      <p:ext uri="{BB962C8B-B14F-4D97-AF65-F5344CB8AC3E}">
        <p14:creationId xmlns="" xmlns:p14="http://schemas.microsoft.com/office/powerpoint/2010/main" val="328499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a:t>
            </a:fld>
            <a:endParaRPr lang="en-US" altLang="bg-BG" smtClean="0"/>
          </a:p>
        </p:txBody>
      </p:sp>
    </p:spTree>
    <p:extLst>
      <p:ext uri="{BB962C8B-B14F-4D97-AF65-F5344CB8AC3E}">
        <p14:creationId xmlns="" xmlns:p14="http://schemas.microsoft.com/office/powerpoint/2010/main" val="2332428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50</a:t>
            </a:fld>
            <a:endParaRPr lang="en-US" altLang="bg-BG" smtClean="0"/>
          </a:p>
        </p:txBody>
      </p:sp>
    </p:spTree>
    <p:extLst>
      <p:ext uri="{BB962C8B-B14F-4D97-AF65-F5344CB8AC3E}">
        <p14:creationId xmlns="" xmlns:p14="http://schemas.microsoft.com/office/powerpoint/2010/main" val="4661224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51</a:t>
            </a:fld>
            <a:endParaRPr lang="en-US" altLang="bg-BG" smtClean="0"/>
          </a:p>
        </p:txBody>
      </p:sp>
    </p:spTree>
    <p:extLst>
      <p:ext uri="{BB962C8B-B14F-4D97-AF65-F5344CB8AC3E}">
        <p14:creationId xmlns="" xmlns:p14="http://schemas.microsoft.com/office/powerpoint/2010/main" val="21648746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52</a:t>
            </a:fld>
            <a:endParaRPr lang="en-US" altLang="bg-BG" smtClean="0"/>
          </a:p>
        </p:txBody>
      </p:sp>
    </p:spTree>
    <p:extLst>
      <p:ext uri="{BB962C8B-B14F-4D97-AF65-F5344CB8AC3E}">
        <p14:creationId xmlns="" xmlns:p14="http://schemas.microsoft.com/office/powerpoint/2010/main" val="1294230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53</a:t>
            </a:fld>
            <a:endParaRPr lang="en-US" altLang="bg-BG" smtClean="0"/>
          </a:p>
        </p:txBody>
      </p:sp>
    </p:spTree>
    <p:extLst>
      <p:ext uri="{BB962C8B-B14F-4D97-AF65-F5344CB8AC3E}">
        <p14:creationId xmlns="" xmlns:p14="http://schemas.microsoft.com/office/powerpoint/2010/main" val="7542223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54</a:t>
            </a:fld>
            <a:endParaRPr lang="en-US" altLang="bg-BG" smtClean="0"/>
          </a:p>
        </p:txBody>
      </p:sp>
    </p:spTree>
    <p:extLst>
      <p:ext uri="{BB962C8B-B14F-4D97-AF65-F5344CB8AC3E}">
        <p14:creationId xmlns="" xmlns:p14="http://schemas.microsoft.com/office/powerpoint/2010/main" val="3043202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55</a:t>
            </a:fld>
            <a:endParaRPr lang="en-US" altLang="bg-BG" smtClean="0"/>
          </a:p>
        </p:txBody>
      </p:sp>
    </p:spTree>
    <p:extLst>
      <p:ext uri="{BB962C8B-B14F-4D97-AF65-F5344CB8AC3E}">
        <p14:creationId xmlns="" xmlns:p14="http://schemas.microsoft.com/office/powerpoint/2010/main" val="2886017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56</a:t>
            </a:fld>
            <a:endParaRPr lang="en-US" altLang="bg-BG" smtClean="0"/>
          </a:p>
        </p:txBody>
      </p:sp>
    </p:spTree>
    <p:extLst>
      <p:ext uri="{BB962C8B-B14F-4D97-AF65-F5344CB8AC3E}">
        <p14:creationId xmlns="" xmlns:p14="http://schemas.microsoft.com/office/powerpoint/2010/main" val="339368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6</a:t>
            </a:fld>
            <a:endParaRPr lang="en-US" altLang="bg-BG" smtClean="0"/>
          </a:p>
        </p:txBody>
      </p:sp>
    </p:spTree>
    <p:extLst>
      <p:ext uri="{BB962C8B-B14F-4D97-AF65-F5344CB8AC3E}">
        <p14:creationId xmlns="" xmlns:p14="http://schemas.microsoft.com/office/powerpoint/2010/main" val="360360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7</a:t>
            </a:fld>
            <a:endParaRPr lang="en-US" altLang="bg-BG" smtClean="0"/>
          </a:p>
        </p:txBody>
      </p:sp>
    </p:spTree>
    <p:extLst>
      <p:ext uri="{BB962C8B-B14F-4D97-AF65-F5344CB8AC3E}">
        <p14:creationId xmlns="" xmlns:p14="http://schemas.microsoft.com/office/powerpoint/2010/main" val="307031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8</a:t>
            </a:fld>
            <a:endParaRPr lang="en-US" altLang="bg-BG" smtClean="0"/>
          </a:p>
        </p:txBody>
      </p:sp>
    </p:spTree>
    <p:extLst>
      <p:ext uri="{BB962C8B-B14F-4D97-AF65-F5344CB8AC3E}">
        <p14:creationId xmlns="" xmlns:p14="http://schemas.microsoft.com/office/powerpoint/2010/main" val="402939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bg-BG" altLang="bg-BG"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FDE2BB3-6144-45C0-B938-E42BB38C6F58}" type="slidenum">
              <a:rPr lang="en-US" altLang="bg-BG" smtClean="0"/>
              <a:pPr fontAlgn="base">
                <a:spcBef>
                  <a:spcPct val="0"/>
                </a:spcBef>
                <a:spcAft>
                  <a:spcPct val="0"/>
                </a:spcAft>
              </a:pPr>
              <a:t>9</a:t>
            </a:fld>
            <a:endParaRPr lang="en-US" altLang="bg-BG" smtClean="0"/>
          </a:p>
        </p:txBody>
      </p:sp>
    </p:spTree>
    <p:extLst>
      <p:ext uri="{BB962C8B-B14F-4D97-AF65-F5344CB8AC3E}">
        <p14:creationId xmlns="" xmlns:p14="http://schemas.microsoft.com/office/powerpoint/2010/main" val="3979862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uffy white clouds in deep blue sky"/>
          <p:cNvPicPr>
            <a:picLocks noChangeAspect="1"/>
          </p:cNvPicPr>
          <p:nvPr/>
        </p:nvPicPr>
        <p:blipFill rotWithShape="1">
          <a:blip r:embed="rId2" cstate="print">
            <a:extLst>
              <a:ext uri="{28A0092B-C50C-407E-A947-70E740481C1C}">
                <a14:useLocalDpi xmlns="" xmlns:a14="http://schemas.microsoft.com/office/drawing/2010/main"/>
              </a:ext>
            </a:extLst>
          </a:blip>
          <a:srcRect/>
          <a:stretch/>
        </p:blipFill>
        <p:spPr>
          <a:xfrm>
            <a:off x="6" y="2057400"/>
            <a:ext cx="1117997" cy="3886200"/>
          </a:xfrm>
          <a:prstGeom prst="rect">
            <a:avLst/>
          </a:prstGeom>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endParaRPr>
          </a:p>
        </p:txBody>
      </p:sp>
      <p:pic>
        <p:nvPicPr>
          <p:cNvPr id="6" name="Picture 5" descr="Closeup of plant shoot"/>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054209" y="2057400"/>
            <a:ext cx="1545431" cy="3886200"/>
          </a:xfrm>
          <a:prstGeom prst="rect">
            <a:avLst/>
          </a:prstGeom>
        </p:spPr>
      </p:pic>
      <p:pic>
        <p:nvPicPr>
          <p:cNvPr id="7" name="Picture 6" descr="Waves"/>
          <p:cNvPicPr>
            <a:picLocks noChangeAspect="1"/>
          </p:cNvPicPr>
          <p:nvPr/>
        </p:nvPicPr>
        <p:blipFill rotWithShape="1">
          <a:blip r:embed="rId4" cstate="print"/>
          <a:srcRect/>
          <a:stretch/>
        </p:blipFill>
        <p:spPr>
          <a:xfrm>
            <a:off x="6681792" y="2057400"/>
            <a:ext cx="2462213" cy="3886200"/>
          </a:xfrm>
          <a:prstGeom prst="rect">
            <a:avLst/>
          </a:prstGeom>
        </p:spPr>
      </p:pic>
      <p:sp>
        <p:nvSpPr>
          <p:cNvPr id="2" name="Title 1"/>
          <p:cNvSpPr>
            <a:spLocks noGrp="1"/>
          </p:cNvSpPr>
          <p:nvPr>
            <p:ph type="ctrTitle"/>
          </p:nvPr>
        </p:nvSpPr>
        <p:spPr>
          <a:xfrm>
            <a:off x="1313834" y="3019706"/>
            <a:ext cx="3634740" cy="2387600"/>
          </a:xfrm>
        </p:spPr>
        <p:txBody>
          <a:bodyPr>
            <a:normAutofit/>
          </a:bodyPr>
          <a:lstStyle>
            <a:lvl1pPr algn="l">
              <a:lnSpc>
                <a:spcPct val="90000"/>
              </a:lnSpc>
              <a:defRPr sz="27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313834" y="5381894"/>
            <a:ext cx="3634740" cy="448056"/>
          </a:xfrm>
        </p:spPr>
        <p:txBody>
          <a:bodyPr>
            <a:normAutofit/>
          </a:bodyPr>
          <a:lstStyle>
            <a:lvl1pPr marL="0" indent="0" algn="l">
              <a:spcBef>
                <a:spcPts val="0"/>
              </a:spcBef>
              <a:buNone/>
              <a:defRPr sz="1013">
                <a:solidFill>
                  <a:schemeClr val="bg1"/>
                </a:solidFill>
              </a:defRPr>
            </a:lvl1pPr>
            <a:lvl2pPr marL="257160" indent="0" algn="ctr">
              <a:buNone/>
              <a:defRPr sz="1125"/>
            </a:lvl2pPr>
            <a:lvl3pPr marL="514319" indent="0" algn="ctr">
              <a:buNone/>
              <a:defRPr sz="1013"/>
            </a:lvl3pPr>
            <a:lvl4pPr marL="771477" indent="0" algn="ctr">
              <a:buNone/>
              <a:defRPr sz="900"/>
            </a:lvl4pPr>
            <a:lvl5pPr marL="1028636" indent="0" algn="ctr">
              <a:buNone/>
              <a:defRPr sz="900"/>
            </a:lvl5pPr>
            <a:lvl6pPr marL="1285796" indent="0" algn="ctr">
              <a:buNone/>
              <a:defRPr sz="900"/>
            </a:lvl6pPr>
            <a:lvl7pPr marL="1542954" indent="0" algn="ctr">
              <a:buNone/>
              <a:defRPr sz="900"/>
            </a:lvl7pPr>
            <a:lvl8pPr marL="1800113" indent="0" algn="ctr">
              <a:buNone/>
              <a:defRPr sz="900"/>
            </a:lvl8pPr>
            <a:lvl9pPr marL="2057273" indent="0" algn="ctr">
              <a:buNone/>
              <a:defRPr sz="900"/>
            </a:lvl9pPr>
          </a:lstStyle>
          <a:p>
            <a:r>
              <a:rPr lang="en-US" smtClean="0"/>
              <a:t>Click to edit Master subtitle style</a:t>
            </a:r>
            <a:endParaRPr/>
          </a:p>
        </p:txBody>
      </p:sp>
    </p:spTree>
    <p:extLst>
      <p:ext uri="{BB962C8B-B14F-4D97-AF65-F5344CB8AC3E}">
        <p14:creationId xmlns="" xmlns:p14="http://schemas.microsoft.com/office/powerpoint/2010/main" val="39891735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0AEBDD87-902A-44E8-84A6-EB11DD586EA1}" type="slidenum">
              <a:rPr lang="bg-BG" smtClean="0"/>
              <a:pPr>
                <a:defRPr/>
              </a:pPr>
              <a:t>‹#›</a:t>
            </a:fld>
            <a:endParaRPr lang="bg-BG"/>
          </a:p>
        </p:txBody>
      </p:sp>
      <p:sp>
        <p:nvSpPr>
          <p:cNvPr id="5"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6"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714459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1" y="190522"/>
            <a:ext cx="1543051"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2" y="190522"/>
            <a:ext cx="5800725"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289114E3-8E59-46FB-91F5-52B2E8244173}" type="slidenum">
              <a:rPr lang="bg-BG" smtClean="0"/>
              <a:pPr>
                <a:defRPr/>
              </a:pPr>
              <a:t>‹#›</a:t>
            </a:fld>
            <a:endParaRPr lang="bg-BG"/>
          </a:p>
        </p:txBody>
      </p:sp>
      <p:sp>
        <p:nvSpPr>
          <p:cNvPr id="5"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6"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40000468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53823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3217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67554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A35A8FB8-17D2-4570-87E9-D62246F06D3A}" type="datetimeFigureOut">
              <a:rPr lang="bg-BG" smtClean="0"/>
              <a:pPr/>
              <a:t>14.5.2014</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21557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A35A8FB8-17D2-4570-87E9-D62246F06D3A}" type="datetimeFigureOut">
              <a:rPr lang="bg-BG" smtClean="0"/>
              <a:pPr/>
              <a:t>14.5.2014</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76032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A35A8FB8-17D2-4570-87E9-D62246F06D3A}" type="datetimeFigureOut">
              <a:rPr lang="bg-BG" smtClean="0"/>
              <a:pPr/>
              <a:t>14.5.2014</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910438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A8FB8-17D2-4570-87E9-D62246F06D3A}" type="datetimeFigureOut">
              <a:rPr lang="bg-BG" smtClean="0"/>
              <a:pPr/>
              <a:t>14.5.2014</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205925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A8FB8-17D2-4570-87E9-D62246F06D3A}" type="datetimeFigureOut">
              <a:rPr lang="bg-BG" smtClean="0"/>
              <a:pPr/>
              <a:t>14.5.2014</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59091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2EB2B2A3-7251-4B7A-AB57-4F1BF9CA2CAD}" type="slidenum">
              <a:rPr lang="bg-BG" smtClean="0"/>
              <a:pPr>
                <a:defRPr/>
              </a:pPr>
              <a:t>‹#›</a:t>
            </a:fld>
            <a:endParaRPr lang="bg-BG"/>
          </a:p>
        </p:txBody>
      </p:sp>
      <p:sp>
        <p:nvSpPr>
          <p:cNvPr id="5"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6"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73662560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A8FB8-17D2-4570-87E9-D62246F06D3A}" type="datetimeFigureOut">
              <a:rPr lang="bg-BG" smtClean="0"/>
              <a:pPr/>
              <a:t>14.5.2014</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40453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3812540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571469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uffy white clouds in deep blue sky"/>
          <p:cNvPicPr>
            <a:picLocks noChangeAspect="1"/>
          </p:cNvPicPr>
          <p:nvPr/>
        </p:nvPicPr>
        <p:blipFill rotWithShape="1">
          <a:blip r:embed="rId2" cstate="print">
            <a:extLst>
              <a:ext uri="{28A0092B-C50C-407E-A947-70E740481C1C}">
                <a14:useLocalDpi xmlns="" xmlns:a14="http://schemas.microsoft.com/office/drawing/2010/main"/>
              </a:ext>
            </a:extLst>
          </a:blip>
          <a:srcRect/>
          <a:stretch/>
        </p:blipFill>
        <p:spPr>
          <a:xfrm>
            <a:off x="6" y="2057400"/>
            <a:ext cx="1117997" cy="3886200"/>
          </a:xfrm>
          <a:prstGeom prst="rect">
            <a:avLst/>
          </a:prstGeom>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endParaRPr>
          </a:p>
        </p:txBody>
      </p:sp>
      <p:pic>
        <p:nvPicPr>
          <p:cNvPr id="6" name="Picture 5" descr="Closeup of plant shoot"/>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054209" y="2057400"/>
            <a:ext cx="1545431" cy="3886200"/>
          </a:xfrm>
          <a:prstGeom prst="rect">
            <a:avLst/>
          </a:prstGeom>
        </p:spPr>
      </p:pic>
      <p:pic>
        <p:nvPicPr>
          <p:cNvPr id="7" name="Picture 6" descr="Waves"/>
          <p:cNvPicPr>
            <a:picLocks noChangeAspect="1"/>
          </p:cNvPicPr>
          <p:nvPr/>
        </p:nvPicPr>
        <p:blipFill rotWithShape="1">
          <a:blip r:embed="rId4" cstate="print"/>
          <a:srcRect/>
          <a:stretch/>
        </p:blipFill>
        <p:spPr>
          <a:xfrm>
            <a:off x="6681792" y="2057400"/>
            <a:ext cx="2462213" cy="3886200"/>
          </a:xfrm>
          <a:prstGeom prst="rect">
            <a:avLst/>
          </a:prstGeom>
        </p:spPr>
      </p:pic>
      <p:sp>
        <p:nvSpPr>
          <p:cNvPr id="2" name="Title 1"/>
          <p:cNvSpPr>
            <a:spLocks noGrp="1"/>
          </p:cNvSpPr>
          <p:nvPr>
            <p:ph type="ctrTitle"/>
          </p:nvPr>
        </p:nvSpPr>
        <p:spPr>
          <a:xfrm>
            <a:off x="1313834" y="3019706"/>
            <a:ext cx="3634740" cy="2387600"/>
          </a:xfrm>
        </p:spPr>
        <p:txBody>
          <a:bodyPr>
            <a:normAutofit/>
          </a:bodyPr>
          <a:lstStyle>
            <a:lvl1pPr algn="l">
              <a:lnSpc>
                <a:spcPct val="90000"/>
              </a:lnSpc>
              <a:defRPr sz="27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313834" y="5381894"/>
            <a:ext cx="3634740" cy="448056"/>
          </a:xfrm>
        </p:spPr>
        <p:txBody>
          <a:bodyPr>
            <a:normAutofit/>
          </a:bodyPr>
          <a:lstStyle>
            <a:lvl1pPr marL="0" indent="0" algn="l">
              <a:spcBef>
                <a:spcPts val="0"/>
              </a:spcBef>
              <a:buNone/>
              <a:defRPr sz="1013">
                <a:solidFill>
                  <a:schemeClr val="bg1"/>
                </a:solidFill>
              </a:defRPr>
            </a:lvl1pPr>
            <a:lvl2pPr marL="257160" indent="0" algn="ctr">
              <a:buNone/>
              <a:defRPr sz="1125"/>
            </a:lvl2pPr>
            <a:lvl3pPr marL="514319" indent="0" algn="ctr">
              <a:buNone/>
              <a:defRPr sz="1013"/>
            </a:lvl3pPr>
            <a:lvl4pPr marL="771477" indent="0" algn="ctr">
              <a:buNone/>
              <a:defRPr sz="900"/>
            </a:lvl4pPr>
            <a:lvl5pPr marL="1028636" indent="0" algn="ctr">
              <a:buNone/>
              <a:defRPr sz="900"/>
            </a:lvl5pPr>
            <a:lvl6pPr marL="1285796" indent="0" algn="ctr">
              <a:buNone/>
              <a:defRPr sz="900"/>
            </a:lvl6pPr>
            <a:lvl7pPr marL="1542954" indent="0" algn="ctr">
              <a:buNone/>
              <a:defRPr sz="900"/>
            </a:lvl7pPr>
            <a:lvl8pPr marL="1800113" indent="0" algn="ctr">
              <a:buNone/>
              <a:defRPr sz="900"/>
            </a:lvl8pPr>
            <a:lvl9pPr marL="2057273" indent="0" algn="ctr">
              <a:buNone/>
              <a:defRPr sz="900"/>
            </a:lvl9pPr>
          </a:lstStyle>
          <a:p>
            <a:r>
              <a:rPr lang="en-US" smtClean="0"/>
              <a:t>Click to edit Master subtitle style</a:t>
            </a:r>
            <a:endParaRPr/>
          </a:p>
        </p:txBody>
      </p:sp>
    </p:spTree>
    <p:extLst>
      <p:ext uri="{BB962C8B-B14F-4D97-AF65-F5344CB8AC3E}">
        <p14:creationId xmlns="" xmlns:p14="http://schemas.microsoft.com/office/powerpoint/2010/main" val="103846066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2EB2B2A3-7251-4B7A-AB57-4F1BF9CA2CAD}" type="slidenum">
              <a:rPr lang="bg-BG" smtClean="0"/>
              <a:pPr>
                <a:defRPr/>
              </a:pPr>
              <a:t>‹#›</a:t>
            </a:fld>
            <a:endParaRPr lang="bg-BG"/>
          </a:p>
        </p:txBody>
      </p:sp>
      <p:sp>
        <p:nvSpPr>
          <p:cNvPr id="5"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6"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23611336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5" y="2058988"/>
            <a:ext cx="5399485"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endParaRPr>
          </a:p>
        </p:txBody>
      </p:sp>
      <p:pic>
        <p:nvPicPr>
          <p:cNvPr id="5" name="Picture 4" descr="Waves"/>
          <p:cNvPicPr>
            <a:picLocks noChangeAspect="1"/>
          </p:cNvPicPr>
          <p:nvPr/>
        </p:nvPicPr>
        <p:blipFill rotWithShape="1">
          <a:blip r:embed="rId2" cstate="print"/>
          <a:srcRect/>
          <a:stretch/>
        </p:blipFill>
        <p:spPr>
          <a:xfrm>
            <a:off x="6681792" y="2058988"/>
            <a:ext cx="2462213" cy="3886200"/>
          </a:xfrm>
          <a:prstGeom prst="rect">
            <a:avLst/>
          </a:prstGeom>
        </p:spPr>
      </p:pic>
      <p:pic>
        <p:nvPicPr>
          <p:cNvPr id="6" name="Picture 5" descr="Closeup of green plants"/>
          <p:cNvPicPr>
            <a:picLocks noChangeAspect="1"/>
          </p:cNvPicPr>
          <p:nvPr/>
        </p:nvPicPr>
        <p:blipFill rotWithShape="1">
          <a:blip r:embed="rId3" cstate="print"/>
          <a:srcRect/>
          <a:stretch/>
        </p:blipFill>
        <p:spPr>
          <a:xfrm>
            <a:off x="6" y="2058988"/>
            <a:ext cx="1117997" cy="3886200"/>
          </a:xfrm>
          <a:prstGeom prst="rect">
            <a:avLst/>
          </a:prstGeom>
        </p:spPr>
      </p:pic>
      <p:sp>
        <p:nvSpPr>
          <p:cNvPr id="2" name="Title 1"/>
          <p:cNvSpPr>
            <a:spLocks noGrp="1"/>
          </p:cNvSpPr>
          <p:nvPr>
            <p:ph type="title"/>
          </p:nvPr>
        </p:nvSpPr>
        <p:spPr>
          <a:xfrm>
            <a:off x="1313834" y="2263921"/>
            <a:ext cx="5212080" cy="3143393"/>
          </a:xfrm>
        </p:spPr>
        <p:txBody>
          <a:bodyPr/>
          <a:lstStyle>
            <a:lvl1pPr>
              <a:defRPr sz="3375">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313834" y="5381915"/>
            <a:ext cx="5212080" cy="449523"/>
          </a:xfrm>
        </p:spPr>
        <p:txBody>
          <a:bodyPr/>
          <a:lstStyle>
            <a:lvl1pPr marL="0" indent="0">
              <a:spcBef>
                <a:spcPts val="0"/>
              </a:spcBef>
              <a:buNone/>
              <a:defRPr sz="1350">
                <a:solidFill>
                  <a:schemeClr val="bg1"/>
                </a:solidFill>
              </a:defRPr>
            </a:lvl1pPr>
            <a:lvl2pPr marL="257160" indent="0">
              <a:buNone/>
              <a:defRPr sz="1125"/>
            </a:lvl2pPr>
            <a:lvl3pPr marL="514319" indent="0">
              <a:buNone/>
              <a:defRPr sz="1013"/>
            </a:lvl3pPr>
            <a:lvl4pPr marL="771477" indent="0">
              <a:buNone/>
              <a:defRPr sz="900"/>
            </a:lvl4pPr>
            <a:lvl5pPr marL="1028636" indent="0">
              <a:buNone/>
              <a:defRPr sz="900"/>
            </a:lvl5pPr>
            <a:lvl6pPr marL="1285796" indent="0">
              <a:buNone/>
              <a:defRPr sz="900"/>
            </a:lvl6pPr>
            <a:lvl7pPr marL="1542954" indent="0">
              <a:buNone/>
              <a:defRPr sz="900"/>
            </a:lvl7pPr>
            <a:lvl8pPr marL="1800113" indent="0">
              <a:buNone/>
              <a:defRPr sz="900"/>
            </a:lvl8pPr>
            <a:lvl9pPr marL="2057273"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63646766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57277" y="1556281"/>
            <a:ext cx="3457575" cy="4620682"/>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60" y="1556281"/>
            <a:ext cx="3457331" cy="4620682"/>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Slide Number Placeholder 5"/>
          <p:cNvSpPr>
            <a:spLocks noGrp="1"/>
          </p:cNvSpPr>
          <p:nvPr>
            <p:ph type="sldNum" sz="quarter" idx="10"/>
          </p:nvPr>
        </p:nvSpPr>
        <p:spPr/>
        <p:txBody>
          <a:bodyPr/>
          <a:lstStyle>
            <a:lvl1pPr>
              <a:defRPr/>
            </a:lvl1pPr>
          </a:lstStyle>
          <a:p>
            <a:pPr>
              <a:defRPr/>
            </a:pPr>
            <a:fld id="{825EB998-DE2B-493A-9FC5-A075A401038E}" type="slidenum">
              <a:rPr lang="bg-BG" smtClean="0"/>
              <a:pPr>
                <a:defRPr/>
              </a:pPr>
              <a:t>‹#›</a:t>
            </a:fld>
            <a:endParaRPr lang="bg-BG"/>
          </a:p>
        </p:txBody>
      </p:sp>
      <p:sp>
        <p:nvSpPr>
          <p:cNvPr id="6"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7"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92658628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57275" y="1554480"/>
            <a:ext cx="3456432" cy="823912"/>
          </a:xfrm>
        </p:spPr>
        <p:txBody>
          <a:bodyPr anchor="b">
            <a:normAutofit/>
          </a:bodyPr>
          <a:lstStyle>
            <a:lvl1pPr marL="0" indent="0">
              <a:spcBef>
                <a:spcPts val="0"/>
              </a:spcBef>
              <a:buNone/>
              <a:defRPr sz="1238" b="1"/>
            </a:lvl1pPr>
            <a:lvl2pPr marL="257160" indent="0">
              <a:buNone/>
              <a:defRPr sz="1125" b="1"/>
            </a:lvl2pPr>
            <a:lvl3pPr marL="514319" indent="0">
              <a:buNone/>
              <a:defRPr sz="1013" b="1"/>
            </a:lvl3pPr>
            <a:lvl4pPr marL="771477" indent="0">
              <a:buNone/>
              <a:defRPr sz="900" b="1"/>
            </a:lvl4pPr>
            <a:lvl5pPr marL="1028636" indent="0">
              <a:buNone/>
              <a:defRPr sz="900" b="1"/>
            </a:lvl5pPr>
            <a:lvl6pPr marL="1285796" indent="0">
              <a:buNone/>
              <a:defRPr sz="900" b="1"/>
            </a:lvl6pPr>
            <a:lvl7pPr marL="1542954" indent="0">
              <a:buNone/>
              <a:defRPr sz="900" b="1"/>
            </a:lvl7pPr>
            <a:lvl8pPr marL="1800113" indent="0">
              <a:buNone/>
              <a:defRPr sz="900" b="1"/>
            </a:lvl8pPr>
            <a:lvl9pPr marL="2057273"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1057275" y="2378414"/>
            <a:ext cx="3456432" cy="3811271"/>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2" y="1554480"/>
            <a:ext cx="3457575" cy="823912"/>
          </a:xfrm>
        </p:spPr>
        <p:txBody>
          <a:bodyPr anchor="b">
            <a:normAutofit/>
          </a:bodyPr>
          <a:lstStyle>
            <a:lvl1pPr marL="0" indent="0">
              <a:spcBef>
                <a:spcPts val="0"/>
              </a:spcBef>
              <a:buNone/>
              <a:defRPr sz="1238" b="1"/>
            </a:lvl1pPr>
            <a:lvl2pPr marL="257160" indent="0">
              <a:buNone/>
              <a:defRPr sz="1125" b="1"/>
            </a:lvl2pPr>
            <a:lvl3pPr marL="514319" indent="0">
              <a:buNone/>
              <a:defRPr sz="1013" b="1"/>
            </a:lvl3pPr>
            <a:lvl4pPr marL="771477" indent="0">
              <a:buNone/>
              <a:defRPr sz="900" b="1"/>
            </a:lvl4pPr>
            <a:lvl5pPr marL="1028636" indent="0">
              <a:buNone/>
              <a:defRPr sz="900" b="1"/>
            </a:lvl5pPr>
            <a:lvl6pPr marL="1285796" indent="0">
              <a:buNone/>
              <a:defRPr sz="900" b="1"/>
            </a:lvl6pPr>
            <a:lvl7pPr marL="1542954" indent="0">
              <a:buNone/>
              <a:defRPr sz="900" b="1"/>
            </a:lvl7pPr>
            <a:lvl8pPr marL="1800113" indent="0">
              <a:buNone/>
              <a:defRPr sz="900" b="1"/>
            </a:lvl8pPr>
            <a:lvl9pPr marL="2057273"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2" y="2378414"/>
            <a:ext cx="3457575" cy="3811271"/>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5"/>
          <p:cNvSpPr>
            <a:spLocks noGrp="1"/>
          </p:cNvSpPr>
          <p:nvPr>
            <p:ph type="sldNum" sz="quarter" idx="10"/>
          </p:nvPr>
        </p:nvSpPr>
        <p:spPr/>
        <p:txBody>
          <a:bodyPr/>
          <a:lstStyle>
            <a:lvl1pPr>
              <a:defRPr/>
            </a:lvl1pPr>
          </a:lstStyle>
          <a:p>
            <a:pPr>
              <a:defRPr/>
            </a:pPr>
            <a:fld id="{8E4CDECD-FF09-4B1B-BF5D-8CE96FEB75D9}" type="slidenum">
              <a:rPr lang="bg-BG" smtClean="0"/>
              <a:pPr>
                <a:defRPr/>
              </a:pPr>
              <a:t>‹#›</a:t>
            </a:fld>
            <a:endParaRPr lang="bg-BG"/>
          </a:p>
        </p:txBody>
      </p:sp>
      <p:sp>
        <p:nvSpPr>
          <p:cNvPr id="8"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9"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82850749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4C62588F-18F8-477E-B1C8-0116249F6313}" type="slidenum">
              <a:rPr lang="bg-BG" smtClean="0"/>
              <a:pPr>
                <a:defRPr/>
              </a:pPr>
              <a:t>‹#›</a:t>
            </a:fld>
            <a:endParaRPr lang="bg-BG"/>
          </a:p>
        </p:txBody>
      </p:sp>
      <p:sp>
        <p:nvSpPr>
          <p:cNvPr id="4"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5"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296421206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F3AEDBA-B693-4014-BD23-AEAA687CC045}" type="slidenum">
              <a:rPr lang="bg-BG" smtClean="0"/>
              <a:pPr>
                <a:defRPr/>
              </a:pPr>
              <a:t>‹#›</a:t>
            </a:fld>
            <a:endParaRPr lang="bg-BG"/>
          </a:p>
        </p:txBody>
      </p:sp>
      <p:sp>
        <p:nvSpPr>
          <p:cNvPr id="3"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4"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158886015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5" y="2058988"/>
            <a:ext cx="5399485"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endParaRPr>
          </a:p>
        </p:txBody>
      </p:sp>
      <p:pic>
        <p:nvPicPr>
          <p:cNvPr id="5" name="Picture 4" descr="Waves"/>
          <p:cNvPicPr>
            <a:picLocks noChangeAspect="1"/>
          </p:cNvPicPr>
          <p:nvPr/>
        </p:nvPicPr>
        <p:blipFill rotWithShape="1">
          <a:blip r:embed="rId2" cstate="print"/>
          <a:srcRect/>
          <a:stretch/>
        </p:blipFill>
        <p:spPr>
          <a:xfrm>
            <a:off x="6681792" y="2058988"/>
            <a:ext cx="2462213" cy="3886200"/>
          </a:xfrm>
          <a:prstGeom prst="rect">
            <a:avLst/>
          </a:prstGeom>
        </p:spPr>
      </p:pic>
      <p:pic>
        <p:nvPicPr>
          <p:cNvPr id="6" name="Picture 5" descr="Closeup of green plants"/>
          <p:cNvPicPr>
            <a:picLocks noChangeAspect="1"/>
          </p:cNvPicPr>
          <p:nvPr/>
        </p:nvPicPr>
        <p:blipFill rotWithShape="1">
          <a:blip r:embed="rId3" cstate="print"/>
          <a:srcRect/>
          <a:stretch/>
        </p:blipFill>
        <p:spPr>
          <a:xfrm>
            <a:off x="6" y="2058988"/>
            <a:ext cx="1117997" cy="3886200"/>
          </a:xfrm>
          <a:prstGeom prst="rect">
            <a:avLst/>
          </a:prstGeom>
        </p:spPr>
      </p:pic>
      <p:sp>
        <p:nvSpPr>
          <p:cNvPr id="2" name="Title 1"/>
          <p:cNvSpPr>
            <a:spLocks noGrp="1"/>
          </p:cNvSpPr>
          <p:nvPr>
            <p:ph type="title"/>
          </p:nvPr>
        </p:nvSpPr>
        <p:spPr>
          <a:xfrm>
            <a:off x="1313834" y="2263921"/>
            <a:ext cx="5212080" cy="3143393"/>
          </a:xfrm>
        </p:spPr>
        <p:txBody>
          <a:bodyPr/>
          <a:lstStyle>
            <a:lvl1pPr>
              <a:defRPr sz="3375">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313834" y="5381915"/>
            <a:ext cx="5212080" cy="449523"/>
          </a:xfrm>
        </p:spPr>
        <p:txBody>
          <a:bodyPr/>
          <a:lstStyle>
            <a:lvl1pPr marL="0" indent="0">
              <a:spcBef>
                <a:spcPts val="0"/>
              </a:spcBef>
              <a:buNone/>
              <a:defRPr sz="1350">
                <a:solidFill>
                  <a:schemeClr val="bg1"/>
                </a:solidFill>
              </a:defRPr>
            </a:lvl1pPr>
            <a:lvl2pPr marL="257160" indent="0">
              <a:buNone/>
              <a:defRPr sz="1125"/>
            </a:lvl2pPr>
            <a:lvl3pPr marL="514319" indent="0">
              <a:buNone/>
              <a:defRPr sz="1013"/>
            </a:lvl3pPr>
            <a:lvl4pPr marL="771477" indent="0">
              <a:buNone/>
              <a:defRPr sz="900"/>
            </a:lvl4pPr>
            <a:lvl5pPr marL="1028636" indent="0">
              <a:buNone/>
              <a:defRPr sz="900"/>
            </a:lvl5pPr>
            <a:lvl6pPr marL="1285796" indent="0">
              <a:buNone/>
              <a:defRPr sz="900"/>
            </a:lvl6pPr>
            <a:lvl7pPr marL="1542954" indent="0">
              <a:buNone/>
              <a:defRPr sz="900"/>
            </a:lvl7pPr>
            <a:lvl8pPr marL="1800113" indent="0">
              <a:buNone/>
              <a:defRPr sz="900"/>
            </a:lvl8pPr>
            <a:lvl9pPr marL="2057273"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30865086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9" y="919616"/>
            <a:ext cx="3116717" cy="2532888"/>
          </a:xfrm>
        </p:spPr>
        <p:txBody>
          <a:bodyPr/>
          <a:lstStyle>
            <a:lvl1pPr>
              <a:defRPr sz="1800"/>
            </a:lvl1pPr>
          </a:lstStyle>
          <a:p>
            <a:r>
              <a:rPr lang="en-US" smtClean="0"/>
              <a:t>Click to edit Master title style</a:t>
            </a:r>
            <a:endParaRPr/>
          </a:p>
        </p:txBody>
      </p:sp>
      <p:sp>
        <p:nvSpPr>
          <p:cNvPr id="3" name="Content Placeholder 2"/>
          <p:cNvSpPr>
            <a:spLocks noGrp="1"/>
          </p:cNvSpPr>
          <p:nvPr>
            <p:ph idx="1"/>
          </p:nvPr>
        </p:nvSpPr>
        <p:spPr>
          <a:xfrm>
            <a:off x="1057277" y="915923"/>
            <a:ext cx="3912735" cy="5065776"/>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0019" y="3446418"/>
            <a:ext cx="3116717" cy="2535303"/>
          </a:xfrm>
        </p:spPr>
        <p:txBody>
          <a:bodyPr>
            <a:normAutofit/>
          </a:bodyPr>
          <a:lstStyle>
            <a:lvl1pPr marL="0" indent="0">
              <a:spcBef>
                <a:spcPts val="506"/>
              </a:spcBef>
              <a:buNone/>
              <a:defRPr sz="1013"/>
            </a:lvl1pPr>
            <a:lvl2pPr marL="257160" indent="0">
              <a:buNone/>
              <a:defRPr sz="788"/>
            </a:lvl2pPr>
            <a:lvl3pPr marL="514319" indent="0">
              <a:buNone/>
              <a:defRPr sz="675"/>
            </a:lvl3pPr>
            <a:lvl4pPr marL="771477" indent="0">
              <a:buNone/>
              <a:defRPr sz="563"/>
            </a:lvl4pPr>
            <a:lvl5pPr marL="1028636" indent="0">
              <a:buNone/>
              <a:defRPr sz="563"/>
            </a:lvl5pPr>
            <a:lvl6pPr marL="1285796" indent="0">
              <a:buNone/>
              <a:defRPr sz="563"/>
            </a:lvl6pPr>
            <a:lvl7pPr marL="1542954" indent="0">
              <a:buNone/>
              <a:defRPr sz="563"/>
            </a:lvl7pPr>
            <a:lvl8pPr marL="1800113" indent="0">
              <a:buNone/>
              <a:defRPr sz="563"/>
            </a:lvl8pPr>
            <a:lvl9pPr marL="2057273"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C273122-4D76-45F3-83CE-B14890D22A90}" type="slidenum">
              <a:rPr lang="bg-BG" smtClean="0"/>
              <a:pPr>
                <a:defRPr/>
              </a:pPr>
              <a:t>‹#›</a:t>
            </a:fld>
            <a:endParaRPr lang="bg-BG"/>
          </a:p>
        </p:txBody>
      </p:sp>
      <p:sp>
        <p:nvSpPr>
          <p:cNvPr id="6"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7"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139484792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21" y="919616"/>
            <a:ext cx="3116717" cy="2532888"/>
          </a:xfrm>
        </p:spPr>
        <p:txBody>
          <a:bodyPr/>
          <a:lstStyle>
            <a:lvl1pPr>
              <a:defRPr sz="1800"/>
            </a:lvl1pPr>
          </a:lstStyle>
          <a:p>
            <a:r>
              <a:rPr lang="en-US" smtClean="0"/>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1238"/>
            </a:lvl1pPr>
            <a:lvl2pPr marL="257160" indent="0">
              <a:buNone/>
              <a:defRPr sz="1575"/>
            </a:lvl2pPr>
            <a:lvl3pPr marL="514319" indent="0">
              <a:buNone/>
              <a:defRPr sz="1350"/>
            </a:lvl3pPr>
            <a:lvl4pPr marL="771477" indent="0">
              <a:buNone/>
              <a:defRPr sz="1125"/>
            </a:lvl4pPr>
            <a:lvl5pPr marL="1028636" indent="0">
              <a:buNone/>
              <a:defRPr sz="1125"/>
            </a:lvl5pPr>
            <a:lvl6pPr marL="1285796" indent="0">
              <a:buNone/>
              <a:defRPr sz="1125"/>
            </a:lvl6pPr>
            <a:lvl7pPr marL="1542954" indent="0">
              <a:buNone/>
              <a:defRPr sz="1125"/>
            </a:lvl7pPr>
            <a:lvl8pPr marL="1800113" indent="0">
              <a:buNone/>
              <a:defRPr sz="1125"/>
            </a:lvl8pPr>
            <a:lvl9pPr marL="2057273" indent="0">
              <a:buNone/>
              <a:defRPr sz="1125"/>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70021" y="3446397"/>
            <a:ext cx="3116717" cy="2535304"/>
          </a:xfrm>
        </p:spPr>
        <p:txBody>
          <a:bodyPr>
            <a:normAutofit/>
          </a:bodyPr>
          <a:lstStyle>
            <a:lvl1pPr marL="0" indent="0">
              <a:spcBef>
                <a:spcPts val="506"/>
              </a:spcBef>
              <a:buNone/>
              <a:defRPr sz="1013"/>
            </a:lvl1pPr>
            <a:lvl2pPr marL="257160" indent="0">
              <a:buNone/>
              <a:defRPr sz="788"/>
            </a:lvl2pPr>
            <a:lvl3pPr marL="514319" indent="0">
              <a:buNone/>
              <a:defRPr sz="675"/>
            </a:lvl3pPr>
            <a:lvl4pPr marL="771477" indent="0">
              <a:buNone/>
              <a:defRPr sz="563"/>
            </a:lvl4pPr>
            <a:lvl5pPr marL="1028636" indent="0">
              <a:buNone/>
              <a:defRPr sz="563"/>
            </a:lvl5pPr>
            <a:lvl6pPr marL="1285796" indent="0">
              <a:buNone/>
              <a:defRPr sz="563"/>
            </a:lvl6pPr>
            <a:lvl7pPr marL="1542954" indent="0">
              <a:buNone/>
              <a:defRPr sz="563"/>
            </a:lvl7pPr>
            <a:lvl8pPr marL="1800113" indent="0">
              <a:buNone/>
              <a:defRPr sz="563"/>
            </a:lvl8pPr>
            <a:lvl9pPr marL="2057273"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C1E92AC-39D4-4EF8-ADAD-F85BF9F8AE8B}" type="slidenum">
              <a:rPr lang="bg-BG" smtClean="0"/>
              <a:pPr>
                <a:defRPr/>
              </a:pPr>
              <a:t>‹#›</a:t>
            </a:fld>
            <a:endParaRPr lang="bg-BG"/>
          </a:p>
        </p:txBody>
      </p:sp>
      <p:sp>
        <p:nvSpPr>
          <p:cNvPr id="6"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7"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15069206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0AEBDD87-902A-44E8-84A6-EB11DD586EA1}" type="slidenum">
              <a:rPr lang="bg-BG" smtClean="0"/>
              <a:pPr>
                <a:defRPr/>
              </a:pPr>
              <a:t>‹#›</a:t>
            </a:fld>
            <a:endParaRPr lang="bg-BG"/>
          </a:p>
        </p:txBody>
      </p:sp>
      <p:sp>
        <p:nvSpPr>
          <p:cNvPr id="5"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6"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44681034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1" y="190522"/>
            <a:ext cx="1543051"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2" y="190522"/>
            <a:ext cx="5800725"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289114E3-8E59-46FB-91F5-52B2E8244173}" type="slidenum">
              <a:rPr lang="bg-BG" smtClean="0"/>
              <a:pPr>
                <a:defRPr/>
              </a:pPr>
              <a:t>‹#›</a:t>
            </a:fld>
            <a:endParaRPr lang="bg-BG"/>
          </a:p>
        </p:txBody>
      </p:sp>
      <p:sp>
        <p:nvSpPr>
          <p:cNvPr id="5"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6"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228332351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924325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313270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231520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A35A8FB8-17D2-4570-87E9-D62246F06D3A}" type="datetimeFigureOut">
              <a:rPr lang="bg-BG" smtClean="0"/>
              <a:pPr/>
              <a:t>14.5.2014</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2329758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A35A8FB8-17D2-4570-87E9-D62246F06D3A}" type="datetimeFigureOut">
              <a:rPr lang="bg-BG" smtClean="0"/>
              <a:pPr/>
              <a:t>14.5.2014</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2564933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A35A8FB8-17D2-4570-87E9-D62246F06D3A}" type="datetimeFigureOut">
              <a:rPr lang="bg-BG" smtClean="0"/>
              <a:pPr/>
              <a:t>14.5.2014</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123617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57277" y="1556281"/>
            <a:ext cx="3457575" cy="4620682"/>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60" y="1556281"/>
            <a:ext cx="3457331" cy="4620682"/>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Slide Number Placeholder 5"/>
          <p:cNvSpPr>
            <a:spLocks noGrp="1"/>
          </p:cNvSpPr>
          <p:nvPr>
            <p:ph type="sldNum" sz="quarter" idx="10"/>
          </p:nvPr>
        </p:nvSpPr>
        <p:spPr/>
        <p:txBody>
          <a:bodyPr/>
          <a:lstStyle>
            <a:lvl1pPr>
              <a:defRPr/>
            </a:lvl1pPr>
          </a:lstStyle>
          <a:p>
            <a:pPr>
              <a:defRPr/>
            </a:pPr>
            <a:fld id="{825EB998-DE2B-493A-9FC5-A075A401038E}" type="slidenum">
              <a:rPr lang="bg-BG" smtClean="0"/>
              <a:pPr>
                <a:defRPr/>
              </a:pPr>
              <a:t>‹#›</a:t>
            </a:fld>
            <a:endParaRPr lang="bg-BG"/>
          </a:p>
        </p:txBody>
      </p:sp>
      <p:sp>
        <p:nvSpPr>
          <p:cNvPr id="6"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7"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22877353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A8FB8-17D2-4570-87E9-D62246F06D3A}" type="datetimeFigureOut">
              <a:rPr lang="bg-BG" smtClean="0"/>
              <a:pPr/>
              <a:t>14.5.2014</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2316890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A8FB8-17D2-4570-87E9-D62246F06D3A}" type="datetimeFigureOut">
              <a:rPr lang="bg-BG" smtClean="0"/>
              <a:pPr/>
              <a:t>14.5.2014</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3557606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A8FB8-17D2-4570-87E9-D62246F06D3A}" type="datetimeFigureOut">
              <a:rPr lang="bg-BG" smtClean="0"/>
              <a:pPr/>
              <a:t>14.5.2014</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2820761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451920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35A8FB8-17D2-4570-87E9-D62246F06D3A}" type="datetimeFigureOut">
              <a:rPr lang="bg-BG" smtClean="0"/>
              <a:pPr/>
              <a:t>14.5.2014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289454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57275" y="1554480"/>
            <a:ext cx="3456432" cy="823912"/>
          </a:xfrm>
        </p:spPr>
        <p:txBody>
          <a:bodyPr anchor="b">
            <a:normAutofit/>
          </a:bodyPr>
          <a:lstStyle>
            <a:lvl1pPr marL="0" indent="0">
              <a:spcBef>
                <a:spcPts val="0"/>
              </a:spcBef>
              <a:buNone/>
              <a:defRPr sz="1238" b="1"/>
            </a:lvl1pPr>
            <a:lvl2pPr marL="257160" indent="0">
              <a:buNone/>
              <a:defRPr sz="1125" b="1"/>
            </a:lvl2pPr>
            <a:lvl3pPr marL="514319" indent="0">
              <a:buNone/>
              <a:defRPr sz="1013" b="1"/>
            </a:lvl3pPr>
            <a:lvl4pPr marL="771477" indent="0">
              <a:buNone/>
              <a:defRPr sz="900" b="1"/>
            </a:lvl4pPr>
            <a:lvl5pPr marL="1028636" indent="0">
              <a:buNone/>
              <a:defRPr sz="900" b="1"/>
            </a:lvl5pPr>
            <a:lvl6pPr marL="1285796" indent="0">
              <a:buNone/>
              <a:defRPr sz="900" b="1"/>
            </a:lvl6pPr>
            <a:lvl7pPr marL="1542954" indent="0">
              <a:buNone/>
              <a:defRPr sz="900" b="1"/>
            </a:lvl7pPr>
            <a:lvl8pPr marL="1800113" indent="0">
              <a:buNone/>
              <a:defRPr sz="900" b="1"/>
            </a:lvl8pPr>
            <a:lvl9pPr marL="2057273"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1057275" y="2378414"/>
            <a:ext cx="3456432" cy="3811271"/>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2" y="1554480"/>
            <a:ext cx="3457575" cy="823912"/>
          </a:xfrm>
        </p:spPr>
        <p:txBody>
          <a:bodyPr anchor="b">
            <a:normAutofit/>
          </a:bodyPr>
          <a:lstStyle>
            <a:lvl1pPr marL="0" indent="0">
              <a:spcBef>
                <a:spcPts val="0"/>
              </a:spcBef>
              <a:buNone/>
              <a:defRPr sz="1238" b="1"/>
            </a:lvl1pPr>
            <a:lvl2pPr marL="257160" indent="0">
              <a:buNone/>
              <a:defRPr sz="1125" b="1"/>
            </a:lvl2pPr>
            <a:lvl3pPr marL="514319" indent="0">
              <a:buNone/>
              <a:defRPr sz="1013" b="1"/>
            </a:lvl3pPr>
            <a:lvl4pPr marL="771477" indent="0">
              <a:buNone/>
              <a:defRPr sz="900" b="1"/>
            </a:lvl4pPr>
            <a:lvl5pPr marL="1028636" indent="0">
              <a:buNone/>
              <a:defRPr sz="900" b="1"/>
            </a:lvl5pPr>
            <a:lvl6pPr marL="1285796" indent="0">
              <a:buNone/>
              <a:defRPr sz="900" b="1"/>
            </a:lvl6pPr>
            <a:lvl7pPr marL="1542954" indent="0">
              <a:buNone/>
              <a:defRPr sz="900" b="1"/>
            </a:lvl7pPr>
            <a:lvl8pPr marL="1800113" indent="0">
              <a:buNone/>
              <a:defRPr sz="900" b="1"/>
            </a:lvl8pPr>
            <a:lvl9pPr marL="2057273"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2" y="2378414"/>
            <a:ext cx="3457575" cy="3811271"/>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5"/>
          <p:cNvSpPr>
            <a:spLocks noGrp="1"/>
          </p:cNvSpPr>
          <p:nvPr>
            <p:ph type="sldNum" sz="quarter" idx="10"/>
          </p:nvPr>
        </p:nvSpPr>
        <p:spPr/>
        <p:txBody>
          <a:bodyPr/>
          <a:lstStyle>
            <a:lvl1pPr>
              <a:defRPr/>
            </a:lvl1pPr>
          </a:lstStyle>
          <a:p>
            <a:pPr>
              <a:defRPr/>
            </a:pPr>
            <a:fld id="{8E4CDECD-FF09-4B1B-BF5D-8CE96FEB75D9}" type="slidenum">
              <a:rPr lang="bg-BG" smtClean="0"/>
              <a:pPr>
                <a:defRPr/>
              </a:pPr>
              <a:t>‹#›</a:t>
            </a:fld>
            <a:endParaRPr lang="bg-BG"/>
          </a:p>
        </p:txBody>
      </p:sp>
      <p:sp>
        <p:nvSpPr>
          <p:cNvPr id="8"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9"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68293610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4C62588F-18F8-477E-B1C8-0116249F6313}" type="slidenum">
              <a:rPr lang="bg-BG" smtClean="0"/>
              <a:pPr>
                <a:defRPr/>
              </a:pPr>
              <a:t>‹#›</a:t>
            </a:fld>
            <a:endParaRPr lang="bg-BG"/>
          </a:p>
        </p:txBody>
      </p:sp>
      <p:sp>
        <p:nvSpPr>
          <p:cNvPr id="4"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5"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4793190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F3AEDBA-B693-4014-BD23-AEAA687CC045}" type="slidenum">
              <a:rPr lang="bg-BG" smtClean="0"/>
              <a:pPr>
                <a:defRPr/>
              </a:pPr>
              <a:t>‹#›</a:t>
            </a:fld>
            <a:endParaRPr lang="bg-BG"/>
          </a:p>
        </p:txBody>
      </p:sp>
      <p:sp>
        <p:nvSpPr>
          <p:cNvPr id="3"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4"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26575385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9" y="919616"/>
            <a:ext cx="3116717" cy="2532888"/>
          </a:xfrm>
        </p:spPr>
        <p:txBody>
          <a:bodyPr/>
          <a:lstStyle>
            <a:lvl1pPr>
              <a:defRPr sz="1800"/>
            </a:lvl1pPr>
          </a:lstStyle>
          <a:p>
            <a:r>
              <a:rPr lang="en-US" smtClean="0"/>
              <a:t>Click to edit Master title style</a:t>
            </a:r>
            <a:endParaRPr/>
          </a:p>
        </p:txBody>
      </p:sp>
      <p:sp>
        <p:nvSpPr>
          <p:cNvPr id="3" name="Content Placeholder 2"/>
          <p:cNvSpPr>
            <a:spLocks noGrp="1"/>
          </p:cNvSpPr>
          <p:nvPr>
            <p:ph idx="1"/>
          </p:nvPr>
        </p:nvSpPr>
        <p:spPr>
          <a:xfrm>
            <a:off x="1057277" y="915923"/>
            <a:ext cx="3912735" cy="5065776"/>
          </a:xfrm>
        </p:spPr>
        <p:txBody>
          <a:bodyPr/>
          <a:lstStyle>
            <a:lvl1pPr>
              <a:defRPr sz="1238"/>
            </a:lvl1pPr>
            <a:lvl2pPr>
              <a:defRPr sz="1013"/>
            </a:lvl2pPr>
            <a:lvl3pPr>
              <a:defRPr sz="9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0019" y="3446418"/>
            <a:ext cx="3116717" cy="2535303"/>
          </a:xfrm>
        </p:spPr>
        <p:txBody>
          <a:bodyPr>
            <a:normAutofit/>
          </a:bodyPr>
          <a:lstStyle>
            <a:lvl1pPr marL="0" indent="0">
              <a:spcBef>
                <a:spcPts val="506"/>
              </a:spcBef>
              <a:buNone/>
              <a:defRPr sz="1013"/>
            </a:lvl1pPr>
            <a:lvl2pPr marL="257160" indent="0">
              <a:buNone/>
              <a:defRPr sz="788"/>
            </a:lvl2pPr>
            <a:lvl3pPr marL="514319" indent="0">
              <a:buNone/>
              <a:defRPr sz="675"/>
            </a:lvl3pPr>
            <a:lvl4pPr marL="771477" indent="0">
              <a:buNone/>
              <a:defRPr sz="563"/>
            </a:lvl4pPr>
            <a:lvl5pPr marL="1028636" indent="0">
              <a:buNone/>
              <a:defRPr sz="563"/>
            </a:lvl5pPr>
            <a:lvl6pPr marL="1285796" indent="0">
              <a:buNone/>
              <a:defRPr sz="563"/>
            </a:lvl6pPr>
            <a:lvl7pPr marL="1542954" indent="0">
              <a:buNone/>
              <a:defRPr sz="563"/>
            </a:lvl7pPr>
            <a:lvl8pPr marL="1800113" indent="0">
              <a:buNone/>
              <a:defRPr sz="563"/>
            </a:lvl8pPr>
            <a:lvl9pPr marL="2057273"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C273122-4D76-45F3-83CE-B14890D22A90}" type="slidenum">
              <a:rPr lang="bg-BG" smtClean="0"/>
              <a:pPr>
                <a:defRPr/>
              </a:pPr>
              <a:t>‹#›</a:t>
            </a:fld>
            <a:endParaRPr lang="bg-BG"/>
          </a:p>
        </p:txBody>
      </p:sp>
      <p:sp>
        <p:nvSpPr>
          <p:cNvPr id="6"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7"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41917350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21" y="919616"/>
            <a:ext cx="3116717" cy="2532888"/>
          </a:xfrm>
        </p:spPr>
        <p:txBody>
          <a:bodyPr/>
          <a:lstStyle>
            <a:lvl1pPr>
              <a:defRPr sz="1800"/>
            </a:lvl1pPr>
          </a:lstStyle>
          <a:p>
            <a:r>
              <a:rPr lang="en-US" smtClean="0"/>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1238"/>
            </a:lvl1pPr>
            <a:lvl2pPr marL="257160" indent="0">
              <a:buNone/>
              <a:defRPr sz="1575"/>
            </a:lvl2pPr>
            <a:lvl3pPr marL="514319" indent="0">
              <a:buNone/>
              <a:defRPr sz="1350"/>
            </a:lvl3pPr>
            <a:lvl4pPr marL="771477" indent="0">
              <a:buNone/>
              <a:defRPr sz="1125"/>
            </a:lvl4pPr>
            <a:lvl5pPr marL="1028636" indent="0">
              <a:buNone/>
              <a:defRPr sz="1125"/>
            </a:lvl5pPr>
            <a:lvl6pPr marL="1285796" indent="0">
              <a:buNone/>
              <a:defRPr sz="1125"/>
            </a:lvl6pPr>
            <a:lvl7pPr marL="1542954" indent="0">
              <a:buNone/>
              <a:defRPr sz="1125"/>
            </a:lvl7pPr>
            <a:lvl8pPr marL="1800113" indent="0">
              <a:buNone/>
              <a:defRPr sz="1125"/>
            </a:lvl8pPr>
            <a:lvl9pPr marL="2057273" indent="0">
              <a:buNone/>
              <a:defRPr sz="1125"/>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70021" y="3446397"/>
            <a:ext cx="3116717" cy="2535304"/>
          </a:xfrm>
        </p:spPr>
        <p:txBody>
          <a:bodyPr>
            <a:normAutofit/>
          </a:bodyPr>
          <a:lstStyle>
            <a:lvl1pPr marL="0" indent="0">
              <a:spcBef>
                <a:spcPts val="506"/>
              </a:spcBef>
              <a:buNone/>
              <a:defRPr sz="1013"/>
            </a:lvl1pPr>
            <a:lvl2pPr marL="257160" indent="0">
              <a:buNone/>
              <a:defRPr sz="788"/>
            </a:lvl2pPr>
            <a:lvl3pPr marL="514319" indent="0">
              <a:buNone/>
              <a:defRPr sz="675"/>
            </a:lvl3pPr>
            <a:lvl4pPr marL="771477" indent="0">
              <a:buNone/>
              <a:defRPr sz="563"/>
            </a:lvl4pPr>
            <a:lvl5pPr marL="1028636" indent="0">
              <a:buNone/>
              <a:defRPr sz="563"/>
            </a:lvl5pPr>
            <a:lvl6pPr marL="1285796" indent="0">
              <a:buNone/>
              <a:defRPr sz="563"/>
            </a:lvl6pPr>
            <a:lvl7pPr marL="1542954" indent="0">
              <a:buNone/>
              <a:defRPr sz="563"/>
            </a:lvl7pPr>
            <a:lvl8pPr marL="1800113" indent="0">
              <a:buNone/>
              <a:defRPr sz="563"/>
            </a:lvl8pPr>
            <a:lvl9pPr marL="2057273"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C1E92AC-39D4-4EF8-ADAD-F85BF9F8AE8B}" type="slidenum">
              <a:rPr lang="bg-BG" smtClean="0"/>
              <a:pPr>
                <a:defRPr/>
              </a:pPr>
              <a:t>‹#›</a:t>
            </a:fld>
            <a:endParaRPr lang="bg-BG"/>
          </a:p>
        </p:txBody>
      </p:sp>
      <p:sp>
        <p:nvSpPr>
          <p:cNvPr id="6" name="Date Placeholder 3"/>
          <p:cNvSpPr>
            <a:spLocks noGrp="1"/>
          </p:cNvSpPr>
          <p:nvPr>
            <p:ph type="dt" sz="half" idx="11"/>
          </p:nvPr>
        </p:nvSpPr>
        <p:spPr/>
        <p:txBody>
          <a:bodyPr/>
          <a:lstStyle>
            <a:lvl1pPr>
              <a:defRPr/>
            </a:lvl1pPr>
          </a:lstStyle>
          <a:p>
            <a:pPr>
              <a:defRPr/>
            </a:pPr>
            <a:r>
              <a:rPr lang="en-US" smtClean="0"/>
              <a:t>July 22, 2012</a:t>
            </a:r>
            <a:endParaRPr lang="en-US"/>
          </a:p>
        </p:txBody>
      </p:sp>
      <p:sp>
        <p:nvSpPr>
          <p:cNvPr id="7" name="Footer Placeholder 4"/>
          <p:cNvSpPr>
            <a:spLocks noGrp="1"/>
          </p:cNvSpPr>
          <p:nvPr>
            <p:ph type="ftr" sz="quarter" idx="12"/>
          </p:nvPr>
        </p:nvSpPr>
        <p:spPr/>
        <p:txBody>
          <a:bodyPr/>
          <a:lstStyle>
            <a:lvl1pPr>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33090722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 y="6629400"/>
            <a:ext cx="1125141"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endParaRPr>
          </a:p>
        </p:txBody>
      </p:sp>
      <p:sp>
        <p:nvSpPr>
          <p:cNvPr id="11" name="Rectangle 10"/>
          <p:cNvSpPr/>
          <p:nvPr/>
        </p:nvSpPr>
        <p:spPr>
          <a:xfrm>
            <a:off x="1207294" y="6629400"/>
            <a:ext cx="793670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srgbClr val="549E39">
                  <a:lumMod val="75000"/>
                </a:srgbClr>
              </a:solidFill>
            </a:endParaRPr>
          </a:p>
        </p:txBody>
      </p:sp>
      <p:sp>
        <p:nvSpPr>
          <p:cNvPr id="1028" name="Title Placeholder 1"/>
          <p:cNvSpPr>
            <a:spLocks noGrp="1"/>
          </p:cNvSpPr>
          <p:nvPr>
            <p:ph type="title"/>
          </p:nvPr>
        </p:nvSpPr>
        <p:spPr bwMode="auto">
          <a:xfrm>
            <a:off x="1057275" y="276225"/>
            <a:ext cx="7029450" cy="118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bg-BG" smtClean="0"/>
              <a:t>Click to edit Master title style</a:t>
            </a:r>
            <a:endParaRPr lang="bg-BG" altLang="bg-BG" smtClean="0"/>
          </a:p>
        </p:txBody>
      </p:sp>
      <p:sp>
        <p:nvSpPr>
          <p:cNvPr id="1029" name="Text Placeholder 2"/>
          <p:cNvSpPr>
            <a:spLocks noGrp="1"/>
          </p:cNvSpPr>
          <p:nvPr>
            <p:ph type="body" idx="1"/>
          </p:nvPr>
        </p:nvSpPr>
        <p:spPr bwMode="auto">
          <a:xfrm>
            <a:off x="1057275" y="1565275"/>
            <a:ext cx="7029450" cy="462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endParaRPr lang="bg-BG" altLang="bg-BG" smtClean="0"/>
          </a:p>
        </p:txBody>
      </p:sp>
      <p:sp>
        <p:nvSpPr>
          <p:cNvPr id="6" name="Slide Number Placeholder 5"/>
          <p:cNvSpPr>
            <a:spLocks noGrp="1"/>
          </p:cNvSpPr>
          <p:nvPr>
            <p:ph type="sldNum" sz="quarter" idx="4"/>
          </p:nvPr>
        </p:nvSpPr>
        <p:spPr>
          <a:xfrm>
            <a:off x="1" y="6629400"/>
            <a:ext cx="308372" cy="228600"/>
          </a:xfrm>
          <a:prstGeom prst="rect">
            <a:avLst/>
          </a:prstGeom>
        </p:spPr>
        <p:txBody>
          <a:bodyPr vert="horz" lIns="91440" tIns="45720" rIns="91440" bIns="45720" rtlCol="0" anchor="ctr"/>
          <a:lstStyle>
            <a:lvl1pPr algn="r" eaLnBrk="1" fontAlgn="auto" hangingPunct="1">
              <a:spcBef>
                <a:spcPts val="0"/>
              </a:spcBef>
              <a:spcAft>
                <a:spcPts val="0"/>
              </a:spcAft>
              <a:defRPr sz="450">
                <a:solidFill>
                  <a:schemeClr val="accent1">
                    <a:lumMod val="75000"/>
                  </a:schemeClr>
                </a:solidFill>
                <a:latin typeface="+mn-lt"/>
              </a:defRPr>
            </a:lvl1pPr>
          </a:lstStyle>
          <a:p>
            <a:pPr>
              <a:defRPr/>
            </a:pPr>
            <a:fld id="{82E8A998-0608-428B-A760-2D6762669BE9}" type="slidenum">
              <a:rPr lang="bg-BG" smtClean="0"/>
              <a:pPr>
                <a:defRPr/>
              </a:pPr>
              <a:t>‹#›</a:t>
            </a:fld>
            <a:endParaRPr lang="bg-BG"/>
          </a:p>
        </p:txBody>
      </p:sp>
      <p:sp>
        <p:nvSpPr>
          <p:cNvPr id="4" name="Date Placeholder 3"/>
          <p:cNvSpPr>
            <a:spLocks noGrp="1"/>
          </p:cNvSpPr>
          <p:nvPr>
            <p:ph type="dt" sz="half" idx="2"/>
          </p:nvPr>
        </p:nvSpPr>
        <p:spPr>
          <a:xfrm>
            <a:off x="323850" y="6629400"/>
            <a:ext cx="750094" cy="228600"/>
          </a:xfrm>
          <a:prstGeom prst="rect">
            <a:avLst/>
          </a:prstGeom>
        </p:spPr>
        <p:txBody>
          <a:bodyPr vert="horz" lIns="91440" tIns="45720" rIns="91440" bIns="45720" rtlCol="0" anchor="ctr"/>
          <a:lstStyle>
            <a:lvl1pPr algn="r" eaLnBrk="1" fontAlgn="auto" hangingPunct="1">
              <a:spcBef>
                <a:spcPts val="0"/>
              </a:spcBef>
              <a:spcAft>
                <a:spcPts val="0"/>
              </a:spcAft>
              <a:defRPr sz="450">
                <a:solidFill>
                  <a:schemeClr val="accent1">
                    <a:lumMod val="75000"/>
                  </a:schemeClr>
                </a:solidFill>
                <a:latin typeface="+mn-lt"/>
              </a:defRPr>
            </a:lvl1pPr>
          </a:lstStyle>
          <a:p>
            <a:pPr>
              <a:defRPr/>
            </a:pPr>
            <a:r>
              <a:rPr lang="en-US" smtClean="0"/>
              <a:t>July 22, 2012</a:t>
            </a:r>
            <a:endParaRPr lang="en-US"/>
          </a:p>
        </p:txBody>
      </p:sp>
      <p:sp>
        <p:nvSpPr>
          <p:cNvPr id="5" name="Footer Placeholder 4"/>
          <p:cNvSpPr>
            <a:spLocks noGrp="1"/>
          </p:cNvSpPr>
          <p:nvPr>
            <p:ph type="ftr" sz="quarter" idx="3"/>
          </p:nvPr>
        </p:nvSpPr>
        <p:spPr>
          <a:xfrm>
            <a:off x="1228725" y="6629400"/>
            <a:ext cx="6858000" cy="228600"/>
          </a:xfrm>
          <a:prstGeom prst="rect">
            <a:avLst/>
          </a:prstGeom>
        </p:spPr>
        <p:txBody>
          <a:bodyPr vert="horz" lIns="91440" tIns="45720" rIns="91440" bIns="45720" rtlCol="0" anchor="ctr"/>
          <a:lstStyle>
            <a:lvl1pPr algn="l" eaLnBrk="1" fontAlgn="auto" hangingPunct="1">
              <a:spcBef>
                <a:spcPts val="0"/>
              </a:spcBef>
              <a:spcAft>
                <a:spcPts val="0"/>
              </a:spcAft>
              <a:defRPr sz="450">
                <a:solidFill>
                  <a:schemeClr val="accent1">
                    <a:lumMod val="75000"/>
                  </a:schemeClr>
                </a:solidFill>
                <a:latin typeface="+mn-lt"/>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14759408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fade/>
  </p:transition>
  <p:timing>
    <p:tnLst>
      <p:par>
        <p:cTn id="1" dur="indefinite" restart="never" nodeType="tmRoot"/>
      </p:par>
    </p:tnLst>
  </p:timing>
  <p:hf sldNum="0" hdr="0" dt="0"/>
  <p:txStyles>
    <p:title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p:titleStyle>
    <p:bodyStyle>
      <a:lvl1pPr marL="117872" indent="-117872" algn="l" defTabSz="513458" rtl="0" eaLnBrk="1" fontAlgn="base" hangingPunct="1">
        <a:lnSpc>
          <a:spcPct val="90000"/>
        </a:lnSpc>
        <a:spcBef>
          <a:spcPts val="619"/>
        </a:spcBef>
        <a:spcAft>
          <a:spcPct val="0"/>
        </a:spcAft>
        <a:buFont typeface="Arial" panose="020B0604020202020204" pitchFamily="34" charset="0"/>
        <a:buChar char="•"/>
        <a:defRPr sz="1238" kern="1200">
          <a:solidFill>
            <a:schemeClr val="tx1"/>
          </a:solidFill>
          <a:latin typeface="+mn-lt"/>
          <a:ea typeface="+mn-ea"/>
          <a:cs typeface="+mn-cs"/>
        </a:defRPr>
      </a:lvl1pPr>
      <a:lvl2pPr marL="246460" indent="-86618" algn="l" defTabSz="513458" rtl="0" eaLnBrk="1" fontAlgn="base" hangingPunct="1">
        <a:lnSpc>
          <a:spcPct val="90000"/>
        </a:lnSpc>
        <a:spcBef>
          <a:spcPts val="225"/>
        </a:spcBef>
        <a:spcAft>
          <a:spcPct val="0"/>
        </a:spcAft>
        <a:buFont typeface="Arial" panose="020B0604020202020204" pitchFamily="34" charset="0"/>
        <a:buChar char="•"/>
        <a:defRPr kern="1200">
          <a:solidFill>
            <a:schemeClr val="tx1"/>
          </a:solidFill>
          <a:latin typeface="+mn-lt"/>
          <a:ea typeface="+mn-ea"/>
          <a:cs typeface="+mn-cs"/>
        </a:defRPr>
      </a:lvl2pPr>
      <a:lvl3pPr marL="380405" indent="-86618" algn="l" defTabSz="513458" rtl="0" eaLnBrk="1" fontAlgn="base" hangingPunct="1">
        <a:lnSpc>
          <a:spcPct val="90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3pPr>
      <a:lvl4pPr marL="508992" indent="-86618" algn="l" defTabSz="513458" rtl="0" eaLnBrk="1" fontAlgn="base" hangingPunct="1">
        <a:lnSpc>
          <a:spcPct val="90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4pPr>
      <a:lvl5pPr marL="637580" indent="-86618" algn="l" defTabSz="513458" rtl="0" eaLnBrk="1" fontAlgn="base" hangingPunct="1">
        <a:lnSpc>
          <a:spcPct val="90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5pPr>
      <a:lvl6pPr marL="766335"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6pPr>
      <a:lvl7pPr marL="894913"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7pPr>
      <a:lvl8pPr marL="1023493"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8pPr>
      <a:lvl9pPr marL="1152073"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514319" rtl="0" eaLnBrk="1" latinLnBrk="0" hangingPunct="1">
        <a:defRPr sz="1013" kern="1200">
          <a:solidFill>
            <a:schemeClr val="tx1"/>
          </a:solidFill>
          <a:latin typeface="+mn-lt"/>
          <a:ea typeface="+mn-ea"/>
          <a:cs typeface="+mn-cs"/>
        </a:defRPr>
      </a:lvl1pPr>
      <a:lvl2pPr marL="257160" algn="l" defTabSz="514319" rtl="0" eaLnBrk="1" latinLnBrk="0" hangingPunct="1">
        <a:defRPr sz="1013" kern="1200">
          <a:solidFill>
            <a:schemeClr val="tx1"/>
          </a:solidFill>
          <a:latin typeface="+mn-lt"/>
          <a:ea typeface="+mn-ea"/>
          <a:cs typeface="+mn-cs"/>
        </a:defRPr>
      </a:lvl2pPr>
      <a:lvl3pPr marL="514319" algn="l" defTabSz="514319" rtl="0" eaLnBrk="1" latinLnBrk="0" hangingPunct="1">
        <a:defRPr sz="1013" kern="1200">
          <a:solidFill>
            <a:schemeClr val="tx1"/>
          </a:solidFill>
          <a:latin typeface="+mn-lt"/>
          <a:ea typeface="+mn-ea"/>
          <a:cs typeface="+mn-cs"/>
        </a:defRPr>
      </a:lvl3pPr>
      <a:lvl4pPr marL="771477" algn="l" defTabSz="514319" rtl="0" eaLnBrk="1" latinLnBrk="0" hangingPunct="1">
        <a:defRPr sz="1013" kern="1200">
          <a:solidFill>
            <a:schemeClr val="tx1"/>
          </a:solidFill>
          <a:latin typeface="+mn-lt"/>
          <a:ea typeface="+mn-ea"/>
          <a:cs typeface="+mn-cs"/>
        </a:defRPr>
      </a:lvl4pPr>
      <a:lvl5pPr marL="1028636" algn="l" defTabSz="514319" rtl="0" eaLnBrk="1" latinLnBrk="0" hangingPunct="1">
        <a:defRPr sz="1013" kern="1200">
          <a:solidFill>
            <a:schemeClr val="tx1"/>
          </a:solidFill>
          <a:latin typeface="+mn-lt"/>
          <a:ea typeface="+mn-ea"/>
          <a:cs typeface="+mn-cs"/>
        </a:defRPr>
      </a:lvl5pPr>
      <a:lvl6pPr marL="1285796" algn="l" defTabSz="514319" rtl="0" eaLnBrk="1" latinLnBrk="0" hangingPunct="1">
        <a:defRPr sz="1013" kern="1200">
          <a:solidFill>
            <a:schemeClr val="tx1"/>
          </a:solidFill>
          <a:latin typeface="+mn-lt"/>
          <a:ea typeface="+mn-ea"/>
          <a:cs typeface="+mn-cs"/>
        </a:defRPr>
      </a:lvl6pPr>
      <a:lvl7pPr marL="1542954" algn="l" defTabSz="514319" rtl="0" eaLnBrk="1" latinLnBrk="0" hangingPunct="1">
        <a:defRPr sz="1013" kern="1200">
          <a:solidFill>
            <a:schemeClr val="tx1"/>
          </a:solidFill>
          <a:latin typeface="+mn-lt"/>
          <a:ea typeface="+mn-ea"/>
          <a:cs typeface="+mn-cs"/>
        </a:defRPr>
      </a:lvl7pPr>
      <a:lvl8pPr marL="1800113" algn="l" defTabSz="514319" rtl="0" eaLnBrk="1" latinLnBrk="0" hangingPunct="1">
        <a:defRPr sz="1013" kern="1200">
          <a:solidFill>
            <a:schemeClr val="tx1"/>
          </a:solidFill>
          <a:latin typeface="+mn-lt"/>
          <a:ea typeface="+mn-ea"/>
          <a:cs typeface="+mn-cs"/>
        </a:defRPr>
      </a:lvl8pPr>
      <a:lvl9pPr marL="2057273" algn="l" defTabSz="514319"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A8FB8-17D2-4570-87E9-D62246F06D3A}" type="datetimeFigureOut">
              <a:rPr lang="bg-BG" smtClean="0"/>
              <a:pPr/>
              <a:t>14.5.2014</a:t>
            </a:fld>
            <a:endParaRPr lang="bg-B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5490323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 y="6629400"/>
            <a:ext cx="1125141"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prstClr val="white"/>
              </a:solidFill>
            </a:endParaRPr>
          </a:p>
        </p:txBody>
      </p:sp>
      <p:sp>
        <p:nvSpPr>
          <p:cNvPr id="11" name="Rectangle 10"/>
          <p:cNvSpPr/>
          <p:nvPr/>
        </p:nvSpPr>
        <p:spPr>
          <a:xfrm>
            <a:off x="1207294" y="6629400"/>
            <a:ext cx="793670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solidFill>
                <a:srgbClr val="549E39">
                  <a:lumMod val="75000"/>
                </a:srgbClr>
              </a:solidFill>
            </a:endParaRPr>
          </a:p>
        </p:txBody>
      </p:sp>
      <p:sp>
        <p:nvSpPr>
          <p:cNvPr id="1028" name="Title Placeholder 1"/>
          <p:cNvSpPr>
            <a:spLocks noGrp="1"/>
          </p:cNvSpPr>
          <p:nvPr>
            <p:ph type="title"/>
          </p:nvPr>
        </p:nvSpPr>
        <p:spPr bwMode="auto">
          <a:xfrm>
            <a:off x="1057275" y="276225"/>
            <a:ext cx="7029450" cy="118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bg-BG" smtClean="0"/>
              <a:t>Click to edit Master title style</a:t>
            </a:r>
            <a:endParaRPr lang="bg-BG" altLang="bg-BG" smtClean="0"/>
          </a:p>
        </p:txBody>
      </p:sp>
      <p:sp>
        <p:nvSpPr>
          <p:cNvPr id="1029" name="Text Placeholder 2"/>
          <p:cNvSpPr>
            <a:spLocks noGrp="1"/>
          </p:cNvSpPr>
          <p:nvPr>
            <p:ph type="body" idx="1"/>
          </p:nvPr>
        </p:nvSpPr>
        <p:spPr bwMode="auto">
          <a:xfrm>
            <a:off x="1057275" y="1565275"/>
            <a:ext cx="7029450" cy="462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endParaRPr lang="bg-BG" altLang="bg-BG" smtClean="0"/>
          </a:p>
        </p:txBody>
      </p:sp>
      <p:sp>
        <p:nvSpPr>
          <p:cNvPr id="6" name="Slide Number Placeholder 5"/>
          <p:cNvSpPr>
            <a:spLocks noGrp="1"/>
          </p:cNvSpPr>
          <p:nvPr>
            <p:ph type="sldNum" sz="quarter" idx="4"/>
          </p:nvPr>
        </p:nvSpPr>
        <p:spPr>
          <a:xfrm>
            <a:off x="1" y="6629400"/>
            <a:ext cx="308372" cy="228600"/>
          </a:xfrm>
          <a:prstGeom prst="rect">
            <a:avLst/>
          </a:prstGeom>
        </p:spPr>
        <p:txBody>
          <a:bodyPr vert="horz" lIns="91440" tIns="45720" rIns="91440" bIns="45720" rtlCol="0" anchor="ctr"/>
          <a:lstStyle>
            <a:lvl1pPr algn="r" eaLnBrk="1" fontAlgn="auto" hangingPunct="1">
              <a:spcBef>
                <a:spcPts val="0"/>
              </a:spcBef>
              <a:spcAft>
                <a:spcPts val="0"/>
              </a:spcAft>
              <a:defRPr sz="450">
                <a:solidFill>
                  <a:schemeClr val="accent1">
                    <a:lumMod val="75000"/>
                  </a:schemeClr>
                </a:solidFill>
                <a:latin typeface="+mn-lt"/>
              </a:defRPr>
            </a:lvl1pPr>
          </a:lstStyle>
          <a:p>
            <a:pPr>
              <a:defRPr/>
            </a:pPr>
            <a:fld id="{82E8A998-0608-428B-A760-2D6762669BE9}" type="slidenum">
              <a:rPr lang="bg-BG" smtClean="0"/>
              <a:pPr>
                <a:defRPr/>
              </a:pPr>
              <a:t>‹#›</a:t>
            </a:fld>
            <a:endParaRPr lang="bg-BG"/>
          </a:p>
        </p:txBody>
      </p:sp>
      <p:sp>
        <p:nvSpPr>
          <p:cNvPr id="4" name="Date Placeholder 3"/>
          <p:cNvSpPr>
            <a:spLocks noGrp="1"/>
          </p:cNvSpPr>
          <p:nvPr>
            <p:ph type="dt" sz="half" idx="2"/>
          </p:nvPr>
        </p:nvSpPr>
        <p:spPr>
          <a:xfrm>
            <a:off x="323850" y="6629400"/>
            <a:ext cx="750094" cy="228600"/>
          </a:xfrm>
          <a:prstGeom prst="rect">
            <a:avLst/>
          </a:prstGeom>
        </p:spPr>
        <p:txBody>
          <a:bodyPr vert="horz" lIns="91440" tIns="45720" rIns="91440" bIns="45720" rtlCol="0" anchor="ctr"/>
          <a:lstStyle>
            <a:lvl1pPr algn="r" eaLnBrk="1" fontAlgn="auto" hangingPunct="1">
              <a:spcBef>
                <a:spcPts val="0"/>
              </a:spcBef>
              <a:spcAft>
                <a:spcPts val="0"/>
              </a:spcAft>
              <a:defRPr sz="450">
                <a:solidFill>
                  <a:schemeClr val="accent1">
                    <a:lumMod val="75000"/>
                  </a:schemeClr>
                </a:solidFill>
                <a:latin typeface="+mn-lt"/>
              </a:defRPr>
            </a:lvl1pPr>
          </a:lstStyle>
          <a:p>
            <a:pPr>
              <a:defRPr/>
            </a:pPr>
            <a:r>
              <a:rPr lang="en-US" smtClean="0"/>
              <a:t>July 22, 2012</a:t>
            </a:r>
            <a:endParaRPr lang="en-US"/>
          </a:p>
        </p:txBody>
      </p:sp>
      <p:sp>
        <p:nvSpPr>
          <p:cNvPr id="5" name="Footer Placeholder 4"/>
          <p:cNvSpPr>
            <a:spLocks noGrp="1"/>
          </p:cNvSpPr>
          <p:nvPr>
            <p:ph type="ftr" sz="quarter" idx="3"/>
          </p:nvPr>
        </p:nvSpPr>
        <p:spPr>
          <a:xfrm>
            <a:off x="1228725" y="6629400"/>
            <a:ext cx="6858000" cy="228600"/>
          </a:xfrm>
          <a:prstGeom prst="rect">
            <a:avLst/>
          </a:prstGeom>
        </p:spPr>
        <p:txBody>
          <a:bodyPr vert="horz" lIns="91440" tIns="45720" rIns="91440" bIns="45720" rtlCol="0" anchor="ctr"/>
          <a:lstStyle>
            <a:lvl1pPr algn="l" eaLnBrk="1" fontAlgn="auto" hangingPunct="1">
              <a:spcBef>
                <a:spcPts val="0"/>
              </a:spcBef>
              <a:spcAft>
                <a:spcPts val="0"/>
              </a:spcAft>
              <a:defRPr sz="450">
                <a:solidFill>
                  <a:schemeClr val="accent1">
                    <a:lumMod val="75000"/>
                  </a:schemeClr>
                </a:solidFill>
                <a:latin typeface="+mn-lt"/>
              </a:defRPr>
            </a:lvl1pPr>
          </a:lstStyle>
          <a:p>
            <a:pPr>
              <a:defRPr/>
            </a:pPr>
            <a:r>
              <a:rPr lang="ru-RU" smtClean="0"/>
              <a:t>Новата ОСП 2014-2020 – Какво ни очаква? Майски вечери  ОПТИКОМ 2014</a:t>
            </a:r>
            <a:endParaRPr lang="ru-RU"/>
          </a:p>
        </p:txBody>
      </p:sp>
    </p:spTree>
    <p:extLst>
      <p:ext uri="{BB962C8B-B14F-4D97-AF65-F5344CB8AC3E}">
        <p14:creationId xmlns="" xmlns:p14="http://schemas.microsoft.com/office/powerpoint/2010/main" val="21816536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fade/>
  </p:transition>
  <p:timing>
    <p:tnLst>
      <p:par>
        <p:cTn id="1" dur="indefinite" restart="never" nodeType="tmRoot"/>
      </p:par>
    </p:tnLst>
  </p:timing>
  <p:hf sldNum="0" hdr="0" dt="0"/>
  <p:txStyles>
    <p:title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p:titleStyle>
    <p:bodyStyle>
      <a:lvl1pPr marL="117872" indent="-117872" algn="l" defTabSz="513458" rtl="0" eaLnBrk="1" fontAlgn="base" hangingPunct="1">
        <a:lnSpc>
          <a:spcPct val="90000"/>
        </a:lnSpc>
        <a:spcBef>
          <a:spcPts val="619"/>
        </a:spcBef>
        <a:spcAft>
          <a:spcPct val="0"/>
        </a:spcAft>
        <a:buFont typeface="Arial" panose="020B0604020202020204" pitchFamily="34" charset="0"/>
        <a:buChar char="•"/>
        <a:defRPr sz="1238" kern="1200">
          <a:solidFill>
            <a:schemeClr val="tx1"/>
          </a:solidFill>
          <a:latin typeface="+mn-lt"/>
          <a:ea typeface="+mn-ea"/>
          <a:cs typeface="+mn-cs"/>
        </a:defRPr>
      </a:lvl1pPr>
      <a:lvl2pPr marL="246460" indent="-86618" algn="l" defTabSz="513458" rtl="0" eaLnBrk="1" fontAlgn="base" hangingPunct="1">
        <a:lnSpc>
          <a:spcPct val="90000"/>
        </a:lnSpc>
        <a:spcBef>
          <a:spcPts val="225"/>
        </a:spcBef>
        <a:spcAft>
          <a:spcPct val="0"/>
        </a:spcAft>
        <a:buFont typeface="Arial" panose="020B0604020202020204" pitchFamily="34" charset="0"/>
        <a:buChar char="•"/>
        <a:defRPr kern="1200">
          <a:solidFill>
            <a:schemeClr val="tx1"/>
          </a:solidFill>
          <a:latin typeface="+mn-lt"/>
          <a:ea typeface="+mn-ea"/>
          <a:cs typeface="+mn-cs"/>
        </a:defRPr>
      </a:lvl2pPr>
      <a:lvl3pPr marL="380405" indent="-86618" algn="l" defTabSz="513458" rtl="0" eaLnBrk="1" fontAlgn="base" hangingPunct="1">
        <a:lnSpc>
          <a:spcPct val="90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3pPr>
      <a:lvl4pPr marL="508992" indent="-86618" algn="l" defTabSz="513458" rtl="0" eaLnBrk="1" fontAlgn="base" hangingPunct="1">
        <a:lnSpc>
          <a:spcPct val="90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4pPr>
      <a:lvl5pPr marL="637580" indent="-86618" algn="l" defTabSz="513458" rtl="0" eaLnBrk="1" fontAlgn="base" hangingPunct="1">
        <a:lnSpc>
          <a:spcPct val="90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5pPr>
      <a:lvl6pPr marL="766335"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6pPr>
      <a:lvl7pPr marL="894913"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7pPr>
      <a:lvl8pPr marL="1023493"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8pPr>
      <a:lvl9pPr marL="1152073" indent="-87434" algn="l" defTabSz="514319"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514319" rtl="0" eaLnBrk="1" latinLnBrk="0" hangingPunct="1">
        <a:defRPr sz="1013" kern="1200">
          <a:solidFill>
            <a:schemeClr val="tx1"/>
          </a:solidFill>
          <a:latin typeface="+mn-lt"/>
          <a:ea typeface="+mn-ea"/>
          <a:cs typeface="+mn-cs"/>
        </a:defRPr>
      </a:lvl1pPr>
      <a:lvl2pPr marL="257160" algn="l" defTabSz="514319" rtl="0" eaLnBrk="1" latinLnBrk="0" hangingPunct="1">
        <a:defRPr sz="1013" kern="1200">
          <a:solidFill>
            <a:schemeClr val="tx1"/>
          </a:solidFill>
          <a:latin typeface="+mn-lt"/>
          <a:ea typeface="+mn-ea"/>
          <a:cs typeface="+mn-cs"/>
        </a:defRPr>
      </a:lvl2pPr>
      <a:lvl3pPr marL="514319" algn="l" defTabSz="514319" rtl="0" eaLnBrk="1" latinLnBrk="0" hangingPunct="1">
        <a:defRPr sz="1013" kern="1200">
          <a:solidFill>
            <a:schemeClr val="tx1"/>
          </a:solidFill>
          <a:latin typeface="+mn-lt"/>
          <a:ea typeface="+mn-ea"/>
          <a:cs typeface="+mn-cs"/>
        </a:defRPr>
      </a:lvl3pPr>
      <a:lvl4pPr marL="771477" algn="l" defTabSz="514319" rtl="0" eaLnBrk="1" latinLnBrk="0" hangingPunct="1">
        <a:defRPr sz="1013" kern="1200">
          <a:solidFill>
            <a:schemeClr val="tx1"/>
          </a:solidFill>
          <a:latin typeface="+mn-lt"/>
          <a:ea typeface="+mn-ea"/>
          <a:cs typeface="+mn-cs"/>
        </a:defRPr>
      </a:lvl4pPr>
      <a:lvl5pPr marL="1028636" algn="l" defTabSz="514319" rtl="0" eaLnBrk="1" latinLnBrk="0" hangingPunct="1">
        <a:defRPr sz="1013" kern="1200">
          <a:solidFill>
            <a:schemeClr val="tx1"/>
          </a:solidFill>
          <a:latin typeface="+mn-lt"/>
          <a:ea typeface="+mn-ea"/>
          <a:cs typeface="+mn-cs"/>
        </a:defRPr>
      </a:lvl5pPr>
      <a:lvl6pPr marL="1285796" algn="l" defTabSz="514319" rtl="0" eaLnBrk="1" latinLnBrk="0" hangingPunct="1">
        <a:defRPr sz="1013" kern="1200">
          <a:solidFill>
            <a:schemeClr val="tx1"/>
          </a:solidFill>
          <a:latin typeface="+mn-lt"/>
          <a:ea typeface="+mn-ea"/>
          <a:cs typeface="+mn-cs"/>
        </a:defRPr>
      </a:lvl6pPr>
      <a:lvl7pPr marL="1542954" algn="l" defTabSz="514319" rtl="0" eaLnBrk="1" latinLnBrk="0" hangingPunct="1">
        <a:defRPr sz="1013" kern="1200">
          <a:solidFill>
            <a:schemeClr val="tx1"/>
          </a:solidFill>
          <a:latin typeface="+mn-lt"/>
          <a:ea typeface="+mn-ea"/>
          <a:cs typeface="+mn-cs"/>
        </a:defRPr>
      </a:lvl7pPr>
      <a:lvl8pPr marL="1800113" algn="l" defTabSz="514319" rtl="0" eaLnBrk="1" latinLnBrk="0" hangingPunct="1">
        <a:defRPr sz="1013" kern="1200">
          <a:solidFill>
            <a:schemeClr val="tx1"/>
          </a:solidFill>
          <a:latin typeface="+mn-lt"/>
          <a:ea typeface="+mn-ea"/>
          <a:cs typeface="+mn-cs"/>
        </a:defRPr>
      </a:lvl8pPr>
      <a:lvl9pPr marL="2057273" algn="l" defTabSz="514319"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A8FB8-17D2-4570-87E9-D62246F06D3A}" type="datetimeFigureOut">
              <a:rPr lang="bg-BG" smtClean="0"/>
              <a:pPr/>
              <a:t>14.5.2014</a:t>
            </a:fld>
            <a:endParaRPr lang="bg-B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D0442-BAD4-4B81-95A3-A47FA431EDE0}" type="slidenum">
              <a:rPr lang="bg-BG" smtClean="0"/>
              <a:pPr/>
              <a:t>‹#›</a:t>
            </a:fld>
            <a:endParaRPr lang="bg-BG"/>
          </a:p>
        </p:txBody>
      </p:sp>
    </p:spTree>
    <p:extLst>
      <p:ext uri="{BB962C8B-B14F-4D97-AF65-F5344CB8AC3E}">
        <p14:creationId xmlns="" xmlns:p14="http://schemas.microsoft.com/office/powerpoint/2010/main" val="302613004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png"/><Relationship Id="rId7" Type="http://schemas.openxmlformats.org/officeDocument/2006/relationships/diagramColors" Target="../diagrams/colors10.xml"/><Relationship Id="rId2" Type="http://schemas.openxmlformats.org/officeDocument/2006/relationships/notesSlide" Target="../notesSlides/notesSlide50.xml"/><Relationship Id="rId1" Type="http://schemas.openxmlformats.org/officeDocument/2006/relationships/slideLayout" Target="../slideLayouts/slideLayout2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Pie 11"/>
          <p:cNvSpPr/>
          <p:nvPr/>
        </p:nvSpPr>
        <p:spPr>
          <a:xfrm rot="16200000">
            <a:off x="5029200" y="-4132166"/>
            <a:ext cx="8229600" cy="8229600"/>
          </a:xfrm>
          <a:prstGeom prst="pie">
            <a:avLst>
              <a:gd name="adj1" fmla="val 10799355"/>
              <a:gd name="adj2" fmla="val 16200000"/>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7" name="Rectangle 6"/>
          <p:cNvSpPr/>
          <p:nvPr/>
        </p:nvSpPr>
        <p:spPr>
          <a:xfrm>
            <a:off x="-6020" y="0"/>
            <a:ext cx="3414238"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2200" b="1" dirty="0" smtClean="0"/>
              <a:t>Възможности </a:t>
            </a:r>
            <a:r>
              <a:rPr lang="ru-RU" sz="2200" b="1" dirty="0"/>
              <a:t>за финансиране на земеделските производители в периода 2014-2020. </a:t>
            </a:r>
            <a:endParaRPr lang="ru-RU" sz="2200" b="1"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pPr algn="r"/>
            <a:endParaRPr lang="ru-RU" dirty="0"/>
          </a:p>
          <a:p>
            <a:pPr algn="r"/>
            <a:r>
              <a:rPr lang="ru-RU" dirty="0" smtClean="0"/>
              <a:t>Програма </a:t>
            </a:r>
            <a:r>
              <a:rPr lang="ru-RU" dirty="0"/>
              <a:t>за развитие на селските райони </a:t>
            </a:r>
            <a:endParaRPr lang="ru-RU" dirty="0" smtClean="0"/>
          </a:p>
          <a:p>
            <a:pPr algn="r"/>
            <a:endParaRPr lang="ru-RU" dirty="0" smtClean="0"/>
          </a:p>
          <a:p>
            <a:pPr algn="r"/>
            <a:r>
              <a:rPr lang="ru-RU" dirty="0" smtClean="0"/>
              <a:t>Директни плащания</a:t>
            </a:r>
            <a:endParaRPr lang="bg-BG" dirty="0"/>
          </a:p>
        </p:txBody>
      </p:sp>
      <p:sp>
        <p:nvSpPr>
          <p:cNvPr id="4" name="Oval 3"/>
          <p:cNvSpPr/>
          <p:nvPr/>
        </p:nvSpPr>
        <p:spPr>
          <a:xfrm>
            <a:off x="2909452" y="1255257"/>
            <a:ext cx="4572000" cy="4572000"/>
          </a:xfrm>
          <a:prstGeom prst="ellipse">
            <a:avLst/>
          </a:prstGeom>
          <a:blipFill>
            <a:blip r:embed="rId4" cstate="prin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5"/>
          <p:cNvSpPr>
            <a:spLocks/>
          </p:cNvSpPr>
          <p:nvPr/>
        </p:nvSpPr>
        <p:spPr>
          <a:xfrm>
            <a:off x="5597591" y="4577311"/>
            <a:ext cx="2216373" cy="2166389"/>
          </a:xfrm>
          <a:prstGeom prst="ellipse">
            <a:avLst/>
          </a:prstGeom>
          <a:blipFill>
            <a:blip r:embed="rId5" cstate="print">
              <a:extLst>
                <a:ext uri="{28A0092B-C50C-407E-A947-70E740481C1C}">
                  <a14:useLocalDpi xmlns="" xmlns:a14="http://schemas.microsoft.com/office/drawing/2010/main"/>
                </a:ext>
              </a:extLst>
            </a:blip>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 xmlns:p14="http://schemas.microsoft.com/office/powerpoint/2010/main" val="324165008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r>
              <a:rPr lang="bg-BG" b="1" dirty="0" smtClean="0">
                <a:solidFill>
                  <a:schemeClr val="accent1"/>
                </a:solidFill>
              </a:rPr>
              <a:t>Критерии </a:t>
            </a:r>
            <a:r>
              <a:rPr lang="bg-BG" b="1" dirty="0">
                <a:solidFill>
                  <a:schemeClr val="accent1"/>
                </a:solidFill>
              </a:rPr>
              <a:t>за допустимост – ЗП – физически и юридически лица</a:t>
            </a:r>
            <a:r>
              <a:rPr lang="ru-RU" b="1" dirty="0">
                <a:solidFill>
                  <a:schemeClr val="accent1"/>
                </a:solidFill>
              </a:rPr>
              <a:t>:</a:t>
            </a:r>
          </a:p>
          <a:p>
            <a:pPr lvl="0"/>
            <a:r>
              <a:rPr lang="bg-BG" dirty="0"/>
              <a:t>Кандидатите, юридически лица, следва да докажат доход от земеделска дейност и/или участие и подпомагане по схемата за единно плащане на </a:t>
            </a:r>
            <a:r>
              <a:rPr lang="bg-BG" dirty="0" smtClean="0"/>
              <a:t>площ.</a:t>
            </a:r>
            <a:endParaRPr lang="bg-BG" dirty="0"/>
          </a:p>
          <a:p>
            <a:pPr lvl="0"/>
            <a:r>
              <a:rPr lang="bg-BG" dirty="0"/>
              <a:t>Кандидатите следва да представят бизнес план, доказващ подобряване на дейността на земеделското стопанство чрез прилагане на планираните инвестиции и дейности, подробно описани в представения бизнес план.</a:t>
            </a:r>
          </a:p>
          <a:p>
            <a:pPr marL="0" indent="0" algn="just">
              <a:buNone/>
            </a:pPr>
            <a:r>
              <a:rPr lang="bg-BG" dirty="0" smtClean="0"/>
              <a:t>Изискванията за минимален СПО и доход от земеделска дейност не </a:t>
            </a:r>
            <a:r>
              <a:rPr lang="bg-BG" dirty="0"/>
              <a:t>се прилагат за кандидати с проекти в селски райони, създадени до 1 година преди кандидатстването, за проекти с инвестиции в: сектор „животновъдство”, сектор „плодове и зеленчуци”, производство на „етерично-маслени и медицински култури” и производство на технически култури</a:t>
            </a:r>
            <a:r>
              <a:rPr lang="bg-BG" dirty="0" smtClean="0"/>
              <a:t>. </a:t>
            </a:r>
          </a:p>
          <a:p>
            <a:pPr marL="0" indent="0" algn="just">
              <a:buNone/>
            </a:pPr>
            <a:endParaRPr lang="bg-BG" b="1" dirty="0" smtClean="0">
              <a:solidFill>
                <a:schemeClr val="accent1"/>
              </a:solidFill>
            </a:endParaRPr>
          </a:p>
          <a:p>
            <a:pPr marL="0" indent="0" algn="just">
              <a:buNone/>
            </a:pPr>
            <a:r>
              <a:rPr lang="bg-BG" b="1" dirty="0" smtClean="0">
                <a:solidFill>
                  <a:schemeClr val="accent1"/>
                </a:solidFill>
              </a:rPr>
              <a:t>Критерии за допустимост – групи производители</a:t>
            </a:r>
          </a:p>
          <a:p>
            <a:pPr lvl="0"/>
            <a:r>
              <a:rPr lang="bg-BG" dirty="0" smtClean="0"/>
              <a:t>Кандидатите </a:t>
            </a:r>
            <a:r>
              <a:rPr lang="bg-BG" dirty="0"/>
              <a:t>трябва да са признати като организация на производители в съответствие с националното и/или европейското законодателство за организации на </a:t>
            </a:r>
            <a:r>
              <a:rPr lang="bg-BG" dirty="0" smtClean="0"/>
              <a:t>производители.</a:t>
            </a:r>
            <a:endParaRPr lang="bg-BG" dirty="0"/>
          </a:p>
          <a:p>
            <a:pPr lvl="0"/>
            <a:r>
              <a:rPr lang="bg-BG" dirty="0"/>
              <a:t>Инвестициите следва да са свързани с основата земеделска дейност на членовете на организацията, която е основна и за </a:t>
            </a:r>
            <a:r>
              <a:rPr lang="bg-BG" dirty="0" smtClean="0"/>
              <a:t>организацията.</a:t>
            </a:r>
            <a:endParaRPr lang="bg-BG" dirty="0"/>
          </a:p>
          <a:p>
            <a:pPr lvl="0"/>
            <a:r>
              <a:rPr lang="bg-BG" dirty="0"/>
              <a:t>Кандидатите следва да представят бизнес план, доказващ подобряване на земеделската дейност на земеделските стопанства на членовете и основна за организацията чрез прилагане на планираните инвестиции и дейности, подробно описани в представения бизнес </a:t>
            </a:r>
            <a:r>
              <a:rPr lang="bg-BG" dirty="0" smtClean="0"/>
              <a:t>план.</a:t>
            </a:r>
            <a:endParaRPr lang="bg-BG" dirty="0"/>
          </a:p>
          <a:p>
            <a:pPr lvl="0"/>
            <a:r>
              <a:rPr lang="bg-BG" dirty="0"/>
              <a:t>Бизнес планът трябва да показва, че инвестициите са от полза на цялата организация на производители.</a:t>
            </a:r>
          </a:p>
          <a:p>
            <a:pPr marL="0" indent="0" algn="just">
              <a:buNone/>
            </a:pPr>
            <a:endParaRPr lang="ru-RU"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47715438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r>
              <a:rPr lang="bg-BG" b="1" dirty="0">
                <a:solidFill>
                  <a:schemeClr val="accent1"/>
                </a:solidFill>
              </a:rPr>
              <a:t>Критерии </a:t>
            </a:r>
            <a:r>
              <a:rPr lang="bg-BG" b="1" dirty="0" smtClean="0">
                <a:solidFill>
                  <a:schemeClr val="accent1"/>
                </a:solidFill>
              </a:rPr>
              <a:t>за оценка</a:t>
            </a:r>
            <a:r>
              <a:rPr lang="ru-RU" b="1" dirty="0" smtClean="0">
                <a:solidFill>
                  <a:schemeClr val="accent1"/>
                </a:solidFill>
              </a:rPr>
              <a:t>:</a:t>
            </a:r>
            <a:endParaRPr lang="ru-RU" b="1" dirty="0">
              <a:solidFill>
                <a:schemeClr val="accent1"/>
              </a:solidFill>
            </a:endParaRPr>
          </a:p>
          <a:p>
            <a:pPr lvl="0"/>
            <a:r>
              <a:rPr lang="bg-BG" dirty="0"/>
              <a:t>Проекти, представени от млади земеделски </a:t>
            </a:r>
            <a:r>
              <a:rPr lang="bg-BG" dirty="0" smtClean="0"/>
              <a:t>производители.</a:t>
            </a:r>
            <a:endParaRPr lang="bg-BG" dirty="0"/>
          </a:p>
          <a:p>
            <a:pPr lvl="0"/>
            <a:r>
              <a:rPr lang="bg-BG" dirty="0"/>
              <a:t>Проекти за инвестиции в сектор „Плодове и зеленчуци</a:t>
            </a:r>
            <a:r>
              <a:rPr lang="bg-BG" dirty="0" smtClean="0"/>
              <a:t>”.</a:t>
            </a:r>
            <a:endParaRPr lang="bg-BG" dirty="0"/>
          </a:p>
          <a:p>
            <a:pPr lvl="0"/>
            <a:r>
              <a:rPr lang="bg-BG" dirty="0"/>
              <a:t>Проекти за инвестиции в сектор „Животновъдство</a:t>
            </a:r>
            <a:r>
              <a:rPr lang="bg-BG" dirty="0" smtClean="0"/>
              <a:t>”.</a:t>
            </a:r>
            <a:endParaRPr lang="bg-BG" dirty="0"/>
          </a:p>
          <a:p>
            <a:pPr lvl="0"/>
            <a:r>
              <a:rPr lang="bg-BG" dirty="0"/>
              <a:t>Проекти за инвестиции за производство и преработка на „Етерично-маслени и медицински култури</a:t>
            </a:r>
            <a:r>
              <a:rPr lang="bg-BG" dirty="0" smtClean="0"/>
              <a:t>”.</a:t>
            </a:r>
            <a:endParaRPr lang="bg-BG" dirty="0"/>
          </a:p>
          <a:p>
            <a:pPr lvl="0"/>
            <a:r>
              <a:rPr lang="bg-BG" dirty="0"/>
              <a:t>Проекти за инвестиции за производство и преработка на „Технически култури</a:t>
            </a:r>
            <a:r>
              <a:rPr lang="bg-BG" dirty="0" smtClean="0"/>
              <a:t>”.</a:t>
            </a:r>
            <a:endParaRPr lang="bg-BG" dirty="0"/>
          </a:p>
          <a:p>
            <a:pPr lvl="0"/>
            <a:r>
              <a:rPr lang="bg-BG" dirty="0"/>
              <a:t>Проекти за производство и преработка на биологични суровини и продукти, включително проекти с инвестиции, изцяло свързани с изпълнение на </a:t>
            </a:r>
            <a:r>
              <a:rPr lang="bg-BG" dirty="0" err="1"/>
              <a:t>агроекологични</a:t>
            </a:r>
            <a:r>
              <a:rPr lang="bg-BG" dirty="0"/>
              <a:t> ангажименти в </a:t>
            </a:r>
            <a:r>
              <a:rPr lang="bg-BG" dirty="0" smtClean="0"/>
              <a:t>стопанството.</a:t>
            </a:r>
            <a:endParaRPr lang="bg-BG" dirty="0"/>
          </a:p>
          <a:p>
            <a:pPr lvl="0"/>
            <a:r>
              <a:rPr lang="bg-BG" dirty="0"/>
              <a:t>Проекти за постигане изискванията на стандартите на Общността и свързани с опазване на околната </a:t>
            </a:r>
            <a:r>
              <a:rPr lang="bg-BG" dirty="0" smtClean="0"/>
              <a:t>среда.</a:t>
            </a:r>
            <a:endParaRPr lang="bg-BG" dirty="0"/>
          </a:p>
          <a:p>
            <a:pPr lvl="0"/>
            <a:r>
              <a:rPr lang="bg-BG" dirty="0"/>
              <a:t>Проекти, изпълнявани в области с по-ниско ниво на получената подкрепа и/или в райони с природни и други специфични </a:t>
            </a:r>
            <a:r>
              <a:rPr lang="bg-BG" dirty="0" smtClean="0"/>
              <a:t>ограничения.</a:t>
            </a:r>
            <a:endParaRPr lang="bg-BG" dirty="0"/>
          </a:p>
          <a:p>
            <a:pPr lvl="0"/>
            <a:r>
              <a:rPr lang="bg-BG" dirty="0"/>
              <a:t>Инвестиции за повишаване на енергийната ефективност в </a:t>
            </a:r>
            <a:r>
              <a:rPr lang="bg-BG" dirty="0" smtClean="0"/>
              <a:t>стопанствата.</a:t>
            </a:r>
            <a:endParaRPr lang="bg-BG" dirty="0"/>
          </a:p>
          <a:p>
            <a:pPr lvl="0"/>
            <a:r>
              <a:rPr lang="bg-BG" dirty="0"/>
              <a:t>Проекти с инвестиции в иновации в </a:t>
            </a:r>
            <a:r>
              <a:rPr lang="bg-BG" dirty="0" smtClean="0"/>
              <a:t>стопанствата.</a:t>
            </a:r>
            <a:endParaRPr lang="bg-BG" dirty="0"/>
          </a:p>
          <a:p>
            <a:pPr lvl="0"/>
            <a:r>
              <a:rPr lang="bg-BG" dirty="0"/>
              <a:t>Кандидати с интегрирани проекти и/или проекти за колективни </a:t>
            </a:r>
            <a:r>
              <a:rPr lang="bg-BG" dirty="0" smtClean="0"/>
              <a:t>инвестиции.</a:t>
            </a:r>
            <a:endParaRPr lang="bg-BG" dirty="0"/>
          </a:p>
          <a:p>
            <a:pPr lvl="0"/>
            <a:r>
              <a:rPr lang="bg-BG" dirty="0"/>
              <a:t>Проекти, чието изпълнение води до осигуряване на устойчива </a:t>
            </a:r>
            <a:r>
              <a:rPr lang="bg-BG" dirty="0" smtClean="0"/>
              <a:t>заетост.</a:t>
            </a:r>
            <a:endParaRPr lang="bg-BG" dirty="0"/>
          </a:p>
          <a:p>
            <a:pPr lvl="0"/>
            <a:r>
              <a:rPr lang="bg-BG" dirty="0"/>
              <a:t>Проекти, които се изпълняват на територията на селски район.</a:t>
            </a:r>
          </a:p>
          <a:p>
            <a:pPr marL="0" indent="0" algn="just">
              <a:buNone/>
            </a:pPr>
            <a:endParaRPr lang="ru-RU"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12660403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r>
              <a:rPr lang="bg-BG" b="1" dirty="0" smtClean="0">
                <a:solidFill>
                  <a:schemeClr val="accent1"/>
                </a:solidFill>
              </a:rPr>
              <a:t>Размер на субсидията</a:t>
            </a:r>
            <a:r>
              <a:rPr lang="ru-RU" b="1" dirty="0" smtClean="0">
                <a:solidFill>
                  <a:schemeClr val="accent1"/>
                </a:solidFill>
              </a:rPr>
              <a:t>:</a:t>
            </a:r>
          </a:p>
          <a:p>
            <a:pPr marL="0" indent="0" algn="just">
              <a:buNone/>
            </a:pPr>
            <a:r>
              <a:rPr lang="bg-BG" dirty="0"/>
              <a:t>Финансовата помощ е в размер на </a:t>
            </a:r>
            <a:r>
              <a:rPr lang="bg-BG" sz="2500" dirty="0"/>
              <a:t>50%</a:t>
            </a:r>
            <a:r>
              <a:rPr lang="bg-BG" dirty="0"/>
              <a:t> от общия размер на допустимите за </a:t>
            </a:r>
            <a:r>
              <a:rPr lang="bg-BG" dirty="0" smtClean="0"/>
              <a:t>финансово подпомагане </a:t>
            </a:r>
            <a:r>
              <a:rPr lang="bg-BG" dirty="0"/>
              <a:t>разходи</a:t>
            </a:r>
            <a:r>
              <a:rPr lang="bg-BG" dirty="0" smtClean="0"/>
              <a:t>.</a:t>
            </a:r>
          </a:p>
          <a:p>
            <a:pPr marL="0" indent="0" algn="just">
              <a:buNone/>
            </a:pPr>
            <a:endParaRPr lang="bg-BG" dirty="0" smtClean="0"/>
          </a:p>
          <a:p>
            <a:pPr marL="0" indent="0">
              <a:buNone/>
            </a:pPr>
            <a:r>
              <a:rPr lang="ru-RU" b="1" dirty="0" smtClean="0">
                <a:solidFill>
                  <a:schemeClr val="accent1"/>
                </a:solidFill>
              </a:rPr>
              <a:t>Възможности за увеличение:</a:t>
            </a:r>
          </a:p>
          <a:p>
            <a:pPr lvl="0"/>
            <a:r>
              <a:rPr lang="bg-BG" dirty="0"/>
              <a:t>За проекти представени от </a:t>
            </a:r>
            <a:r>
              <a:rPr lang="bg-BG" sz="1600" dirty="0"/>
              <a:t>млади земеделски стопани</a:t>
            </a:r>
            <a:r>
              <a:rPr lang="bg-BG" dirty="0"/>
              <a:t>, финансовата помощ се увеличава с </a:t>
            </a:r>
            <a:r>
              <a:rPr lang="bg-BG" sz="1800" dirty="0">
                <a:solidFill>
                  <a:schemeClr val="accent1"/>
                </a:solidFill>
              </a:rPr>
              <a:t>10%</a:t>
            </a:r>
            <a:r>
              <a:rPr lang="bg-BG" dirty="0"/>
              <a:t> от общия размер на допустимите за финансово подпомагане </a:t>
            </a:r>
            <a:r>
              <a:rPr lang="bg-BG" dirty="0" smtClean="0"/>
              <a:t>разходи.</a:t>
            </a:r>
            <a:endParaRPr lang="bg-BG" dirty="0"/>
          </a:p>
          <a:p>
            <a:pPr lvl="0"/>
            <a:r>
              <a:rPr lang="bg-BG" dirty="0"/>
              <a:t>За проекти за </a:t>
            </a:r>
            <a:r>
              <a:rPr lang="bg-BG" sz="1800" dirty="0"/>
              <a:t>колективни</a:t>
            </a:r>
            <a:r>
              <a:rPr lang="bg-BG" dirty="0"/>
              <a:t> инвестиции, представени </a:t>
            </a:r>
            <a:r>
              <a:rPr lang="bg-BG" sz="1600" dirty="0"/>
              <a:t>от 10 до 20 </a:t>
            </a:r>
            <a:r>
              <a:rPr lang="bg-BG" sz="1240" dirty="0" smtClean="0"/>
              <a:t>земеделски производители, </a:t>
            </a:r>
            <a:r>
              <a:rPr lang="bg-BG" dirty="0" smtClean="0"/>
              <a:t>финансовата </a:t>
            </a:r>
            <a:r>
              <a:rPr lang="bg-BG" dirty="0"/>
              <a:t>помощ се увеличава с </a:t>
            </a:r>
            <a:r>
              <a:rPr lang="bg-BG" sz="1800" dirty="0">
                <a:solidFill>
                  <a:schemeClr val="accent1"/>
                </a:solidFill>
              </a:rPr>
              <a:t>10% </a:t>
            </a:r>
            <a:r>
              <a:rPr lang="bg-BG" dirty="0"/>
              <a:t>от общия размер на допустимите за финансово подпомагане </a:t>
            </a:r>
            <a:r>
              <a:rPr lang="bg-BG" dirty="0" smtClean="0"/>
              <a:t>разходи.</a:t>
            </a:r>
            <a:endParaRPr lang="bg-BG" dirty="0"/>
          </a:p>
          <a:p>
            <a:pPr lvl="0"/>
            <a:r>
              <a:rPr lang="bg-BG" dirty="0"/>
              <a:t>За проекти за колективни инвестиции, представени от </a:t>
            </a:r>
            <a:r>
              <a:rPr lang="bg-BG" sz="1800" dirty="0"/>
              <a:t>над 20 </a:t>
            </a:r>
            <a:r>
              <a:rPr lang="bg-BG" dirty="0"/>
              <a:t>земеделски производители, финансовата помощ се увеличава с </a:t>
            </a:r>
            <a:r>
              <a:rPr lang="bg-BG" sz="1800" dirty="0">
                <a:solidFill>
                  <a:schemeClr val="accent1"/>
                </a:solidFill>
              </a:rPr>
              <a:t>20%</a:t>
            </a:r>
            <a:r>
              <a:rPr lang="bg-BG" dirty="0"/>
              <a:t> от общия размер на допустимите за финансово подпомагане </a:t>
            </a:r>
            <a:r>
              <a:rPr lang="bg-BG" dirty="0" smtClean="0"/>
              <a:t>разходи.</a:t>
            </a:r>
            <a:endParaRPr lang="bg-BG" dirty="0"/>
          </a:p>
          <a:p>
            <a:pPr lvl="0"/>
            <a:r>
              <a:rPr lang="bg-BG" dirty="0"/>
              <a:t>За </a:t>
            </a:r>
            <a:r>
              <a:rPr lang="bg-BG" sz="1800" dirty="0"/>
              <a:t>интегрирани</a:t>
            </a:r>
            <a:r>
              <a:rPr lang="bg-BG" dirty="0"/>
              <a:t> проекти и/или такива свързани със </a:t>
            </a:r>
            <a:r>
              <a:rPr lang="bg-BG" sz="1800" dirty="0"/>
              <a:t>сливания</a:t>
            </a:r>
            <a:r>
              <a:rPr lang="bg-BG" dirty="0"/>
              <a:t> на организации на производители финансовата помощ се увеличава с </a:t>
            </a:r>
            <a:r>
              <a:rPr lang="bg-BG" sz="1800" dirty="0">
                <a:solidFill>
                  <a:schemeClr val="accent1"/>
                </a:solidFill>
              </a:rPr>
              <a:t>10 %</a:t>
            </a:r>
            <a:r>
              <a:rPr lang="bg-BG" dirty="0"/>
              <a:t> от общия размер на допустимите за финансово подпомагане </a:t>
            </a:r>
            <a:r>
              <a:rPr lang="bg-BG" dirty="0" smtClean="0"/>
              <a:t>разходи.</a:t>
            </a:r>
            <a:endParaRPr lang="bg-BG" dirty="0"/>
          </a:p>
          <a:p>
            <a:pPr marL="0" indent="0">
              <a:buNone/>
            </a:pPr>
            <a:endParaRPr lang="ru-RU" b="1" dirty="0">
              <a:solidFill>
                <a:schemeClr val="accent1"/>
              </a:solidFill>
            </a:endParaRPr>
          </a:p>
          <a:p>
            <a:pPr marL="0" indent="0">
              <a:buNone/>
            </a:pPr>
            <a:endParaRPr lang="ru-RU" b="1" dirty="0" smtClean="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9837307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endParaRPr lang="bg-BG" dirty="0" smtClean="0"/>
          </a:p>
          <a:p>
            <a:pPr marL="0" indent="0">
              <a:buNone/>
            </a:pPr>
            <a:r>
              <a:rPr lang="ru-RU" b="1" dirty="0" smtClean="0">
                <a:solidFill>
                  <a:schemeClr val="accent1"/>
                </a:solidFill>
              </a:rPr>
              <a:t>Възможности за увеличение на субсидията:</a:t>
            </a:r>
          </a:p>
          <a:p>
            <a:pPr lvl="0"/>
            <a:r>
              <a:rPr lang="bg-BG" dirty="0" smtClean="0"/>
              <a:t>За </a:t>
            </a:r>
            <a:r>
              <a:rPr lang="bg-BG" dirty="0"/>
              <a:t>проекти с инвестиции в </a:t>
            </a:r>
            <a:r>
              <a:rPr lang="bg-BG" sz="1800" dirty="0"/>
              <a:t>райони</a:t>
            </a:r>
            <a:r>
              <a:rPr lang="bg-BG" dirty="0"/>
              <a:t> </a:t>
            </a:r>
            <a:r>
              <a:rPr lang="bg-BG" sz="1800" dirty="0"/>
              <a:t>с</a:t>
            </a:r>
            <a:r>
              <a:rPr lang="bg-BG" dirty="0"/>
              <a:t> природни и други специфични </a:t>
            </a:r>
            <a:r>
              <a:rPr lang="bg-BG" sz="1800" dirty="0"/>
              <a:t>ограничения</a:t>
            </a:r>
            <a:r>
              <a:rPr lang="bg-BG" dirty="0"/>
              <a:t>, финансовата помощ се увеличава с </a:t>
            </a:r>
            <a:r>
              <a:rPr lang="bg-BG" sz="1800" dirty="0">
                <a:solidFill>
                  <a:schemeClr val="accent1"/>
                </a:solidFill>
              </a:rPr>
              <a:t>10%</a:t>
            </a:r>
            <a:r>
              <a:rPr lang="bg-BG" dirty="0"/>
              <a:t> от общия размер на допустимите за финансово подпомагане </a:t>
            </a:r>
            <a:r>
              <a:rPr lang="bg-BG" dirty="0" smtClean="0"/>
              <a:t>разходи.</a:t>
            </a:r>
            <a:endParaRPr lang="bg-BG" dirty="0"/>
          </a:p>
          <a:p>
            <a:pPr lvl="0"/>
            <a:r>
              <a:rPr lang="bg-BG" dirty="0"/>
              <a:t>За проекти с дейности, подпомагани по линия на </a:t>
            </a:r>
            <a:r>
              <a:rPr lang="bg-BG" sz="1800" dirty="0"/>
              <a:t>ЕПИ</a:t>
            </a:r>
            <a:r>
              <a:rPr lang="bg-BG" dirty="0"/>
              <a:t> за селскостопанска производителност, финансовата помощ се увеличава с </a:t>
            </a:r>
            <a:r>
              <a:rPr lang="bg-BG" sz="1800" dirty="0">
                <a:solidFill>
                  <a:schemeClr val="accent1"/>
                </a:solidFill>
              </a:rPr>
              <a:t>10%</a:t>
            </a:r>
            <a:r>
              <a:rPr lang="bg-BG" dirty="0"/>
              <a:t> от общия размер на допустимите за финансово подпомагане </a:t>
            </a:r>
            <a:r>
              <a:rPr lang="bg-BG" dirty="0" smtClean="0"/>
              <a:t>разходи.</a:t>
            </a:r>
            <a:endParaRPr lang="bg-BG" dirty="0"/>
          </a:p>
          <a:p>
            <a:pPr lvl="0"/>
            <a:r>
              <a:rPr lang="bg-BG" dirty="0"/>
              <a:t>За проекти с инвестиции за изпълнение на дейности по мярка „</a:t>
            </a:r>
            <a:r>
              <a:rPr lang="bg-BG" sz="1800" dirty="0"/>
              <a:t>Биологично земеделие</a:t>
            </a:r>
            <a:r>
              <a:rPr lang="bg-BG" dirty="0"/>
              <a:t>”, финансовата помощ се увеличава с </a:t>
            </a:r>
            <a:r>
              <a:rPr lang="bg-BG" sz="1800" dirty="0">
                <a:solidFill>
                  <a:schemeClr val="accent1"/>
                </a:solidFill>
              </a:rPr>
              <a:t>15% </a:t>
            </a:r>
            <a:r>
              <a:rPr lang="bg-BG" dirty="0"/>
              <a:t>от общия размер на допустимите за финансово подпомагане разходи.</a:t>
            </a:r>
          </a:p>
          <a:p>
            <a:pPr marL="0" indent="0">
              <a:buNone/>
            </a:pPr>
            <a:endParaRPr lang="ru-RU" b="1" dirty="0">
              <a:solidFill>
                <a:schemeClr val="accent1"/>
              </a:solidFill>
            </a:endParaRPr>
          </a:p>
          <a:p>
            <a:pPr marL="0" indent="0">
              <a:buNone/>
            </a:pPr>
            <a:r>
              <a:rPr lang="ru-RU" b="1" dirty="0" smtClean="0">
                <a:solidFill>
                  <a:schemeClr val="accent1"/>
                </a:solidFill>
              </a:rPr>
              <a:t>Ограничения:</a:t>
            </a:r>
          </a:p>
          <a:p>
            <a:r>
              <a:rPr lang="bg-BG" sz="1800" dirty="0" smtClean="0"/>
              <a:t>Максималното</a:t>
            </a:r>
            <a:r>
              <a:rPr lang="bg-BG" dirty="0" smtClean="0"/>
              <a:t> комбинирано </a:t>
            </a:r>
            <a:r>
              <a:rPr lang="bg-BG" dirty="0"/>
              <a:t>подпомагане за проект на </a:t>
            </a:r>
            <a:r>
              <a:rPr lang="bg-BG" sz="1800" dirty="0"/>
              <a:t>индивидуален</a:t>
            </a:r>
            <a:r>
              <a:rPr lang="bg-BG" dirty="0"/>
              <a:t> бенефициент е не повече от </a:t>
            </a:r>
            <a:r>
              <a:rPr lang="bg-BG" sz="1800" dirty="0" smtClean="0"/>
              <a:t>70%</a:t>
            </a:r>
            <a:r>
              <a:rPr lang="bg-BG" dirty="0" smtClean="0"/>
              <a:t> </a:t>
            </a:r>
            <a:r>
              <a:rPr lang="bg-BG" dirty="0"/>
              <a:t>от общия размер на допустимите за финансово подпомагане разходи.</a:t>
            </a:r>
          </a:p>
          <a:p>
            <a:r>
              <a:rPr lang="bg-BG" sz="1800" dirty="0"/>
              <a:t>Максималното</a:t>
            </a:r>
            <a:r>
              <a:rPr lang="bg-BG" dirty="0"/>
              <a:t> комбинирано подпомагане за проекти за </a:t>
            </a:r>
            <a:r>
              <a:rPr lang="bg-BG" sz="1800" dirty="0"/>
              <a:t>колективни</a:t>
            </a:r>
            <a:r>
              <a:rPr lang="bg-BG" dirty="0"/>
              <a:t> инвестиции е не повече от </a:t>
            </a:r>
            <a:r>
              <a:rPr lang="bg-BG" sz="1800" dirty="0"/>
              <a:t>90%</a:t>
            </a:r>
            <a:r>
              <a:rPr lang="bg-BG" dirty="0"/>
              <a:t> от общия размер на допустимите за финансово подпомагане разходи.</a:t>
            </a:r>
          </a:p>
          <a:p>
            <a:pPr marL="0" indent="0">
              <a:buNone/>
            </a:pPr>
            <a:endParaRPr lang="ru-RU" b="1" dirty="0" smtClean="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35015437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endParaRPr lang="bg-BG" dirty="0" smtClean="0"/>
          </a:p>
          <a:p>
            <a:pPr marL="0" indent="0">
              <a:buNone/>
            </a:pPr>
            <a:r>
              <a:rPr lang="ru-RU" b="1" dirty="0" smtClean="0">
                <a:solidFill>
                  <a:schemeClr val="accent1"/>
                </a:solidFill>
              </a:rPr>
              <a:t>Ограничения:</a:t>
            </a: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smtClean="0">
              <a:solidFill>
                <a:schemeClr val="accent1"/>
              </a:solidFill>
            </a:endParaRPr>
          </a:p>
          <a:p>
            <a:pPr marL="0" indent="0">
              <a:buNone/>
            </a:pPr>
            <a:r>
              <a:rPr lang="bg-BG" sz="1600" dirty="0"/>
              <a:t>Минималният</a:t>
            </a:r>
            <a:r>
              <a:rPr lang="bg-BG" dirty="0"/>
              <a:t> размер на допустимите разходи за едно проектно предложение е в рамките на </a:t>
            </a:r>
            <a:r>
              <a:rPr lang="bg-BG" sz="1600" dirty="0">
                <a:solidFill>
                  <a:schemeClr val="accent1"/>
                </a:solidFill>
              </a:rPr>
              <a:t>10 000 евро</a:t>
            </a:r>
            <a:r>
              <a:rPr lang="bg-BG" sz="1600" dirty="0" smtClean="0">
                <a:solidFill>
                  <a:schemeClr val="accent1"/>
                </a:solidFill>
              </a:rPr>
              <a:t>.</a:t>
            </a:r>
            <a:endParaRPr lang="bg-BG" sz="1600" dirty="0">
              <a:solidFill>
                <a:schemeClr val="accent1"/>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813503391"/>
              </p:ext>
            </p:extLst>
          </p:nvPr>
        </p:nvGraphicFramePr>
        <p:xfrm>
          <a:off x="1228725" y="2449945"/>
          <a:ext cx="6096000" cy="2497583"/>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b="0" dirty="0" smtClean="0">
                          <a:latin typeface="+mn-lt"/>
                        </a:rPr>
                        <a:t>Един кандидат</a:t>
                      </a:r>
                      <a:endParaRPr lang="bg-BG"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b="0" dirty="0" smtClean="0">
                          <a:latin typeface="+mn-lt"/>
                        </a:rPr>
                        <a:t>Група 10 до 20</a:t>
                      </a:r>
                      <a:endParaRPr lang="bg-BG"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b="0" dirty="0" smtClean="0">
                          <a:latin typeface="+mn-lt"/>
                        </a:rPr>
                        <a:t>Група над 20</a:t>
                      </a:r>
                      <a:endParaRPr lang="bg-BG"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a:r>
                        <a:rPr lang="bg-BG" b="0" dirty="0" smtClean="0">
                          <a:solidFill>
                            <a:schemeClr val="bg1"/>
                          </a:solidFill>
                          <a:latin typeface="+mn-lt"/>
                        </a:rPr>
                        <a:t>Максимален</a:t>
                      </a:r>
                      <a:r>
                        <a:rPr lang="bg-BG" b="0" baseline="0" dirty="0" smtClean="0">
                          <a:solidFill>
                            <a:schemeClr val="bg1"/>
                          </a:solidFill>
                          <a:latin typeface="+mn-lt"/>
                        </a:rPr>
                        <a:t> размер на допустимите разходи за периода на програмата </a:t>
                      </a: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bg-BG" sz="1400" b="1" dirty="0" smtClean="0">
                          <a:latin typeface="+mn-lt"/>
                        </a:rPr>
                        <a:t>3</a:t>
                      </a:r>
                      <a:r>
                        <a:rPr lang="bg-BG" sz="1400" b="1" baseline="0" dirty="0" smtClean="0">
                          <a:latin typeface="+mn-lt"/>
                        </a:rPr>
                        <a:t>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sz="1400" b="1" dirty="0" smtClean="0">
                          <a:latin typeface="+mn-lt"/>
                        </a:rPr>
                        <a:t>4 000 000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sz="1400" b="1" dirty="0" smtClean="0">
                          <a:latin typeface="+mn-lt"/>
                        </a:rPr>
                        <a:t>5</a:t>
                      </a:r>
                      <a:r>
                        <a:rPr lang="bg-BG" sz="1400" b="1" baseline="0" dirty="0" smtClean="0">
                          <a:latin typeface="+mn-lt"/>
                        </a:rPr>
                        <a:t>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a:r>
                        <a:rPr lang="bg-BG" b="0" dirty="0" smtClean="0">
                          <a:solidFill>
                            <a:schemeClr val="bg1"/>
                          </a:solidFill>
                          <a:latin typeface="+mn-lt"/>
                        </a:rPr>
                        <a:t>Максимален</a:t>
                      </a:r>
                      <a:r>
                        <a:rPr lang="bg-BG" b="0" baseline="0" dirty="0" smtClean="0">
                          <a:solidFill>
                            <a:schemeClr val="bg1"/>
                          </a:solidFill>
                          <a:latin typeface="+mn-lt"/>
                        </a:rPr>
                        <a:t> размер на допустимите разходи за земеделска техника</a:t>
                      </a: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bg-BG" sz="1400" b="1" dirty="0" smtClean="0">
                          <a:latin typeface="+mn-lt"/>
                        </a:rPr>
                        <a:t>500</a:t>
                      </a:r>
                      <a:r>
                        <a:rPr lang="bg-BG" sz="1400" b="1" baseline="0" dirty="0" smtClean="0">
                          <a:latin typeface="+mn-lt"/>
                        </a:rPr>
                        <a:t>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sz="1400" b="1" dirty="0" smtClean="0">
                          <a:latin typeface="+mn-lt"/>
                        </a:rPr>
                        <a:t>750 000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sz="1400" b="1" dirty="0" smtClean="0">
                          <a:latin typeface="+mn-lt"/>
                        </a:rPr>
                        <a:t>1 000 000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a:r>
                        <a:rPr lang="bg-BG" b="0" dirty="0" smtClean="0">
                          <a:solidFill>
                            <a:schemeClr val="bg1"/>
                          </a:solidFill>
                          <a:latin typeface="+mn-lt"/>
                        </a:rPr>
                        <a:t>Максимален размер на допустимите</a:t>
                      </a:r>
                      <a:r>
                        <a:rPr lang="bg-BG" b="0" baseline="0" dirty="0" smtClean="0">
                          <a:solidFill>
                            <a:schemeClr val="bg1"/>
                          </a:solidFill>
                          <a:latin typeface="+mn-lt"/>
                        </a:rPr>
                        <a:t> разходи за интегриран проект за периода на програмата</a:t>
                      </a: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bg-BG" sz="1400" b="1" dirty="0" smtClean="0">
                          <a:latin typeface="+mn-lt"/>
                        </a:rPr>
                        <a:t>3 000 000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mn-lt"/>
                        </a:rPr>
                        <a:t>n/a</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mn-lt"/>
                        </a:rPr>
                        <a:t>n/a</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pSp>
        <p:nvGrpSpPr>
          <p:cNvPr id="8" name="Group 7"/>
          <p:cNvGrpSpPr/>
          <p:nvPr/>
        </p:nvGrpSpPr>
        <p:grpSpPr>
          <a:xfrm>
            <a:off x="188957" y="6446980"/>
            <a:ext cx="8955043" cy="411020"/>
            <a:chOff x="188957" y="6446980"/>
            <a:chExt cx="8955043" cy="411020"/>
          </a:xfrm>
        </p:grpSpPr>
        <p:sp>
          <p:nvSpPr>
            <p:cNvPr id="11" name="Rectangle 10"/>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56189179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a:t>
            </a:r>
            <a:r>
              <a:rPr lang="en-US" sz="1600" dirty="0" smtClean="0"/>
              <a:t>2</a:t>
            </a:r>
            <a:r>
              <a:rPr lang="bg-BG" sz="1600" dirty="0" smtClean="0"/>
              <a:t> </a:t>
            </a:r>
            <a:r>
              <a:rPr lang="bg-BG" sz="1600" dirty="0"/>
              <a:t>Инвестиции в преработка/маркетинг на селскостопански продукти</a:t>
            </a:r>
            <a:r>
              <a:rPr lang="bg-BG" dirty="0" smtClean="0"/>
              <a:t>. </a:t>
            </a:r>
          </a:p>
          <a:p>
            <a:pPr marL="0" indent="0">
              <a:buNone/>
            </a:pPr>
            <a:r>
              <a:rPr lang="ru-RU" b="1" dirty="0">
                <a:solidFill>
                  <a:schemeClr val="accent1"/>
                </a:solidFill>
              </a:rPr>
              <a:t>Предназначение на финансирането: </a:t>
            </a:r>
          </a:p>
          <a:p>
            <a:pPr lvl="0"/>
            <a:r>
              <a:rPr lang="bg-BG" dirty="0"/>
              <a:t>Инвестиции в процеси и технологии за производство на продукти, включително такива свързани с къси вериги на </a:t>
            </a:r>
            <a:r>
              <a:rPr lang="bg-BG" dirty="0" smtClean="0"/>
              <a:t>доставка.</a:t>
            </a:r>
            <a:endParaRPr lang="bg-BG" dirty="0"/>
          </a:p>
          <a:p>
            <a:pPr lvl="0"/>
            <a:r>
              <a:rPr lang="bg-BG" dirty="0"/>
              <a:t>Инвестиции свързани с изграждане, придобиване и модернизиране на сгради и други недвижими активи, необходими за производството и </a:t>
            </a:r>
            <a:r>
              <a:rPr lang="bg-BG" dirty="0" smtClean="0"/>
              <a:t>маркетинга.</a:t>
            </a:r>
            <a:endParaRPr lang="bg-BG" dirty="0"/>
          </a:p>
          <a:p>
            <a:pPr lvl="0"/>
            <a:r>
              <a:rPr lang="bg-BG" dirty="0"/>
              <a:t>Инвестиции в инсталиране на нови машини и оборудване за подобряване на производствения процес и </a:t>
            </a:r>
            <a:r>
              <a:rPr lang="bg-BG" dirty="0" smtClean="0"/>
              <a:t>маркетинга.</a:t>
            </a:r>
            <a:endParaRPr lang="bg-BG" dirty="0"/>
          </a:p>
          <a:p>
            <a:pPr lvl="0"/>
            <a:r>
              <a:rPr lang="bg-BG" dirty="0"/>
              <a:t>Инвестиции в активи за съхранение, преработка, пакетиране, охлаждане, замразяване и сушене с цел запазване качеството на </a:t>
            </a:r>
            <a:r>
              <a:rPr lang="bg-BG" dirty="0" smtClean="0"/>
              <a:t>продукцията.</a:t>
            </a:r>
            <a:endParaRPr lang="bg-BG" dirty="0"/>
          </a:p>
          <a:p>
            <a:pPr lvl="0"/>
            <a:r>
              <a:rPr lang="bg-BG" dirty="0"/>
              <a:t>Инвестиции в специализирани транспортни средства за превоз на суровини и/или готова продукция, включително хладилни транспортни </a:t>
            </a:r>
            <a:r>
              <a:rPr lang="bg-BG" dirty="0" smtClean="0"/>
              <a:t>средства.</a:t>
            </a:r>
            <a:endParaRPr lang="bg-BG" dirty="0"/>
          </a:p>
          <a:p>
            <a:pPr lvl="0"/>
            <a:r>
              <a:rPr lang="bg-BG" dirty="0"/>
              <a:t>Инвестиции, свързани с внедряването на системи за управление на </a:t>
            </a:r>
            <a:r>
              <a:rPr lang="bg-BG" dirty="0" smtClean="0"/>
              <a:t>качеството.</a:t>
            </a:r>
            <a:endParaRPr lang="bg-BG" dirty="0"/>
          </a:p>
          <a:p>
            <a:pPr lvl="0"/>
            <a:r>
              <a:rPr lang="bg-BG" dirty="0"/>
              <a:t>Преработка на биомаса за производство на енергия от възобновяеми енергийни </a:t>
            </a:r>
            <a:r>
              <a:rPr lang="bg-BG" dirty="0" smtClean="0"/>
              <a:t>източници.</a:t>
            </a:r>
            <a:endParaRPr lang="bg-BG" dirty="0"/>
          </a:p>
          <a:p>
            <a:r>
              <a:rPr lang="bg-BG" dirty="0"/>
              <a:t>Инвестиции за постигане на съответствие със стандартите на Общността, включително пречиствателни съоръжения</a:t>
            </a:r>
            <a:endParaRPr lang="ru-RU" dirty="0" smtClean="0"/>
          </a:p>
          <a:p>
            <a:pPr marL="0" indent="0">
              <a:buNone/>
            </a:pPr>
            <a:endParaRPr lang="ru-RU" dirty="0"/>
          </a:p>
          <a:p>
            <a:pPr marL="0" indent="0">
              <a:buNone/>
            </a:pPr>
            <a:endParaRPr lang="ru-RU" dirty="0"/>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73302648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a:t>
            </a:r>
            <a:r>
              <a:rPr lang="en-US" sz="1600" dirty="0" smtClean="0"/>
              <a:t>2</a:t>
            </a:r>
            <a:r>
              <a:rPr lang="bg-BG" sz="1600" dirty="0" smtClean="0"/>
              <a:t> </a:t>
            </a:r>
            <a:r>
              <a:rPr lang="bg-BG" sz="1600" dirty="0"/>
              <a:t>Инвестиции в преработка/маркетинг на селскостопански продукти</a:t>
            </a:r>
            <a:r>
              <a:rPr lang="bg-BG" dirty="0" smtClean="0"/>
              <a:t>. </a:t>
            </a:r>
          </a:p>
          <a:p>
            <a:pPr marL="0" indent="0">
              <a:buNone/>
            </a:pPr>
            <a:r>
              <a:rPr lang="bg-BG" b="1" dirty="0" smtClean="0">
                <a:solidFill>
                  <a:schemeClr val="accent1"/>
                </a:solidFill>
              </a:rPr>
              <a:t>Допустими бенефициенти:</a:t>
            </a:r>
            <a:endParaRPr lang="ru-RU" b="1" dirty="0">
              <a:solidFill>
                <a:schemeClr val="accent1"/>
              </a:solidFill>
            </a:endParaRPr>
          </a:p>
          <a:p>
            <a:pPr lvl="0"/>
            <a:r>
              <a:rPr lang="bg-BG" dirty="0"/>
              <a:t>Земеделски производители (физически и юридически лица), регистрирани съгласно Закона за подпомагане на земеделските производители и Групи на </a:t>
            </a:r>
            <a:r>
              <a:rPr lang="bg-BG" dirty="0" smtClean="0"/>
              <a:t>производители.</a:t>
            </a:r>
            <a:endParaRPr lang="bg-BG" dirty="0"/>
          </a:p>
          <a:p>
            <a:pPr lvl="0"/>
            <a:r>
              <a:rPr lang="bg-BG" dirty="0"/>
              <a:t>Предприятия (физически и юридически лица).</a:t>
            </a:r>
          </a:p>
          <a:p>
            <a:r>
              <a:rPr lang="bg-BG" dirty="0"/>
              <a:t>Кандидатите следва да отговарят на критериите за </a:t>
            </a:r>
            <a:r>
              <a:rPr lang="bg-BG" dirty="0" err="1"/>
              <a:t>микро</a:t>
            </a:r>
            <a:r>
              <a:rPr lang="bg-BG" dirty="0"/>
              <a:t>-, малко или средно предприятие и да са регистрирани по Търговския закон или Закона за кооперациите.</a:t>
            </a:r>
          </a:p>
          <a:p>
            <a:r>
              <a:rPr lang="bg-BG" dirty="0"/>
              <a:t>Кандидати, земеделски производители, които отговарят на определението за „малко стопанство“ няма да бъдат подпомагани по мярката.</a:t>
            </a:r>
          </a:p>
          <a:p>
            <a:pPr marL="0" indent="0">
              <a:buNone/>
            </a:pPr>
            <a:r>
              <a:rPr lang="ru-RU" b="1" dirty="0">
                <a:solidFill>
                  <a:schemeClr val="accent1"/>
                </a:solidFill>
              </a:rPr>
              <a:t>Допустими разходи:</a:t>
            </a:r>
          </a:p>
          <a:p>
            <a:pPr lvl="0"/>
            <a:r>
              <a:rPr lang="bg-BG" dirty="0"/>
              <a:t>Изграждане, придобиване и подобряване на недвижимо имущество, включително чрез </a:t>
            </a:r>
            <a:r>
              <a:rPr lang="bg-BG" dirty="0" smtClean="0"/>
              <a:t>лизинг.</a:t>
            </a:r>
            <a:endParaRPr lang="bg-BG" dirty="0"/>
          </a:p>
          <a:p>
            <a:pPr lvl="0"/>
            <a:r>
              <a:rPr lang="bg-BG" dirty="0"/>
              <a:t>Закупуване на нови машини, съоръжения и оборудване, включително компютърен софтуер до пазарната стойност на активите, включително чрез </a:t>
            </a:r>
            <a:r>
              <a:rPr lang="bg-BG" dirty="0" smtClean="0"/>
              <a:t>лизинг.</a:t>
            </a:r>
            <a:endParaRPr lang="bg-BG" dirty="0"/>
          </a:p>
          <a:p>
            <a:pPr lvl="0"/>
            <a:r>
              <a:rPr lang="bg-BG" dirty="0"/>
              <a:t>Общи разходи, свързани със съответния проект за </a:t>
            </a:r>
            <a:r>
              <a:rPr lang="bg-BG" dirty="0" err="1"/>
              <a:t>предпроектни</a:t>
            </a:r>
            <a:r>
              <a:rPr lang="bg-BG" dirty="0"/>
              <a:t> проучвания, такси, хонорари за архитекти, инженери и консултантски услуги, консултации за екологична и икономическа устойчивост на проекти, проучвания за техническа осъществимост на </a:t>
            </a:r>
            <a:r>
              <a:rPr lang="bg-BG" dirty="0" smtClean="0"/>
              <a:t>проекта.</a:t>
            </a:r>
            <a:endParaRPr lang="bg-BG" dirty="0"/>
          </a:p>
          <a:p>
            <a:pPr lvl="0"/>
            <a:r>
              <a:rPr lang="bg-BG" dirty="0"/>
              <a:t>Разходи за ноу-хау, придобиване на патенти права и лицензи, разходи за регистрация на търговски марки и процеси, необходими за изготвяне и изпълнение на проекта</a:t>
            </a:r>
            <a:r>
              <a:rPr lang="bg-BG" dirty="0" smtClean="0"/>
              <a:t>”.</a:t>
            </a:r>
            <a:endParaRPr lang="bg-BG" dirty="0"/>
          </a:p>
          <a:p>
            <a:pPr lvl="0"/>
            <a:r>
              <a:rPr lang="bg-BG" dirty="0"/>
              <a:t>Разходите по изготвяне на планове за управление на горите или еквивалентни на тях </a:t>
            </a:r>
            <a:r>
              <a:rPr lang="bg-BG" dirty="0" smtClean="0"/>
              <a:t>инструменти.</a:t>
            </a:r>
            <a:endParaRPr lang="bg-BG" dirty="0"/>
          </a:p>
          <a:p>
            <a:r>
              <a:rPr lang="bg-BG" dirty="0"/>
              <a:t>Разходи за закупуване на земя до 10% от общия размер на допустимите инвестиционни разходи.</a:t>
            </a:r>
            <a:endParaRPr lang="ru-RU" dirty="0"/>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57416906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a:t>
            </a:r>
            <a:r>
              <a:rPr lang="en-US" sz="1600" dirty="0" smtClean="0"/>
              <a:t>2</a:t>
            </a:r>
            <a:r>
              <a:rPr lang="bg-BG" sz="1600" dirty="0" smtClean="0"/>
              <a:t> </a:t>
            </a:r>
            <a:r>
              <a:rPr lang="bg-BG" sz="1600" dirty="0"/>
              <a:t>Инвестиции в преработка/маркетинг на селскостопански продукти</a:t>
            </a:r>
            <a:r>
              <a:rPr lang="bg-BG" dirty="0" smtClean="0"/>
              <a:t>. </a:t>
            </a:r>
          </a:p>
          <a:p>
            <a:pPr marL="0" indent="0">
              <a:buNone/>
            </a:pPr>
            <a:r>
              <a:rPr lang="bg-BG" b="1" dirty="0" smtClean="0">
                <a:solidFill>
                  <a:schemeClr val="accent1"/>
                </a:solidFill>
              </a:rPr>
              <a:t>Недопустими разходи:</a:t>
            </a:r>
            <a:endParaRPr lang="ru-RU" b="1" dirty="0">
              <a:solidFill>
                <a:schemeClr val="accent1"/>
              </a:solidFill>
            </a:endParaRPr>
          </a:p>
          <a:p>
            <a:pPr lvl="0"/>
            <a:r>
              <a:rPr lang="bg-BG" dirty="0"/>
              <a:t>Разходи за обикновена подмяна и </a:t>
            </a:r>
            <a:r>
              <a:rPr lang="bg-BG" dirty="0" smtClean="0"/>
              <a:t>поддръжка.</a:t>
            </a:r>
            <a:endParaRPr lang="bg-BG" dirty="0"/>
          </a:p>
          <a:p>
            <a:pPr lvl="0"/>
            <a:r>
              <a:rPr lang="bg-BG" dirty="0"/>
              <a:t>Разходи, възникнали при изпълнение на договори за лизинг, разходи за застраховки, разходи за лихви, разходи за неустойки и </a:t>
            </a:r>
            <a:r>
              <a:rPr lang="bg-BG" dirty="0" smtClean="0"/>
              <a:t>такси.</a:t>
            </a:r>
            <a:endParaRPr lang="bg-BG" dirty="0"/>
          </a:p>
          <a:p>
            <a:pPr lvl="0"/>
            <a:r>
              <a:rPr lang="bg-BG" dirty="0"/>
              <a:t>Закупуване на оборудване втора </a:t>
            </a:r>
            <a:r>
              <a:rPr lang="bg-BG" dirty="0" smtClean="0"/>
              <a:t>ръка.</a:t>
            </a:r>
            <a:endParaRPr lang="bg-BG" dirty="0"/>
          </a:p>
          <a:p>
            <a:pPr lvl="0"/>
            <a:r>
              <a:rPr lang="bg-BG" dirty="0"/>
              <a:t>Принос в </a:t>
            </a:r>
            <a:r>
              <a:rPr lang="bg-BG" dirty="0" smtClean="0"/>
              <a:t>натура.</a:t>
            </a:r>
            <a:endParaRPr lang="bg-BG" dirty="0"/>
          </a:p>
          <a:p>
            <a:pPr lvl="0"/>
            <a:r>
              <a:rPr lang="bg-BG" dirty="0"/>
              <a:t>При инвестиции в селското стопанство – закупуване на права за производство и плащане, закупуване на животни, закупуване на едногодишни растения и тяхното </a:t>
            </a:r>
            <a:r>
              <a:rPr lang="bg-BG" dirty="0" smtClean="0"/>
              <a:t>засаждане.</a:t>
            </a:r>
            <a:endParaRPr lang="bg-BG" dirty="0"/>
          </a:p>
          <a:p>
            <a:pPr lvl="0"/>
            <a:r>
              <a:rPr lang="bg-BG" dirty="0"/>
              <a:t>Инвестиция, за която е установено, че ще оказва отрицателно въздействие върху околната </a:t>
            </a:r>
            <a:r>
              <a:rPr lang="bg-BG" dirty="0" smtClean="0"/>
              <a:t>среда.</a:t>
            </a:r>
            <a:endParaRPr lang="bg-BG" dirty="0"/>
          </a:p>
          <a:p>
            <a:pPr lvl="0"/>
            <a:r>
              <a:rPr lang="bg-BG" dirty="0"/>
              <a:t>Разходи, извършени преди подаването на заявление за финансиране от страна на бенефициента, независимо дали всички свързани плащания са направени или не, с изключение на разходите за </a:t>
            </a:r>
            <a:r>
              <a:rPr lang="bg-BG" dirty="0" err="1"/>
              <a:t>предпроектни</a:t>
            </a:r>
            <a:r>
              <a:rPr lang="bg-BG" dirty="0"/>
              <a:t> проучвания, такси, хонорари за архитекти, инженери и консултантски </a:t>
            </a:r>
            <a:r>
              <a:rPr lang="bg-BG" dirty="0" smtClean="0"/>
              <a:t>услуги.</a:t>
            </a:r>
          </a:p>
          <a:p>
            <a:pPr marL="0" indent="0">
              <a:buNone/>
            </a:pPr>
            <a:r>
              <a:rPr lang="bg-BG" b="1" dirty="0">
                <a:solidFill>
                  <a:schemeClr val="accent1"/>
                </a:solidFill>
              </a:rPr>
              <a:t>Критерии за допустимост </a:t>
            </a:r>
            <a:r>
              <a:rPr lang="bg-BG" b="1" dirty="0" smtClean="0">
                <a:solidFill>
                  <a:schemeClr val="accent1"/>
                </a:solidFill>
              </a:rPr>
              <a:t>– физически </a:t>
            </a:r>
            <a:r>
              <a:rPr lang="bg-BG" b="1" dirty="0">
                <a:solidFill>
                  <a:schemeClr val="accent1"/>
                </a:solidFill>
              </a:rPr>
              <a:t>и юридически лица</a:t>
            </a:r>
            <a:r>
              <a:rPr lang="ru-RU" b="1" dirty="0">
                <a:solidFill>
                  <a:schemeClr val="accent1"/>
                </a:solidFill>
              </a:rPr>
              <a:t>:</a:t>
            </a:r>
          </a:p>
          <a:p>
            <a:pPr lvl="0"/>
            <a:r>
              <a:rPr lang="bg-BG" dirty="0"/>
              <a:t>Кандидатите следва да са физически или юридически лица, регистрирани по Търговския закон или Закона за кооперациите, които са </a:t>
            </a:r>
            <a:r>
              <a:rPr lang="bg-BG" dirty="0" err="1"/>
              <a:t>микро</a:t>
            </a:r>
            <a:r>
              <a:rPr lang="bg-BG" dirty="0"/>
              <a:t>-, малки и средни предприятия.</a:t>
            </a:r>
          </a:p>
          <a:p>
            <a:r>
              <a:rPr lang="bg-BG" dirty="0"/>
              <a:t>Кандидатите следва да представят бизнес план, доказващ подобряване на дейността на стопанството/предприятието чрез прилагане на планираните инвестиции и дейности, подробно описани в представения бизнес план</a:t>
            </a:r>
            <a:r>
              <a:rPr lang="bg-BG" dirty="0" smtClean="0"/>
              <a:t>.</a:t>
            </a:r>
            <a:endParaRPr lang="bg-BG" dirty="0"/>
          </a:p>
          <a:p>
            <a:pPr marL="0" lvl="0" indent="0">
              <a:buNone/>
            </a:pPr>
            <a:endParaRPr lang="bg-BG" b="1" dirty="0" smtClean="0"/>
          </a:p>
          <a:p>
            <a:pPr marL="0" lv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47629907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a:t>
            </a:r>
            <a:r>
              <a:rPr lang="en-US" sz="1600" dirty="0" smtClean="0"/>
              <a:t>2</a:t>
            </a:r>
            <a:r>
              <a:rPr lang="bg-BG" sz="1600" dirty="0" smtClean="0"/>
              <a:t> </a:t>
            </a:r>
            <a:r>
              <a:rPr lang="bg-BG" sz="1600" dirty="0"/>
              <a:t>Инвестиции в преработка/маркетинг на селскостопански продукти</a:t>
            </a:r>
            <a:r>
              <a:rPr lang="bg-BG" dirty="0" smtClean="0"/>
              <a:t>. </a:t>
            </a:r>
          </a:p>
          <a:p>
            <a:pPr marL="0" indent="0">
              <a:buNone/>
            </a:pPr>
            <a:r>
              <a:rPr lang="bg-BG" b="1" dirty="0" smtClean="0">
                <a:solidFill>
                  <a:schemeClr val="accent1"/>
                </a:solidFill>
              </a:rPr>
              <a:t>Критерии за допустимост – групи производители</a:t>
            </a:r>
            <a:r>
              <a:rPr lang="ru-RU" b="1" dirty="0" smtClean="0">
                <a:solidFill>
                  <a:schemeClr val="accent1"/>
                </a:solidFill>
              </a:rPr>
              <a:t>:</a:t>
            </a:r>
          </a:p>
          <a:p>
            <a:pPr lvl="0"/>
            <a:r>
              <a:rPr lang="bg-BG" dirty="0" smtClean="0"/>
              <a:t>Кандидатите трябва да са признати като организация на производители, в съответствие с националното и/или европейското законодателство за организации на производители.</a:t>
            </a:r>
          </a:p>
          <a:p>
            <a:pPr lvl="0"/>
            <a:r>
              <a:rPr lang="bg-BG" dirty="0" smtClean="0"/>
              <a:t>Инвестициите следва да са пряко свързани с основата земеделска дейност на членовете на организацията.</a:t>
            </a:r>
          </a:p>
          <a:p>
            <a:r>
              <a:rPr lang="bg-BG" dirty="0" smtClean="0"/>
              <a:t>Бизнес планът трябва да показва подобряване на цялостната дейност на стопанствата на членовете на организацията чрез прилагане на планираните инвестиции и дейности и че инвестициите са от полза на цялата организация на производители.</a:t>
            </a:r>
          </a:p>
          <a:p>
            <a:pPr marL="0" indent="0">
              <a:buNone/>
            </a:pPr>
            <a:r>
              <a:rPr lang="bg-BG" b="1" dirty="0" smtClean="0">
                <a:solidFill>
                  <a:schemeClr val="accent1"/>
                </a:solidFill>
              </a:rPr>
              <a:t>Критерии за оценка:</a:t>
            </a:r>
          </a:p>
          <a:p>
            <a:pPr lvl="0"/>
            <a:r>
              <a:rPr lang="bg-BG" dirty="0"/>
              <a:t>Проекти за инвестиции за преработка на плодове и </a:t>
            </a:r>
            <a:r>
              <a:rPr lang="bg-BG" dirty="0" smtClean="0"/>
              <a:t>зеленчуци. </a:t>
            </a:r>
            <a:endParaRPr lang="bg-BG" dirty="0"/>
          </a:p>
          <a:p>
            <a:pPr lvl="0"/>
            <a:r>
              <a:rPr lang="bg-BG" dirty="0"/>
              <a:t>Проекти за инвестиции за преработка на животинска </a:t>
            </a:r>
            <a:r>
              <a:rPr lang="bg-BG" dirty="0" smtClean="0"/>
              <a:t>продукция.</a:t>
            </a:r>
            <a:endParaRPr lang="bg-BG" dirty="0"/>
          </a:p>
          <a:p>
            <a:pPr lvl="0"/>
            <a:r>
              <a:rPr lang="bg-BG" dirty="0"/>
              <a:t>Проекти за инвестиции за преработка на етерично-маслени и медицински </a:t>
            </a:r>
            <a:r>
              <a:rPr lang="bg-BG" dirty="0" smtClean="0"/>
              <a:t>култури.</a:t>
            </a:r>
            <a:endParaRPr lang="bg-BG" dirty="0"/>
          </a:p>
          <a:p>
            <a:pPr lvl="0"/>
            <a:r>
              <a:rPr lang="bg-BG" dirty="0"/>
              <a:t>Проекти за инвестиции за преработка на технически </a:t>
            </a:r>
            <a:r>
              <a:rPr lang="bg-BG" dirty="0" smtClean="0"/>
              <a:t>култури. </a:t>
            </a:r>
            <a:endParaRPr lang="bg-BG" dirty="0"/>
          </a:p>
          <a:p>
            <a:pPr lvl="0"/>
            <a:r>
              <a:rPr lang="bg-BG" dirty="0"/>
              <a:t>Проекти за преработка на биологични суровини и </a:t>
            </a:r>
            <a:r>
              <a:rPr lang="bg-BG" dirty="0" smtClean="0"/>
              <a:t>продукти.</a:t>
            </a:r>
            <a:endParaRPr lang="bg-BG" dirty="0"/>
          </a:p>
          <a:p>
            <a:pPr lvl="0"/>
            <a:r>
              <a:rPr lang="bg-BG" dirty="0"/>
              <a:t>Проекти с инвестиции за постигане изискванията на стандартите на Общността и свързани с опазване на околната </a:t>
            </a:r>
            <a:r>
              <a:rPr lang="bg-BG" dirty="0" smtClean="0"/>
              <a:t>среда.</a:t>
            </a:r>
            <a:endParaRPr lang="bg-BG" dirty="0"/>
          </a:p>
          <a:p>
            <a:pPr lvl="0"/>
            <a:r>
              <a:rPr lang="bg-BG" dirty="0"/>
              <a:t>Проекти, изпълнявани в области с по-ниско ниво на получената подкрепа и/или в райони с природни и други специфични </a:t>
            </a:r>
            <a:r>
              <a:rPr lang="bg-BG" dirty="0" smtClean="0"/>
              <a:t>ограничения.</a:t>
            </a: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03206323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a:t>
            </a:r>
            <a:r>
              <a:rPr lang="en-US" sz="1600" dirty="0" smtClean="0"/>
              <a:t>2</a:t>
            </a:r>
            <a:r>
              <a:rPr lang="bg-BG" sz="1600" dirty="0" smtClean="0"/>
              <a:t> </a:t>
            </a:r>
            <a:r>
              <a:rPr lang="bg-BG" sz="1600" dirty="0"/>
              <a:t>Инвестиции в преработка/маркетинг на селскостопански продукти</a:t>
            </a:r>
            <a:r>
              <a:rPr lang="bg-BG" dirty="0" smtClean="0"/>
              <a:t>. </a:t>
            </a:r>
          </a:p>
          <a:p>
            <a:pPr marL="0" indent="0">
              <a:buNone/>
            </a:pPr>
            <a:r>
              <a:rPr lang="bg-BG" b="1" dirty="0" smtClean="0">
                <a:solidFill>
                  <a:schemeClr val="accent1"/>
                </a:solidFill>
              </a:rPr>
              <a:t>Критерии за оценка:</a:t>
            </a:r>
          </a:p>
          <a:p>
            <a:pPr lvl="0"/>
            <a:r>
              <a:rPr lang="bg-BG" dirty="0" smtClean="0"/>
              <a:t>Инвестиции </a:t>
            </a:r>
            <a:r>
              <a:rPr lang="bg-BG" dirty="0"/>
              <a:t>за повишаване на енергийната ефективност в стопанствата/ </a:t>
            </a:r>
            <a:r>
              <a:rPr lang="bg-BG" dirty="0" smtClean="0"/>
              <a:t>предприятията.</a:t>
            </a:r>
            <a:endParaRPr lang="bg-BG" dirty="0"/>
          </a:p>
          <a:p>
            <a:pPr lvl="0"/>
            <a:r>
              <a:rPr lang="bg-BG" dirty="0"/>
              <a:t>Инвестиции за иновации в </a:t>
            </a:r>
            <a:r>
              <a:rPr lang="bg-BG" dirty="0" smtClean="0"/>
              <a:t>стопанството/предприятието.</a:t>
            </a:r>
            <a:endParaRPr lang="bg-BG" dirty="0"/>
          </a:p>
          <a:p>
            <a:pPr lvl="0"/>
            <a:r>
              <a:rPr lang="bg-BG" dirty="0"/>
              <a:t>Кандидати с интегрирани проекти и/или колективни </a:t>
            </a:r>
            <a:r>
              <a:rPr lang="bg-BG" dirty="0" smtClean="0"/>
              <a:t>инвестиции.</a:t>
            </a:r>
            <a:endParaRPr lang="bg-BG" dirty="0"/>
          </a:p>
          <a:p>
            <a:pPr lvl="0"/>
            <a:r>
              <a:rPr lang="bg-BG" dirty="0"/>
              <a:t>Проекти с инвестиции за насърчаване на интеграцията между земеделските производители и предприятия от хранително-преработвателната </a:t>
            </a:r>
            <a:r>
              <a:rPr lang="bg-BG" dirty="0" smtClean="0"/>
              <a:t>промишленост.</a:t>
            </a:r>
            <a:endParaRPr lang="bg-BG" dirty="0"/>
          </a:p>
          <a:p>
            <a:pPr lvl="0"/>
            <a:r>
              <a:rPr lang="bg-BG" dirty="0"/>
              <a:t>Проекти, чието изпълнение води до осигуряване на устойчива </a:t>
            </a:r>
            <a:r>
              <a:rPr lang="bg-BG" dirty="0" smtClean="0"/>
              <a:t>заетост.</a:t>
            </a:r>
            <a:endParaRPr lang="bg-BG" dirty="0"/>
          </a:p>
          <a:p>
            <a:r>
              <a:rPr lang="bg-BG" dirty="0"/>
              <a:t>Проекти, които се изпълняват на територията на селски район</a:t>
            </a:r>
            <a:r>
              <a:rPr lang="bg-BG" dirty="0" smtClean="0"/>
              <a:t>.</a:t>
            </a:r>
          </a:p>
          <a:p>
            <a:pPr marL="0" indent="0">
              <a:buNone/>
            </a:pPr>
            <a:endParaRPr lang="bg-BG" b="1" dirty="0" smtClean="0">
              <a:solidFill>
                <a:schemeClr val="accent1"/>
              </a:solidFill>
            </a:endParaRPr>
          </a:p>
          <a:p>
            <a:pPr marL="0" indent="0">
              <a:buNone/>
            </a:pPr>
            <a:r>
              <a:rPr lang="bg-BG" b="1" dirty="0" smtClean="0">
                <a:solidFill>
                  <a:schemeClr val="accent1"/>
                </a:solidFill>
              </a:rPr>
              <a:t>Размер </a:t>
            </a:r>
            <a:r>
              <a:rPr lang="bg-BG" b="1" dirty="0">
                <a:solidFill>
                  <a:schemeClr val="accent1"/>
                </a:solidFill>
              </a:rPr>
              <a:t>на субсидията</a:t>
            </a:r>
            <a:r>
              <a:rPr lang="ru-RU" b="1" dirty="0" smtClean="0">
                <a:solidFill>
                  <a:schemeClr val="accent1"/>
                </a:solidFill>
              </a:rPr>
              <a:t>:</a:t>
            </a:r>
          </a:p>
          <a:p>
            <a:pPr marL="0" indent="0">
              <a:buNone/>
            </a:pPr>
            <a:r>
              <a:rPr lang="bg-BG" dirty="0" smtClean="0"/>
              <a:t>Финансовата </a:t>
            </a:r>
            <a:r>
              <a:rPr lang="bg-BG" dirty="0"/>
              <a:t>помощ е в размер на </a:t>
            </a:r>
            <a:r>
              <a:rPr lang="bg-BG" sz="2500" dirty="0"/>
              <a:t>50%</a:t>
            </a:r>
            <a:r>
              <a:rPr lang="bg-BG" dirty="0"/>
              <a:t> от общия размер на допустимите за финансово подпомагане разходи</a:t>
            </a:r>
            <a:r>
              <a:rPr lang="bg-BG" dirty="0" smtClean="0"/>
              <a:t>.</a:t>
            </a:r>
          </a:p>
          <a:p>
            <a:pPr marL="0" indent="0">
              <a:buNone/>
            </a:pPr>
            <a:endParaRPr lang="bg-BG" dirty="0" smtClean="0"/>
          </a:p>
          <a:p>
            <a:pPr marL="0" indent="0">
              <a:buNone/>
            </a:pPr>
            <a:r>
              <a:rPr lang="ru-RU" b="1" dirty="0">
                <a:solidFill>
                  <a:schemeClr val="accent1"/>
                </a:solidFill>
              </a:rPr>
              <a:t>Възможности за увеличение:</a:t>
            </a:r>
          </a:p>
          <a:p>
            <a:pPr lvl="0"/>
            <a:r>
              <a:rPr lang="bg-BG" dirty="0"/>
              <a:t>За проекти с дейности, подпомагани по линия на ЕПИ</a:t>
            </a:r>
            <a:r>
              <a:rPr lang="bg-BG" dirty="0" smtClean="0"/>
              <a:t>, </a:t>
            </a:r>
            <a:r>
              <a:rPr lang="bg-BG" dirty="0"/>
              <a:t>финансовата помощ се увеличава с </a:t>
            </a:r>
            <a:r>
              <a:rPr lang="bg-BG" sz="1800" dirty="0">
                <a:solidFill>
                  <a:schemeClr val="accent1"/>
                </a:solidFill>
              </a:rPr>
              <a:t>10%</a:t>
            </a:r>
            <a:r>
              <a:rPr lang="bg-BG" dirty="0"/>
              <a:t> от общия размер на допустимите за финансово подпомагане разходи.</a:t>
            </a:r>
          </a:p>
          <a:p>
            <a:pPr marL="0" indent="0">
              <a:buNone/>
            </a:pPr>
            <a:endParaRPr lang="bg-BG" dirty="0"/>
          </a:p>
          <a:p>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36868872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Инструменти</a:t>
            </a:r>
            <a:r>
              <a:rPr lang="bg-BG" altLang="bg-BG" dirty="0" smtClean="0"/>
              <a:t> за финансиране на земеделските стопани</a:t>
            </a:r>
            <a:endParaRPr lang="en-US" altLang="bg-BG" dirty="0" smtClean="0"/>
          </a:p>
        </p:txBody>
      </p:sp>
      <p:sp>
        <p:nvSpPr>
          <p:cNvPr id="8195" name="Content Placeholder 2"/>
          <p:cNvSpPr>
            <a:spLocks noGrp="1"/>
          </p:cNvSpPr>
          <p:nvPr>
            <p:ph idx="1"/>
          </p:nvPr>
        </p:nvSpPr>
        <p:spPr>
          <a:xfrm>
            <a:off x="639192" y="1565275"/>
            <a:ext cx="8060925" cy="4621213"/>
          </a:xfrm>
        </p:spPr>
        <p:txBody>
          <a:bodyPr/>
          <a:lstStyle/>
          <a:p>
            <a:pPr marL="0" indent="0">
              <a:buNone/>
            </a:pPr>
            <a:r>
              <a:rPr lang="bg-BG" altLang="bg-BG" sz="2800" dirty="0" smtClean="0">
                <a:solidFill>
                  <a:schemeClr val="accent1"/>
                </a:solidFill>
              </a:rPr>
              <a:t>Директни плащания</a:t>
            </a:r>
            <a:r>
              <a:rPr lang="en-US" altLang="bg-BG" sz="2800" dirty="0"/>
              <a:t> </a:t>
            </a:r>
            <a:r>
              <a:rPr lang="bg-BG" altLang="bg-BG" sz="1600" dirty="0" smtClean="0"/>
              <a:t>Европейски фонд за гарантиране в земеделието</a:t>
            </a:r>
            <a:endParaRPr lang="en-US" altLang="bg-BG" sz="1600" dirty="0" smtClean="0"/>
          </a:p>
          <a:p>
            <a:pPr marL="0" indent="0">
              <a:buNone/>
            </a:pPr>
            <a:r>
              <a:rPr lang="bg-BG" altLang="bg-BG" sz="2800" dirty="0" smtClean="0">
                <a:solidFill>
                  <a:schemeClr val="accent1"/>
                </a:solidFill>
              </a:rPr>
              <a:t>Програма за развитие на селските райони</a:t>
            </a:r>
            <a:r>
              <a:rPr lang="bg-BG" altLang="bg-BG" sz="2800" dirty="0" smtClean="0"/>
              <a:t> </a:t>
            </a:r>
            <a:r>
              <a:rPr lang="bg-BG" altLang="bg-BG" sz="1600" dirty="0" smtClean="0"/>
              <a:t>Европейски земеделски фонд за развитие на селските райони</a:t>
            </a:r>
            <a:endParaRPr lang="en-US" altLang="bg-BG" sz="1600" dirty="0" smtClean="0"/>
          </a:p>
        </p:txBody>
      </p:sp>
      <p:grpSp>
        <p:nvGrpSpPr>
          <p:cNvPr id="11" name="Group 10"/>
          <p:cNvGrpSpPr/>
          <p:nvPr/>
        </p:nvGrpSpPr>
        <p:grpSpPr>
          <a:xfrm>
            <a:off x="188957" y="6446980"/>
            <a:ext cx="8955043" cy="411020"/>
            <a:chOff x="188957" y="6446980"/>
            <a:chExt cx="8955043" cy="411020"/>
          </a:xfrm>
        </p:grpSpPr>
        <p:sp>
          <p:nvSpPr>
            <p:cNvPr id="12" name="Rectangle 11"/>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graphicFrame>
        <p:nvGraphicFramePr>
          <p:cNvPr id="2" name="Diagram 1"/>
          <p:cNvGraphicFramePr/>
          <p:nvPr>
            <p:extLst>
              <p:ext uri="{D42A27DB-BD31-4B8C-83A1-F6EECF244321}">
                <p14:modId xmlns="" xmlns:p14="http://schemas.microsoft.com/office/powerpoint/2010/main" val="1533511771"/>
              </p:ext>
            </p:extLst>
          </p:nvPr>
        </p:nvGraphicFramePr>
        <p:xfrm>
          <a:off x="1140403" y="3519053"/>
          <a:ext cx="4387272" cy="2274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 xmlns:p14="http://schemas.microsoft.com/office/powerpoint/2010/main" val="4014994245"/>
              </p:ext>
            </p:extLst>
          </p:nvPr>
        </p:nvGraphicFramePr>
        <p:xfrm>
          <a:off x="6350289" y="2642054"/>
          <a:ext cx="1736436" cy="30295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5" name="Straight Arrow Connector 4"/>
          <p:cNvCxnSpPr/>
          <p:nvPr/>
        </p:nvCxnSpPr>
        <p:spPr>
          <a:xfrm flipV="1">
            <a:off x="5562600" y="3875881"/>
            <a:ext cx="727364" cy="10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4387727"/>
            <a:ext cx="727364" cy="110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62600" y="4983004"/>
            <a:ext cx="727364" cy="20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a:t>Подмярка</a:t>
            </a:r>
            <a:r>
              <a:rPr lang="bg-BG" sz="1600" dirty="0"/>
              <a:t> 4.</a:t>
            </a:r>
            <a:r>
              <a:rPr lang="en-US" sz="1600" dirty="0"/>
              <a:t>2</a:t>
            </a:r>
            <a:r>
              <a:rPr lang="bg-BG" sz="1600" dirty="0"/>
              <a:t> Инвестиции в преработка/маркетинг на селскостопански продукти. </a:t>
            </a:r>
          </a:p>
          <a:p>
            <a:pPr marL="0" indent="0">
              <a:buNone/>
            </a:pPr>
            <a:r>
              <a:rPr lang="ru-RU" b="1" dirty="0" smtClean="0">
                <a:solidFill>
                  <a:schemeClr val="accent1"/>
                </a:solidFill>
              </a:rPr>
              <a:t>Ограничения:</a:t>
            </a: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endParaRPr lang="ru-RU" b="1" dirty="0" smtClean="0">
              <a:solidFill>
                <a:schemeClr val="accent1"/>
              </a:solidFill>
            </a:endParaRPr>
          </a:p>
          <a:p>
            <a:pPr marL="0" indent="0">
              <a:buNone/>
            </a:pPr>
            <a:endParaRPr lang="ru-RU" b="1" dirty="0">
              <a:solidFill>
                <a:schemeClr val="accent1"/>
              </a:solidFill>
            </a:endParaRPr>
          </a:p>
          <a:p>
            <a:pPr marL="0" indent="0">
              <a:buNone/>
            </a:pPr>
            <a:r>
              <a:rPr lang="bg-BG" sz="1600" dirty="0" smtClean="0"/>
              <a:t>Минималният</a:t>
            </a:r>
            <a:r>
              <a:rPr lang="bg-BG" dirty="0" smtClean="0"/>
              <a:t> </a:t>
            </a:r>
            <a:r>
              <a:rPr lang="bg-BG" dirty="0"/>
              <a:t>размер на допустимите разходи за едно проектно предложение е в рамките на </a:t>
            </a:r>
            <a:r>
              <a:rPr lang="bg-BG" sz="1600" dirty="0">
                <a:solidFill>
                  <a:schemeClr val="accent1"/>
                </a:solidFill>
              </a:rPr>
              <a:t>10 000 евро</a:t>
            </a:r>
            <a:r>
              <a:rPr lang="bg-BG" sz="1600" dirty="0" smtClean="0">
                <a:solidFill>
                  <a:schemeClr val="accent1"/>
                </a:solidFill>
              </a:rPr>
              <a:t>.</a:t>
            </a:r>
            <a:endParaRPr lang="bg-BG" sz="1600" dirty="0">
              <a:solidFill>
                <a:schemeClr val="accent1"/>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420870626"/>
              </p:ext>
            </p:extLst>
          </p:nvPr>
        </p:nvGraphicFramePr>
        <p:xfrm>
          <a:off x="1228725" y="2449945"/>
          <a:ext cx="6096000" cy="1943037"/>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b="0" dirty="0" smtClean="0">
                          <a:latin typeface="+mn-lt"/>
                        </a:rPr>
                        <a:t>Един кандидат</a:t>
                      </a:r>
                      <a:endParaRPr lang="bg-BG"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b="0" dirty="0" smtClean="0">
                          <a:latin typeface="+mn-lt"/>
                        </a:rPr>
                        <a:t>Група 10 до 20</a:t>
                      </a:r>
                      <a:endParaRPr lang="bg-BG"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b="0" dirty="0" smtClean="0">
                          <a:latin typeface="+mn-lt"/>
                        </a:rPr>
                        <a:t>Група над 20</a:t>
                      </a:r>
                      <a:endParaRPr lang="bg-BG" b="0"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a:r>
                        <a:rPr lang="bg-BG" b="0" dirty="0" smtClean="0">
                          <a:solidFill>
                            <a:schemeClr val="bg1"/>
                          </a:solidFill>
                          <a:latin typeface="+mn-lt"/>
                        </a:rPr>
                        <a:t>Максимален</a:t>
                      </a:r>
                      <a:r>
                        <a:rPr lang="bg-BG" b="0" baseline="0" dirty="0" smtClean="0">
                          <a:solidFill>
                            <a:schemeClr val="bg1"/>
                          </a:solidFill>
                          <a:latin typeface="+mn-lt"/>
                        </a:rPr>
                        <a:t> размер на допустимите разходи за периода на програмата </a:t>
                      </a: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bg-BG" sz="1400" b="1" dirty="0" smtClean="0">
                          <a:latin typeface="+mn-lt"/>
                        </a:rPr>
                        <a:t>3</a:t>
                      </a:r>
                      <a:r>
                        <a:rPr lang="bg-BG" sz="1400" b="1" baseline="0" dirty="0" smtClean="0">
                          <a:latin typeface="+mn-lt"/>
                        </a:rPr>
                        <a:t>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sz="1400" b="1" dirty="0" smtClean="0">
                          <a:latin typeface="+mn-lt"/>
                        </a:rPr>
                        <a:t>4 000 000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bg-BG" sz="1400" b="1" dirty="0" smtClean="0">
                          <a:latin typeface="+mn-lt"/>
                        </a:rPr>
                        <a:t>5</a:t>
                      </a:r>
                      <a:r>
                        <a:rPr lang="bg-BG" sz="1400" b="1" baseline="0" dirty="0" smtClean="0">
                          <a:latin typeface="+mn-lt"/>
                        </a:rPr>
                        <a:t>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a:r>
                        <a:rPr lang="bg-BG" b="0" dirty="0" smtClean="0">
                          <a:solidFill>
                            <a:schemeClr val="bg1"/>
                          </a:solidFill>
                          <a:latin typeface="+mn-lt"/>
                        </a:rPr>
                        <a:t>Максимален размер на допустимите</a:t>
                      </a:r>
                      <a:r>
                        <a:rPr lang="bg-BG" b="0" baseline="0" dirty="0" smtClean="0">
                          <a:solidFill>
                            <a:schemeClr val="bg1"/>
                          </a:solidFill>
                          <a:latin typeface="+mn-lt"/>
                        </a:rPr>
                        <a:t> разходи за интегриран проект за периода на програмата</a:t>
                      </a:r>
                      <a:endParaRPr lang="bg-BG"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bg-BG" sz="1400" b="1" dirty="0" smtClean="0">
                          <a:latin typeface="+mn-lt"/>
                        </a:rPr>
                        <a:t>3 000 000 евро</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mn-lt"/>
                        </a:rPr>
                        <a:t>n/a</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mn-lt"/>
                        </a:rPr>
                        <a:t>n/a</a:t>
                      </a:r>
                      <a:endParaRPr lang="bg-BG" sz="1400" b="1" dirty="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pSp>
        <p:nvGrpSpPr>
          <p:cNvPr id="8" name="Group 7"/>
          <p:cNvGrpSpPr/>
          <p:nvPr/>
        </p:nvGrpSpPr>
        <p:grpSpPr>
          <a:xfrm>
            <a:off x="188957" y="6446980"/>
            <a:ext cx="8955043" cy="411020"/>
            <a:chOff x="188957" y="6446980"/>
            <a:chExt cx="8955043" cy="411020"/>
          </a:xfrm>
        </p:grpSpPr>
        <p:sp>
          <p:nvSpPr>
            <p:cNvPr id="11" name="Rectangle 10"/>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31477778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4.3 </a:t>
            </a:r>
            <a:r>
              <a:rPr lang="bg-BG" sz="1600" dirty="0"/>
              <a:t>Инвестиции в инфраструктура</a:t>
            </a:r>
            <a:r>
              <a:rPr lang="bg-BG" dirty="0" smtClean="0"/>
              <a:t>. </a:t>
            </a:r>
          </a:p>
          <a:p>
            <a:pPr marL="0" indent="0">
              <a:buNone/>
            </a:pPr>
            <a:r>
              <a:rPr lang="ru-RU" b="1" dirty="0">
                <a:solidFill>
                  <a:schemeClr val="accent1"/>
                </a:solidFill>
              </a:rPr>
              <a:t>Предназначение на финансирането: </a:t>
            </a:r>
          </a:p>
          <a:p>
            <a:pPr lvl="0"/>
            <a:r>
              <a:rPr lang="bg-BG" dirty="0"/>
              <a:t>Инвестиции, свързани с осигуряване надежден достъп до земеделски и горски имоти, като: изграждане на нови или рехабилитация на съществуващи селскостопански и горски пътища, алеи и пътеки, включително прилежащите им пътни съоръжения, като водостоци, мостове, бродове, укрепителни съоръжения и системи за </a:t>
            </a:r>
            <a:r>
              <a:rPr lang="bg-BG" dirty="0" smtClean="0"/>
              <a:t>предупреждение.</a:t>
            </a:r>
            <a:endParaRPr lang="bg-BG" dirty="0"/>
          </a:p>
          <a:p>
            <a:pPr lvl="0"/>
            <a:r>
              <a:rPr lang="bg-BG" dirty="0"/>
              <a:t>Инвестиции, свързани с </a:t>
            </a:r>
            <a:r>
              <a:rPr lang="bg-BG" dirty="0" err="1"/>
              <a:t>комасация</a:t>
            </a:r>
            <a:r>
              <a:rPr lang="bg-BG" dirty="0"/>
              <a:t> на земята, включително нови земеустройствени планове, осигуряващи надежден достъп и прилагане на нови земеделски и хидромелиоративни </a:t>
            </a:r>
            <a:r>
              <a:rPr lang="bg-BG" dirty="0" smtClean="0"/>
              <a:t>практики.</a:t>
            </a:r>
            <a:endParaRPr lang="bg-BG" dirty="0"/>
          </a:p>
          <a:p>
            <a:pPr lvl="0"/>
            <a:r>
              <a:rPr lang="bg-BG" dirty="0"/>
              <a:t>Инвестиции, осигуряващи ефективно, рационално и екологосъобразно управление на наличните водни </a:t>
            </a:r>
            <a:r>
              <a:rPr lang="bg-BG" dirty="0" smtClean="0"/>
              <a:t>ресурси.</a:t>
            </a:r>
            <a:endParaRPr lang="bg-BG" dirty="0"/>
          </a:p>
          <a:p>
            <a:pPr lvl="0"/>
            <a:r>
              <a:rPr lang="bg-BG" dirty="0"/>
              <a:t>Изграждане на нова и/или реконструкция и модернизация на съществуваща инфраструктура за </a:t>
            </a:r>
            <a:r>
              <a:rPr lang="bg-BG" dirty="0" smtClean="0"/>
              <a:t>напояване.</a:t>
            </a:r>
            <a:endParaRPr lang="bg-BG" dirty="0"/>
          </a:p>
          <a:p>
            <a:r>
              <a:rPr lang="bg-BG" dirty="0"/>
              <a:t>Изграждане на нова и/или реконструкция и модернизация на съществуваща инфраструктура за отводняване, включително отводнително-напоителни системи. В случай на подпомагане на дейности за инфраструктура за напояване на нови и съществуващи площи, следва да се спазват стриктно изискванията, посочени в чл. 46 на Регламент (ЕС) № 1305/2013</a:t>
            </a:r>
            <a:endParaRPr lang="ru-RU" dirty="0"/>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94782880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4.3 </a:t>
            </a:r>
            <a:r>
              <a:rPr lang="bg-BG" sz="1600" dirty="0"/>
              <a:t>Инвестиции в инфраструктура</a:t>
            </a:r>
            <a:r>
              <a:rPr lang="bg-BG" dirty="0" smtClean="0"/>
              <a:t>. </a:t>
            </a:r>
          </a:p>
          <a:p>
            <a:pPr marL="0" indent="0">
              <a:buNone/>
            </a:pPr>
            <a:r>
              <a:rPr lang="bg-BG" b="1" dirty="0">
                <a:solidFill>
                  <a:schemeClr val="accent1"/>
                </a:solidFill>
              </a:rPr>
              <a:t>Допустими бенефициенти:</a:t>
            </a:r>
            <a:endParaRPr lang="ru-RU" b="1" dirty="0">
              <a:solidFill>
                <a:schemeClr val="accent1"/>
              </a:solidFill>
            </a:endParaRPr>
          </a:p>
          <a:p>
            <a:pPr lvl="0"/>
            <a:r>
              <a:rPr lang="bg-BG" dirty="0"/>
              <a:t>Групи на производители, в случаите на ползване на инфраструктура, работеща на технологичен </a:t>
            </a:r>
            <a:r>
              <a:rPr lang="bg-BG" dirty="0" smtClean="0"/>
              <a:t>принцип.</a:t>
            </a:r>
            <a:endParaRPr lang="bg-BG" dirty="0"/>
          </a:p>
          <a:p>
            <a:pPr lvl="0"/>
            <a:r>
              <a:rPr lang="bg-BG" dirty="0" smtClean="0"/>
              <a:t>Общини.</a:t>
            </a:r>
            <a:endParaRPr lang="bg-BG" dirty="0"/>
          </a:p>
          <a:p>
            <a:pPr lvl="0"/>
            <a:r>
              <a:rPr lang="bg-BG" dirty="0"/>
              <a:t>Държавни </a:t>
            </a:r>
            <a:r>
              <a:rPr lang="bg-BG" dirty="0" smtClean="0"/>
              <a:t>предприятия.</a:t>
            </a:r>
            <a:endParaRPr lang="bg-BG" dirty="0"/>
          </a:p>
          <a:p>
            <a:pPr lvl="0"/>
            <a:r>
              <a:rPr lang="bg-BG" dirty="0"/>
              <a:t>Търговски дружества (юридически лица</a:t>
            </a:r>
            <a:r>
              <a:rPr lang="bg-BG" dirty="0" smtClean="0"/>
              <a:t>).</a:t>
            </a:r>
            <a:endParaRPr lang="bg-BG" dirty="0"/>
          </a:p>
          <a:p>
            <a:pPr lvl="0"/>
            <a:r>
              <a:rPr lang="bg-BG" dirty="0"/>
              <a:t>Сдружения за напояване.</a:t>
            </a:r>
          </a:p>
          <a:p>
            <a:pPr marL="0" indent="0">
              <a:buNone/>
            </a:pPr>
            <a:endParaRPr lang="bg-BG" dirty="0" smtClean="0"/>
          </a:p>
          <a:p>
            <a:pPr marL="0" indent="0">
              <a:buNone/>
            </a:pPr>
            <a:r>
              <a:rPr lang="bg-BG" b="1" dirty="0">
                <a:solidFill>
                  <a:schemeClr val="accent1"/>
                </a:solidFill>
              </a:rPr>
              <a:t>Допустими </a:t>
            </a:r>
            <a:r>
              <a:rPr lang="bg-BG" b="1" dirty="0" smtClean="0">
                <a:solidFill>
                  <a:schemeClr val="accent1"/>
                </a:solidFill>
              </a:rPr>
              <a:t>разходи:</a:t>
            </a:r>
            <a:endParaRPr lang="ru-RU" b="1" dirty="0">
              <a:solidFill>
                <a:schemeClr val="accent1"/>
              </a:solidFill>
            </a:endParaRPr>
          </a:p>
          <a:p>
            <a:pPr lvl="0"/>
            <a:r>
              <a:rPr lang="bg-BG" dirty="0"/>
              <a:t>Изграждане, придобиване и подобряване на недвижимо имущество, включително чрез </a:t>
            </a:r>
            <a:r>
              <a:rPr lang="bg-BG" dirty="0" smtClean="0"/>
              <a:t>лизинг.</a:t>
            </a:r>
            <a:endParaRPr lang="bg-BG" dirty="0"/>
          </a:p>
          <a:p>
            <a:pPr lvl="0"/>
            <a:r>
              <a:rPr lang="bg-BG" dirty="0"/>
              <a:t>Закупуване на нови машини, съоръжения и оборудване, включително компютърен софтуер, до пазарната стойност на активите, включително чрез </a:t>
            </a:r>
            <a:r>
              <a:rPr lang="bg-BG" dirty="0" smtClean="0"/>
              <a:t>лизинг.</a:t>
            </a:r>
            <a:endParaRPr lang="bg-BG" dirty="0"/>
          </a:p>
          <a:p>
            <a:pPr lvl="0"/>
            <a:r>
              <a:rPr lang="bg-BG" dirty="0"/>
              <a:t>Общи разходи, свързани със съответния проект за </a:t>
            </a:r>
            <a:r>
              <a:rPr lang="bg-BG" dirty="0" err="1"/>
              <a:t>предпроектни</a:t>
            </a:r>
            <a:r>
              <a:rPr lang="bg-BG" dirty="0"/>
              <a:t> проучвания, такси, хонорари за архитекти, инженери и консултантски </a:t>
            </a:r>
            <a:r>
              <a:rPr lang="bg-BG" dirty="0" smtClean="0"/>
              <a:t>услуги.</a:t>
            </a:r>
            <a:endParaRPr lang="bg-BG" dirty="0"/>
          </a:p>
          <a:p>
            <a:pPr lvl="0"/>
            <a:r>
              <a:rPr lang="bg-BG" dirty="0"/>
              <a:t>Закупуване на ноу-хау, патенти права и лицензи, търговски марки и процеси, необходими за изготвяне и изпълнение на проекта.</a:t>
            </a:r>
          </a:p>
          <a:p>
            <a:pPr marL="0" indent="0">
              <a:buNone/>
            </a:pPr>
            <a:endParaRPr lang="bg-BG" dirty="0"/>
          </a:p>
        </p:txBody>
      </p:sp>
      <p:grpSp>
        <p:nvGrpSpPr>
          <p:cNvPr id="13" name="Group 12"/>
          <p:cNvGrpSpPr/>
          <p:nvPr/>
        </p:nvGrpSpPr>
        <p:grpSpPr>
          <a:xfrm>
            <a:off x="188957" y="6446980"/>
            <a:ext cx="8955043" cy="411020"/>
            <a:chOff x="188957" y="6446980"/>
            <a:chExt cx="8955043" cy="411020"/>
          </a:xfrm>
        </p:grpSpPr>
        <p:sp>
          <p:nvSpPr>
            <p:cNvPr id="14" name="Rectangle 13"/>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82217197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4.3 </a:t>
            </a:r>
            <a:r>
              <a:rPr lang="bg-BG" sz="1600" dirty="0"/>
              <a:t>Инвестиции в инфраструктура</a:t>
            </a:r>
            <a:r>
              <a:rPr lang="bg-BG" dirty="0" smtClean="0"/>
              <a:t>. </a:t>
            </a:r>
          </a:p>
          <a:p>
            <a:pPr marL="0" indent="0">
              <a:buNone/>
            </a:pPr>
            <a:r>
              <a:rPr lang="bg-BG" b="1" dirty="0" smtClean="0">
                <a:solidFill>
                  <a:schemeClr val="accent1"/>
                </a:solidFill>
              </a:rPr>
              <a:t>Недопустими разходи:</a:t>
            </a:r>
            <a:endParaRPr lang="ru-RU" b="1" dirty="0">
              <a:solidFill>
                <a:schemeClr val="accent1"/>
              </a:solidFill>
            </a:endParaRPr>
          </a:p>
          <a:p>
            <a:pPr lvl="0"/>
            <a:r>
              <a:rPr lang="bg-BG" dirty="0"/>
              <a:t>Разходи за обикновена подмяна и поддръжка (оперативни разходи</a:t>
            </a:r>
            <a:r>
              <a:rPr lang="bg-BG" dirty="0" smtClean="0"/>
              <a:t>).</a:t>
            </a:r>
            <a:endParaRPr lang="bg-BG" dirty="0"/>
          </a:p>
          <a:p>
            <a:pPr lvl="0"/>
            <a:r>
              <a:rPr lang="bg-BG" dirty="0"/>
              <a:t>Разходи, възникнали при изпълнение на договори за лизинг, разходи за застраховки, разходи за </a:t>
            </a:r>
            <a:r>
              <a:rPr lang="bg-BG" dirty="0" smtClean="0"/>
              <a:t>лихви.</a:t>
            </a:r>
            <a:endParaRPr lang="bg-BG" dirty="0"/>
          </a:p>
          <a:p>
            <a:pPr lvl="0"/>
            <a:r>
              <a:rPr lang="bg-BG" dirty="0"/>
              <a:t>Закупуване на оборудване втора </a:t>
            </a:r>
            <a:r>
              <a:rPr lang="bg-BG" dirty="0" smtClean="0"/>
              <a:t>ръка.</a:t>
            </a:r>
            <a:endParaRPr lang="bg-BG" dirty="0"/>
          </a:p>
          <a:p>
            <a:pPr lvl="0"/>
            <a:r>
              <a:rPr lang="bg-BG" dirty="0"/>
              <a:t>Принос в </a:t>
            </a:r>
            <a:r>
              <a:rPr lang="bg-BG" dirty="0" smtClean="0"/>
              <a:t>натура.</a:t>
            </a:r>
            <a:endParaRPr lang="bg-BG" dirty="0"/>
          </a:p>
          <a:p>
            <a:pPr lvl="0"/>
            <a:r>
              <a:rPr lang="bg-BG" dirty="0"/>
              <a:t>Инвестиция, за която е установено, че ще оказва отрицателно въздействие върху околната </a:t>
            </a:r>
            <a:r>
              <a:rPr lang="bg-BG" dirty="0" smtClean="0"/>
              <a:t>среда.</a:t>
            </a:r>
            <a:endParaRPr lang="bg-BG" dirty="0"/>
          </a:p>
          <a:p>
            <a:pPr lvl="0"/>
            <a:r>
              <a:rPr lang="bg-BG" dirty="0"/>
              <a:t>Инвестиции от стопанства и предприятия в затруднение по смисъла на насоките на Съюза за държавните помощи в земеделския и горския сектор и насоките на Съюза относно държавната помощ за оздравяване и преструктуриране на предприятия в </a:t>
            </a:r>
            <a:r>
              <a:rPr lang="bg-BG" dirty="0" smtClean="0"/>
              <a:t>затруднение.</a:t>
            </a:r>
          </a:p>
          <a:p>
            <a:pPr marL="0" lvl="0" indent="0">
              <a:buNone/>
            </a:pPr>
            <a:endParaRPr lang="bg-BG" b="1" dirty="0">
              <a:solidFill>
                <a:schemeClr val="accent1"/>
              </a:solidFill>
            </a:endParaRPr>
          </a:p>
          <a:p>
            <a:pPr marL="0" lvl="0" indent="0">
              <a:buNone/>
            </a:pPr>
            <a:r>
              <a:rPr lang="bg-BG" b="1" dirty="0" smtClean="0">
                <a:solidFill>
                  <a:schemeClr val="accent1"/>
                </a:solidFill>
              </a:rPr>
              <a:t>Критерии </a:t>
            </a:r>
            <a:r>
              <a:rPr lang="bg-BG" b="1" dirty="0">
                <a:solidFill>
                  <a:schemeClr val="accent1"/>
                </a:solidFill>
              </a:rPr>
              <a:t>за допустимост </a:t>
            </a:r>
            <a:r>
              <a:rPr lang="bg-BG" b="1" dirty="0" smtClean="0">
                <a:solidFill>
                  <a:schemeClr val="accent1"/>
                </a:solidFill>
              </a:rPr>
              <a:t>– групи производители</a:t>
            </a:r>
            <a:r>
              <a:rPr lang="ru-RU" b="1" dirty="0" smtClean="0">
                <a:solidFill>
                  <a:schemeClr val="accent1"/>
                </a:solidFill>
              </a:rPr>
              <a:t>:</a:t>
            </a:r>
            <a:endParaRPr lang="ru-RU" b="1" dirty="0">
              <a:solidFill>
                <a:schemeClr val="accent1"/>
              </a:solidFill>
            </a:endParaRPr>
          </a:p>
          <a:p>
            <a:pPr lvl="0"/>
            <a:r>
              <a:rPr lang="bg-BG" dirty="0"/>
              <a:t>Кандидатите следва да са признати като организация на производители, в съответствие с националното и/или европейското законодателство за организации на </a:t>
            </a:r>
            <a:r>
              <a:rPr lang="bg-BG" dirty="0" smtClean="0"/>
              <a:t>производители.</a:t>
            </a:r>
            <a:endParaRPr lang="bg-BG" dirty="0"/>
          </a:p>
          <a:p>
            <a:pPr lvl="0"/>
            <a:r>
              <a:rPr lang="bg-BG" dirty="0"/>
              <a:t>Кандидатите следва да докажат подобряване на земеделската дейност на земеделските стопанства на членовете и основна за организацията чрез прилагане на планираните инвестиции и дейности подробно описани в </a:t>
            </a:r>
            <a:r>
              <a:rPr lang="bg-BG" dirty="0" smtClean="0"/>
              <a:t>проекта.</a:t>
            </a:r>
            <a:endParaRPr lang="bg-BG" dirty="0"/>
          </a:p>
          <a:p>
            <a:pPr lvl="0"/>
            <a:r>
              <a:rPr lang="bg-BG" dirty="0"/>
              <a:t>Кандидатите следва да представят правно основание за ползване на имотите, върху които ще се извършват инвестиционните дейности по </a:t>
            </a:r>
            <a:r>
              <a:rPr lang="bg-BG" dirty="0" smtClean="0"/>
              <a:t>проекта.</a:t>
            </a:r>
            <a:endParaRPr lang="bg-BG" dirty="0"/>
          </a:p>
          <a:p>
            <a:pPr lvl="0"/>
            <a:r>
              <a:rPr lang="bg-BG" dirty="0"/>
              <a:t>Кандидатите следва да са собственици или ползватели на хидромелиоративна инфраструктура, която се използва само за напояване и/или отводняване на земеделски земи.</a:t>
            </a:r>
          </a:p>
          <a:p>
            <a:pPr marL="0" indent="0">
              <a:buNone/>
            </a:pPr>
            <a:endParaRPr lang="bg-BG" dirty="0"/>
          </a:p>
        </p:txBody>
      </p:sp>
      <p:sp>
        <p:nvSpPr>
          <p:cNvPr id="10" name="Footer Placeholder 9"/>
          <p:cNvSpPr>
            <a:spLocks noGrp="1"/>
          </p:cNvSpPr>
          <p:nvPr>
            <p:ph type="ftr" sz="quarter" idx="12"/>
          </p:nvPr>
        </p:nvSpPr>
        <p:spPr/>
        <p:txBody>
          <a:bodyPr/>
          <a:lstStyle/>
          <a:p>
            <a:pPr>
              <a:defRPr/>
            </a:pPr>
            <a:r>
              <a:rPr lang="ru-RU" smtClean="0"/>
              <a:t>Новата ОСП 2014-2020 – Какво ни очаква? Майски вечери  ОПТИКОМ 2014</a:t>
            </a:r>
            <a:endParaRPr lang="en-US" dirty="0"/>
          </a:p>
        </p:txBody>
      </p:sp>
      <p:grpSp>
        <p:nvGrpSpPr>
          <p:cNvPr id="3" name="Group 2"/>
          <p:cNvGrpSpPr/>
          <p:nvPr/>
        </p:nvGrpSpPr>
        <p:grpSpPr>
          <a:xfrm>
            <a:off x="188957" y="6446980"/>
            <a:ext cx="8955043" cy="411020"/>
            <a:chOff x="188957" y="6446980"/>
            <a:chExt cx="8955043" cy="411020"/>
          </a:xfrm>
        </p:grpSpPr>
        <p:sp>
          <p:nvSpPr>
            <p:cNvPr id="7" name="Rectangle 6"/>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8699389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4.3 </a:t>
            </a:r>
            <a:r>
              <a:rPr lang="bg-BG" sz="1600" dirty="0"/>
              <a:t>Инвестиции в инфраструктура</a:t>
            </a:r>
            <a:r>
              <a:rPr lang="bg-BG" dirty="0" smtClean="0"/>
              <a:t>. </a:t>
            </a:r>
          </a:p>
          <a:p>
            <a:pPr marL="0" lvl="0" indent="0">
              <a:buNone/>
            </a:pPr>
            <a:r>
              <a:rPr lang="bg-BG" b="1" dirty="0" smtClean="0">
                <a:solidFill>
                  <a:schemeClr val="accent1"/>
                </a:solidFill>
              </a:rPr>
              <a:t>Критерии </a:t>
            </a:r>
            <a:r>
              <a:rPr lang="bg-BG" b="1" dirty="0">
                <a:solidFill>
                  <a:schemeClr val="accent1"/>
                </a:solidFill>
              </a:rPr>
              <a:t>за допустимост </a:t>
            </a:r>
            <a:r>
              <a:rPr lang="bg-BG" b="1" dirty="0" smtClean="0">
                <a:solidFill>
                  <a:schemeClr val="accent1"/>
                </a:solidFill>
              </a:rPr>
              <a:t>– общини</a:t>
            </a:r>
            <a:r>
              <a:rPr lang="ru-RU" b="1" dirty="0" smtClean="0">
                <a:solidFill>
                  <a:schemeClr val="accent1"/>
                </a:solidFill>
              </a:rPr>
              <a:t>:</a:t>
            </a:r>
            <a:endParaRPr lang="ru-RU" b="1" dirty="0">
              <a:solidFill>
                <a:schemeClr val="accent1"/>
              </a:solidFill>
            </a:endParaRPr>
          </a:p>
          <a:p>
            <a:pPr lvl="0"/>
            <a:r>
              <a:rPr lang="bg-BG" dirty="0"/>
              <a:t>Кандидатите следва да са собственици или ползватели на хидромелиоративна инфраструктура, която се използва само за напояване и/или отводняване на земеделски </a:t>
            </a:r>
            <a:r>
              <a:rPr lang="bg-BG" dirty="0" smtClean="0"/>
              <a:t>земи.</a:t>
            </a:r>
            <a:endParaRPr lang="bg-BG" dirty="0"/>
          </a:p>
          <a:p>
            <a:pPr lvl="0"/>
            <a:r>
              <a:rPr lang="bg-BG" dirty="0"/>
              <a:t>Кандидатите следва да докажат подобряване на земеделската дейност на земеделските стопанства на членовете и основна за организацията чрез прилагане на планираните инвестиции и дейности подробно описани в </a:t>
            </a:r>
            <a:r>
              <a:rPr lang="bg-BG" dirty="0" smtClean="0"/>
              <a:t>проекта.</a:t>
            </a:r>
            <a:endParaRPr lang="bg-BG" dirty="0"/>
          </a:p>
          <a:p>
            <a:pPr lvl="0"/>
            <a:r>
              <a:rPr lang="bg-BG" dirty="0"/>
              <a:t>Кандидатите следва да са общини на територията на Република България:</a:t>
            </a:r>
          </a:p>
          <a:p>
            <a:pPr lvl="0"/>
            <a:r>
              <a:rPr lang="bg-BG" dirty="0"/>
              <a:t>Кандидатите следва да представят правно основание за ползване на имотите върху, които ще се извършват инвестиционните дейности по проекта</a:t>
            </a:r>
            <a:r>
              <a:rPr lang="bg-BG" dirty="0" smtClean="0"/>
              <a:t>.</a:t>
            </a:r>
          </a:p>
          <a:p>
            <a:pPr lvl="0"/>
            <a:endParaRPr lang="bg-BG" dirty="0"/>
          </a:p>
          <a:p>
            <a:pPr marL="0" indent="0">
              <a:buNone/>
            </a:pPr>
            <a:r>
              <a:rPr lang="bg-BG" b="1" dirty="0">
                <a:solidFill>
                  <a:schemeClr val="accent1"/>
                </a:solidFill>
              </a:rPr>
              <a:t>Критерии за допустимост – Държавни предприятия, свързани с управлението на водите в земеделските </a:t>
            </a:r>
            <a:r>
              <a:rPr lang="bg-BG" b="1" dirty="0" smtClean="0">
                <a:solidFill>
                  <a:schemeClr val="accent1"/>
                </a:solidFill>
              </a:rPr>
              <a:t>земи, юридически </a:t>
            </a:r>
            <a:r>
              <a:rPr lang="bg-BG" b="1" dirty="0">
                <a:solidFill>
                  <a:schemeClr val="accent1"/>
                </a:solidFill>
              </a:rPr>
              <a:t>лица, регистрирани по Търговския закон, с предмет на дейност експлоатация на хидромелиоративен фонд и доставка на вода за </a:t>
            </a:r>
            <a:r>
              <a:rPr lang="bg-BG" b="1" dirty="0" smtClean="0">
                <a:solidFill>
                  <a:schemeClr val="accent1"/>
                </a:solidFill>
              </a:rPr>
              <a:t>напояване, сдружения </a:t>
            </a:r>
            <a:r>
              <a:rPr lang="bg-BG" b="1" dirty="0">
                <a:solidFill>
                  <a:schemeClr val="accent1"/>
                </a:solidFill>
              </a:rPr>
              <a:t>за напояване, регистрирани по Закона за сдружения за </a:t>
            </a:r>
            <a:r>
              <a:rPr lang="bg-BG" b="1" dirty="0" smtClean="0">
                <a:solidFill>
                  <a:schemeClr val="accent1"/>
                </a:solidFill>
              </a:rPr>
              <a:t>напояване</a:t>
            </a:r>
            <a:r>
              <a:rPr lang="ru-RU" b="1" dirty="0" smtClean="0">
                <a:solidFill>
                  <a:schemeClr val="accent1"/>
                </a:solidFill>
              </a:rPr>
              <a:t>:</a:t>
            </a:r>
            <a:endParaRPr lang="ru-RU" b="1" dirty="0">
              <a:solidFill>
                <a:schemeClr val="accent1"/>
              </a:solidFill>
            </a:endParaRPr>
          </a:p>
          <a:p>
            <a:pPr lvl="0"/>
            <a:r>
              <a:rPr lang="bg-BG" dirty="0"/>
              <a:t>Кандидатите следва да представят правно основание за ползване на имотите, върху които ще се извършват инвестиционните дейности по </a:t>
            </a:r>
            <a:r>
              <a:rPr lang="bg-BG" dirty="0" smtClean="0"/>
              <a:t>проекта.</a:t>
            </a:r>
            <a:endParaRPr lang="bg-BG" dirty="0"/>
          </a:p>
          <a:p>
            <a:pPr lvl="0"/>
            <a:r>
              <a:rPr lang="bg-BG" dirty="0"/>
              <a:t>Кандидатите следва да докажат опит в дейности, свързани с поддръжка, експлоатация и доставка на вода за </a:t>
            </a:r>
            <a:r>
              <a:rPr lang="bg-BG" dirty="0" smtClean="0"/>
              <a:t>напояване.</a:t>
            </a:r>
            <a:endParaRPr lang="bg-BG" dirty="0"/>
          </a:p>
          <a:p>
            <a:pPr lvl="0"/>
            <a:r>
              <a:rPr lang="bg-BG" dirty="0"/>
              <a:t>Кандидатите следва да са собственици или ползватели на хидромелиоративна инфраструктура, която се използва само за напояване и/или отводняване на земеделски земи.</a:t>
            </a:r>
          </a:p>
          <a:p>
            <a:pPr marL="0" lvl="0" indent="0">
              <a:buNone/>
            </a:pPr>
            <a:endParaRPr lang="bg-BG" dirty="0"/>
          </a:p>
        </p:txBody>
      </p:sp>
      <p:grpSp>
        <p:nvGrpSpPr>
          <p:cNvPr id="11" name="Group 10"/>
          <p:cNvGrpSpPr/>
          <p:nvPr/>
        </p:nvGrpSpPr>
        <p:grpSpPr>
          <a:xfrm>
            <a:off x="188957" y="6446980"/>
            <a:ext cx="8955043" cy="411020"/>
            <a:chOff x="188957" y="6446980"/>
            <a:chExt cx="8955043" cy="411020"/>
          </a:xfrm>
        </p:grpSpPr>
        <p:sp>
          <p:nvSpPr>
            <p:cNvPr id="12" name="Rectangle 11"/>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57531714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4.3 </a:t>
            </a:r>
            <a:r>
              <a:rPr lang="bg-BG" sz="1600" dirty="0"/>
              <a:t>Инвестиции в инфраструктура</a:t>
            </a:r>
            <a:r>
              <a:rPr lang="bg-BG" dirty="0" smtClean="0"/>
              <a:t>. </a:t>
            </a:r>
          </a:p>
          <a:p>
            <a:pPr marL="0" lvl="0" indent="0">
              <a:buNone/>
            </a:pPr>
            <a:r>
              <a:rPr lang="bg-BG" b="1" dirty="0" smtClean="0">
                <a:solidFill>
                  <a:schemeClr val="accent1"/>
                </a:solidFill>
              </a:rPr>
              <a:t>Критерии за оценка</a:t>
            </a:r>
            <a:r>
              <a:rPr lang="ru-RU" b="1" dirty="0" smtClean="0">
                <a:solidFill>
                  <a:schemeClr val="accent1"/>
                </a:solidFill>
              </a:rPr>
              <a:t>:</a:t>
            </a:r>
            <a:endParaRPr lang="ru-RU" b="1" dirty="0">
              <a:solidFill>
                <a:schemeClr val="accent1"/>
              </a:solidFill>
            </a:endParaRPr>
          </a:p>
          <a:p>
            <a:pPr lvl="0"/>
            <a:r>
              <a:rPr lang="bg-BG" dirty="0"/>
              <a:t>Проекти, представени от Сдружения за </a:t>
            </a:r>
            <a:r>
              <a:rPr lang="bg-BG" dirty="0" smtClean="0"/>
              <a:t>напояване.</a:t>
            </a:r>
            <a:endParaRPr lang="bg-BG" dirty="0"/>
          </a:p>
          <a:p>
            <a:pPr lvl="0"/>
            <a:r>
              <a:rPr lang="bg-BG" dirty="0"/>
              <a:t>Проектът не води до влошаване на състоянието на водите и не включва дейности, забранени или ограничени в плановете за управление на речните </a:t>
            </a:r>
            <a:r>
              <a:rPr lang="bg-BG" dirty="0" smtClean="0"/>
              <a:t>басейни.</a:t>
            </a:r>
            <a:endParaRPr lang="bg-BG" dirty="0"/>
          </a:p>
          <a:p>
            <a:pPr lvl="0"/>
            <a:r>
              <a:rPr lang="bg-BG" dirty="0"/>
              <a:t>Проектът гарантира устойчивост и ефективното използване на почвените и водни </a:t>
            </a:r>
            <a:r>
              <a:rPr lang="bg-BG" dirty="0" smtClean="0"/>
              <a:t>ресурси</a:t>
            </a:r>
            <a:r>
              <a:rPr lang="bg-BG" b="1" dirty="0" smtClean="0"/>
              <a:t>.</a:t>
            </a:r>
            <a:endParaRPr lang="bg-BG" dirty="0"/>
          </a:p>
          <a:p>
            <a:pPr lvl="0"/>
            <a:r>
              <a:rPr lang="bg-BG" dirty="0"/>
              <a:t>Проекти за напояване в райони със значителен риск от засушаване</a:t>
            </a:r>
            <a:r>
              <a:rPr lang="bg-BG" b="1" dirty="0"/>
              <a:t>, </a:t>
            </a:r>
            <a:r>
              <a:rPr lang="bg-BG" dirty="0"/>
              <a:t>в случай на отводняване, съответно със значителен риск от наводняване на земеделската </a:t>
            </a:r>
            <a:r>
              <a:rPr lang="bg-BG" dirty="0" smtClean="0"/>
              <a:t>земя.</a:t>
            </a:r>
            <a:endParaRPr lang="bg-BG" dirty="0"/>
          </a:p>
          <a:p>
            <a:pPr lvl="0"/>
            <a:r>
              <a:rPr lang="bg-BG" dirty="0"/>
              <a:t>Проекти, които са насочени към осигуряване на поливна вода за зеленчукопроизводство и </a:t>
            </a:r>
            <a:r>
              <a:rPr lang="bg-BG" dirty="0" smtClean="0"/>
              <a:t>овощарство.</a:t>
            </a:r>
            <a:endParaRPr lang="bg-BG" dirty="0"/>
          </a:p>
          <a:p>
            <a:pPr lvl="0"/>
            <a:r>
              <a:rPr lang="bg-BG" dirty="0"/>
              <a:t>Проекти с двойно действащи системи за напояване или </a:t>
            </a:r>
            <a:r>
              <a:rPr lang="bg-BG" dirty="0" smtClean="0"/>
              <a:t>отводняване.</a:t>
            </a:r>
            <a:endParaRPr lang="bg-BG" dirty="0"/>
          </a:p>
          <a:p>
            <a:pPr lvl="0"/>
            <a:r>
              <a:rPr lang="bg-BG" dirty="0"/>
              <a:t>Проекти, които включват изграждане на метеорологични площадки и оборудване за определяне на експлоатационния поливен режим на съответните </a:t>
            </a:r>
            <a:r>
              <a:rPr lang="bg-BG" dirty="0" smtClean="0"/>
              <a:t>култури.</a:t>
            </a:r>
            <a:endParaRPr lang="bg-BG" dirty="0"/>
          </a:p>
          <a:p>
            <a:pPr lvl="0"/>
            <a:r>
              <a:rPr lang="bg-BG" dirty="0"/>
              <a:t>Проекти, придружени с актуални </a:t>
            </a:r>
            <a:r>
              <a:rPr lang="bg-BG" dirty="0" err="1"/>
              <a:t>водостопански</a:t>
            </a:r>
            <a:r>
              <a:rPr lang="bg-BG" dirty="0"/>
              <a:t> изследвания, доказващи </a:t>
            </a:r>
            <a:r>
              <a:rPr lang="bg-BG" dirty="0" err="1"/>
              <a:t>водообезпечеността</a:t>
            </a:r>
            <a:r>
              <a:rPr lang="bg-BG" dirty="0"/>
              <a:t> на водоизточника и </a:t>
            </a:r>
            <a:r>
              <a:rPr lang="bg-BG" dirty="0" err="1"/>
              <a:t>водопотреблението</a:t>
            </a:r>
            <a:r>
              <a:rPr lang="bg-BG" dirty="0"/>
              <a:t> на земеделските </a:t>
            </a:r>
            <a:r>
              <a:rPr lang="bg-BG" dirty="0" smtClean="0"/>
              <a:t>култури.</a:t>
            </a:r>
            <a:endParaRPr lang="bg-BG" dirty="0"/>
          </a:p>
          <a:p>
            <a:pPr lvl="0"/>
            <a:r>
              <a:rPr lang="bg-BG" dirty="0"/>
              <a:t>Дейностите по проекта са предвидени като приоритетни за изпълнение в срока на действие на съответните действащи Планове за управление на речните </a:t>
            </a:r>
            <a:r>
              <a:rPr lang="bg-BG" dirty="0" smtClean="0"/>
              <a:t>басейни.</a:t>
            </a:r>
            <a:endParaRPr lang="bg-BG" dirty="0"/>
          </a:p>
          <a:p>
            <a:pPr lvl="0"/>
            <a:r>
              <a:rPr lang="bg-BG" dirty="0"/>
              <a:t>Проекти, разработени на основата на самостоятелен технологичен елемент, вкл. и от съществуващата напоителна </a:t>
            </a:r>
            <a:r>
              <a:rPr lang="bg-BG" dirty="0" smtClean="0"/>
              <a:t>система.</a:t>
            </a:r>
            <a:endParaRPr lang="bg-BG" dirty="0"/>
          </a:p>
          <a:p>
            <a:pPr marL="0" lv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75430493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4.3 </a:t>
            </a:r>
            <a:r>
              <a:rPr lang="bg-BG" sz="1600" dirty="0"/>
              <a:t>Инвестиции в инфраструктура</a:t>
            </a:r>
            <a:r>
              <a:rPr lang="bg-BG" dirty="0" smtClean="0"/>
              <a:t>. </a:t>
            </a:r>
          </a:p>
          <a:p>
            <a:pPr marL="0" lvl="0" indent="0">
              <a:buNone/>
            </a:pPr>
            <a:r>
              <a:rPr lang="bg-BG" b="1" dirty="0" smtClean="0">
                <a:solidFill>
                  <a:schemeClr val="accent1"/>
                </a:solidFill>
              </a:rPr>
              <a:t>Критерии за оценка</a:t>
            </a:r>
            <a:r>
              <a:rPr lang="ru-RU" b="1" dirty="0" smtClean="0">
                <a:solidFill>
                  <a:schemeClr val="accent1"/>
                </a:solidFill>
              </a:rPr>
              <a:t>:</a:t>
            </a:r>
            <a:endParaRPr lang="ru-RU" b="1" dirty="0">
              <a:solidFill>
                <a:schemeClr val="accent1"/>
              </a:solidFill>
            </a:endParaRPr>
          </a:p>
          <a:p>
            <a:pPr lvl="0"/>
            <a:r>
              <a:rPr lang="bg-BG" dirty="0"/>
              <a:t>Проекти, свързани с реконструкция и модернизация на съществуваща инфраструктура, които ще доставят вода за по-голям брой </a:t>
            </a:r>
            <a:r>
              <a:rPr lang="bg-BG" dirty="0" err="1"/>
              <a:t>водоползватели</a:t>
            </a:r>
            <a:r>
              <a:rPr lang="bg-BG" dirty="0"/>
              <a:t> сравнено със настоящото им </a:t>
            </a:r>
            <a:r>
              <a:rPr lang="bg-BG" dirty="0" smtClean="0"/>
              <a:t>състояние.</a:t>
            </a:r>
            <a:endParaRPr lang="bg-BG" dirty="0"/>
          </a:p>
          <a:p>
            <a:pPr lvl="0"/>
            <a:r>
              <a:rPr lang="bg-BG" dirty="0"/>
              <a:t>Проекти, чиято инфраструктура преди подобрението формира значителни загуби на вода в </a:t>
            </a:r>
            <a:r>
              <a:rPr lang="bg-BG" dirty="0" err="1"/>
              <a:t>проводящата</a:t>
            </a:r>
            <a:r>
              <a:rPr lang="bg-BG" dirty="0"/>
              <a:t>, разпределителна мрежа и съоръженията към тях над 50</a:t>
            </a:r>
            <a:r>
              <a:rPr lang="bg-BG" dirty="0" smtClean="0"/>
              <a:t>%.</a:t>
            </a:r>
            <a:endParaRPr lang="bg-BG" dirty="0"/>
          </a:p>
          <a:p>
            <a:pPr lvl="0"/>
            <a:r>
              <a:rPr lang="bg-BG" dirty="0"/>
              <a:t>Проектът изпълнява основните изисквания към строежите съгласно Регламент № 305/2011, по-конкретно: механично съпротивление и </a:t>
            </a:r>
            <a:r>
              <a:rPr lang="bg-BG" dirty="0" smtClean="0"/>
              <a:t>устойчивост. </a:t>
            </a:r>
            <a:r>
              <a:rPr lang="bg-BG" dirty="0"/>
              <a:t>безопасност в случай на </a:t>
            </a:r>
            <a:r>
              <a:rPr lang="bg-BG" dirty="0" smtClean="0"/>
              <a:t>пожар. </a:t>
            </a:r>
            <a:r>
              <a:rPr lang="bg-BG" dirty="0"/>
              <a:t>хигиена, здраве и околна среда (жизнен цикъл</a:t>
            </a:r>
            <a:r>
              <a:rPr lang="bg-BG" dirty="0" smtClean="0"/>
              <a:t>). </a:t>
            </a:r>
            <a:r>
              <a:rPr lang="bg-BG" dirty="0"/>
              <a:t>достъпност и безопасна </a:t>
            </a:r>
            <a:r>
              <a:rPr lang="bg-BG" dirty="0" smtClean="0"/>
              <a:t>експлоатация. </a:t>
            </a:r>
            <a:r>
              <a:rPr lang="bg-BG" dirty="0"/>
              <a:t>защита от </a:t>
            </a:r>
            <a:r>
              <a:rPr lang="bg-BG" dirty="0" smtClean="0"/>
              <a:t>шум. </a:t>
            </a:r>
            <a:r>
              <a:rPr lang="bg-BG" dirty="0"/>
              <a:t>икономия на енергия и </a:t>
            </a:r>
            <a:r>
              <a:rPr lang="bg-BG" dirty="0" err="1" smtClean="0"/>
              <a:t>топлосъхранение</a:t>
            </a:r>
            <a:r>
              <a:rPr lang="bg-BG" dirty="0" smtClean="0"/>
              <a:t>. </a:t>
            </a:r>
            <a:r>
              <a:rPr lang="bg-BG" dirty="0"/>
              <a:t>устойчиво използване на природните ресурси: а) повторно използване или рециклиране на строежите, техните материали и части след </a:t>
            </a:r>
            <a:r>
              <a:rPr lang="bg-BG" dirty="0" smtClean="0"/>
              <a:t>разрушаване. </a:t>
            </a:r>
            <a:r>
              <a:rPr lang="bg-BG" dirty="0"/>
              <a:t>б) трайност на </a:t>
            </a:r>
            <a:r>
              <a:rPr lang="bg-BG" dirty="0" smtClean="0"/>
              <a:t>строежите. </a:t>
            </a:r>
            <a:r>
              <a:rPr lang="bg-BG" dirty="0"/>
              <a:t>в) използване на екологично съвместими природни суровини и вторични материали в строежите</a:t>
            </a:r>
            <a:r>
              <a:rPr lang="bg-BG" dirty="0" smtClean="0"/>
              <a:t>.</a:t>
            </a:r>
            <a:endParaRPr lang="bg-BG" dirty="0"/>
          </a:p>
          <a:p>
            <a:pPr marL="0" indent="0">
              <a:buNone/>
            </a:pPr>
            <a:endParaRPr lang="bg-BG" b="1" dirty="0" smtClean="0">
              <a:solidFill>
                <a:schemeClr val="accent1"/>
              </a:solidFill>
            </a:endParaRPr>
          </a:p>
          <a:p>
            <a:pPr marL="0" indent="0">
              <a:buNone/>
            </a:pPr>
            <a:r>
              <a:rPr lang="bg-BG" b="1" dirty="0" smtClean="0">
                <a:solidFill>
                  <a:schemeClr val="accent1"/>
                </a:solidFill>
              </a:rPr>
              <a:t>Размер </a:t>
            </a:r>
            <a:r>
              <a:rPr lang="bg-BG" b="1" dirty="0">
                <a:solidFill>
                  <a:schemeClr val="accent1"/>
                </a:solidFill>
              </a:rPr>
              <a:t>на </a:t>
            </a:r>
            <a:r>
              <a:rPr lang="bg-BG" b="1" dirty="0" smtClean="0">
                <a:solidFill>
                  <a:schemeClr val="accent1"/>
                </a:solidFill>
              </a:rPr>
              <a:t>субсидията: </a:t>
            </a:r>
          </a:p>
          <a:p>
            <a:pPr marL="0" indent="0">
              <a:buNone/>
            </a:pPr>
            <a:r>
              <a:rPr lang="bg-BG" dirty="0" smtClean="0"/>
              <a:t>Финансовата </a:t>
            </a:r>
            <a:r>
              <a:rPr lang="bg-BG" dirty="0"/>
              <a:t>помощ е в размер на </a:t>
            </a:r>
            <a:r>
              <a:rPr lang="bg-BG" sz="2500" dirty="0" smtClean="0"/>
              <a:t>100</a:t>
            </a:r>
            <a:r>
              <a:rPr lang="bg-BG" sz="2500" dirty="0"/>
              <a:t>%</a:t>
            </a:r>
            <a:r>
              <a:rPr lang="bg-BG" dirty="0"/>
              <a:t> от общия размер на допустимите за финансово подпомагане разходи.</a:t>
            </a:r>
          </a:p>
          <a:p>
            <a:pPr marL="0" indent="0">
              <a:buNone/>
            </a:pPr>
            <a:r>
              <a:rPr lang="bg-BG" dirty="0"/>
              <a:t>Максималният размер на допустимите разходи за един кандидат за периода на прилагане на Програмата е в рамките на </a:t>
            </a:r>
            <a:r>
              <a:rPr lang="ru-RU" sz="1600" dirty="0">
                <a:solidFill>
                  <a:schemeClr val="accent1"/>
                </a:solidFill>
              </a:rPr>
              <a:t>3</a:t>
            </a:r>
            <a:r>
              <a:rPr lang="en-US" sz="1600" dirty="0">
                <a:solidFill>
                  <a:schemeClr val="accent1"/>
                </a:solidFill>
              </a:rPr>
              <a:t> </a:t>
            </a:r>
            <a:r>
              <a:rPr lang="ru-RU" sz="1600" dirty="0">
                <a:solidFill>
                  <a:schemeClr val="accent1"/>
                </a:solidFill>
              </a:rPr>
              <a:t>000 000</a:t>
            </a:r>
            <a:r>
              <a:rPr lang="bg-BG" sz="1600" dirty="0">
                <a:solidFill>
                  <a:schemeClr val="accent1"/>
                </a:solidFill>
              </a:rPr>
              <a:t> евро.</a:t>
            </a:r>
          </a:p>
          <a:p>
            <a:pPr marL="0" indent="0">
              <a:buNone/>
            </a:pPr>
            <a:r>
              <a:rPr lang="bg-BG" dirty="0"/>
              <a:t>По мярката ще бъдат определени максимални нива на допустимите разходи в зависимост от вида на кандидата.</a:t>
            </a:r>
          </a:p>
          <a:p>
            <a:pPr marL="0" lv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50342989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4.4 </a:t>
            </a:r>
            <a:r>
              <a:rPr lang="bg-BG" sz="1600" dirty="0"/>
              <a:t>Непроизводствени инвестиции</a:t>
            </a:r>
            <a:r>
              <a:rPr lang="bg-BG" dirty="0" smtClean="0"/>
              <a:t>. </a:t>
            </a:r>
          </a:p>
          <a:p>
            <a:pPr marL="0" indent="0">
              <a:buNone/>
            </a:pPr>
            <a:r>
              <a:rPr lang="ru-RU" b="1" dirty="0">
                <a:solidFill>
                  <a:schemeClr val="accent1"/>
                </a:solidFill>
              </a:rPr>
              <a:t>Предназначение на финансирането: </a:t>
            </a:r>
          </a:p>
          <a:p>
            <a:pPr lvl="0"/>
            <a:r>
              <a:rPr lang="bg-BG" dirty="0"/>
              <a:t>Инвестиции, свързани с изпълнение на </a:t>
            </a:r>
            <a:r>
              <a:rPr lang="bg-BG" dirty="0" err="1"/>
              <a:t>агроекологични</a:t>
            </a:r>
            <a:r>
              <a:rPr lang="bg-BG" dirty="0"/>
              <a:t> ангажименти и ангажименти, свързани със смекчаването и адаптирането към последиците от изменението на </a:t>
            </a:r>
            <a:r>
              <a:rPr lang="bg-BG" dirty="0" smtClean="0"/>
              <a:t>климата.</a:t>
            </a:r>
            <a:endParaRPr lang="bg-BG" dirty="0"/>
          </a:p>
          <a:p>
            <a:pPr lvl="0"/>
            <a:r>
              <a:rPr lang="bg-BG" dirty="0"/>
              <a:t>Изграждане на каменни </a:t>
            </a:r>
            <a:r>
              <a:rPr lang="bg-BG" dirty="0" smtClean="0"/>
              <a:t>стени.</a:t>
            </a:r>
            <a:endParaRPr lang="bg-BG" dirty="0"/>
          </a:p>
          <a:p>
            <a:pPr lvl="0"/>
            <a:r>
              <a:rPr lang="bg-BG" dirty="0"/>
              <a:t>Възстановяване на влажни </a:t>
            </a:r>
            <a:r>
              <a:rPr lang="bg-BG" dirty="0" smtClean="0"/>
              <a:t>зони.</a:t>
            </a:r>
            <a:endParaRPr lang="bg-BG" dirty="0"/>
          </a:p>
          <a:p>
            <a:pPr lvl="0"/>
            <a:r>
              <a:rPr lang="bg-BG" dirty="0"/>
              <a:t>Дейности, свързани с опазване на водите и </a:t>
            </a:r>
            <a:r>
              <a:rPr lang="bg-BG" dirty="0" smtClean="0"/>
              <a:t>почвата.</a:t>
            </a:r>
            <a:endParaRPr lang="bg-BG" dirty="0"/>
          </a:p>
          <a:p>
            <a:r>
              <a:rPr lang="bg-BG" dirty="0"/>
              <a:t>Възстановяване и опазване на природни местообитания и дейности, свързани с опазване на представители на дивата флора и </a:t>
            </a:r>
            <a:r>
              <a:rPr lang="bg-BG" dirty="0" smtClean="0"/>
              <a:t>фауна</a:t>
            </a:r>
          </a:p>
          <a:p>
            <a:endParaRPr lang="bg-BG" dirty="0"/>
          </a:p>
          <a:p>
            <a:pPr marL="0" indent="0">
              <a:buNone/>
            </a:pPr>
            <a:r>
              <a:rPr lang="bg-BG" b="1" dirty="0">
                <a:solidFill>
                  <a:schemeClr val="accent1"/>
                </a:solidFill>
              </a:rPr>
              <a:t>Допустими бенефициенти:</a:t>
            </a:r>
            <a:endParaRPr lang="ru-RU" b="1" dirty="0">
              <a:solidFill>
                <a:schemeClr val="accent1"/>
              </a:solidFill>
            </a:endParaRPr>
          </a:p>
          <a:p>
            <a:pPr marL="0" lvl="0" indent="0">
              <a:buNone/>
            </a:pPr>
            <a:r>
              <a:rPr lang="bg-BG" dirty="0"/>
              <a:t>Земеделски производители (физически и юридически лица) и групи на </a:t>
            </a:r>
            <a:r>
              <a:rPr lang="bg-BG" dirty="0" smtClean="0"/>
              <a:t>производители.</a:t>
            </a:r>
          </a:p>
          <a:p>
            <a:pPr marL="0" indent="0">
              <a:buNone/>
            </a:pPr>
            <a:endParaRPr lang="bg-BG" b="1" dirty="0" smtClean="0">
              <a:solidFill>
                <a:schemeClr val="accent1"/>
              </a:solidFill>
            </a:endParaRPr>
          </a:p>
          <a:p>
            <a:pPr marL="0" indent="0">
              <a:buNone/>
            </a:pPr>
            <a:r>
              <a:rPr lang="bg-BG" b="1" dirty="0" smtClean="0">
                <a:solidFill>
                  <a:schemeClr val="accent1"/>
                </a:solidFill>
              </a:rPr>
              <a:t>Допустими </a:t>
            </a:r>
            <a:r>
              <a:rPr lang="bg-BG" b="1" dirty="0">
                <a:solidFill>
                  <a:schemeClr val="accent1"/>
                </a:solidFill>
              </a:rPr>
              <a:t>разходи:</a:t>
            </a:r>
            <a:endParaRPr lang="ru-RU" b="1" dirty="0">
              <a:solidFill>
                <a:schemeClr val="accent1"/>
              </a:solidFill>
            </a:endParaRPr>
          </a:p>
          <a:p>
            <a:pPr lvl="0"/>
            <a:r>
              <a:rPr lang="bg-BG" dirty="0"/>
              <a:t>Изграждане, придобиване и подобряване на недвижимо имущество, включително чрез </a:t>
            </a:r>
            <a:r>
              <a:rPr lang="bg-BG" dirty="0" smtClean="0"/>
              <a:t>лизинг.</a:t>
            </a:r>
            <a:endParaRPr lang="bg-BG" dirty="0"/>
          </a:p>
          <a:p>
            <a:pPr lvl="0"/>
            <a:r>
              <a:rPr lang="bg-BG" dirty="0"/>
              <a:t>Закупуване на нови машини, съоръжения и оборудване, включително компютърен софтуер до пазарната стойност на активите, включително чрез </a:t>
            </a:r>
            <a:r>
              <a:rPr lang="bg-BG" dirty="0" smtClean="0"/>
              <a:t>лизинг.</a:t>
            </a:r>
            <a:endParaRPr lang="bg-BG" dirty="0"/>
          </a:p>
          <a:p>
            <a:pPr lvl="0"/>
            <a:r>
              <a:rPr lang="bg-BG" dirty="0"/>
              <a:t>Общи разходи, свързани със съответния проект, за </a:t>
            </a:r>
            <a:r>
              <a:rPr lang="bg-BG" dirty="0" err="1"/>
              <a:t>предпроектни</a:t>
            </a:r>
            <a:r>
              <a:rPr lang="bg-BG" dirty="0"/>
              <a:t> проучвания, такси, хонорари за архитекти, инженери и консултантски услуги.</a:t>
            </a:r>
          </a:p>
          <a:p>
            <a:pPr marL="0" lvl="0" indent="0">
              <a:buNone/>
            </a:pPr>
            <a:endParaRPr lang="bg-BG" dirty="0"/>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94178335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4.4 </a:t>
            </a:r>
            <a:r>
              <a:rPr lang="bg-BG" sz="1600" dirty="0"/>
              <a:t>Непроизводствени инвестиции</a:t>
            </a:r>
            <a:r>
              <a:rPr lang="bg-BG" dirty="0" smtClean="0"/>
              <a:t>. </a:t>
            </a:r>
          </a:p>
          <a:p>
            <a:pPr marL="0" indent="0">
              <a:buNone/>
            </a:pPr>
            <a:r>
              <a:rPr lang="ru-RU" b="1" dirty="0" smtClean="0">
                <a:solidFill>
                  <a:schemeClr val="accent1"/>
                </a:solidFill>
              </a:rPr>
              <a:t>Недопустими  разходи: </a:t>
            </a:r>
            <a:endParaRPr lang="ru-RU" b="1" dirty="0">
              <a:solidFill>
                <a:schemeClr val="accent1"/>
              </a:solidFill>
            </a:endParaRPr>
          </a:p>
          <a:p>
            <a:pPr lvl="0"/>
            <a:r>
              <a:rPr lang="bg-BG" dirty="0"/>
              <a:t>Разходи за обикновена подмяна и </a:t>
            </a:r>
            <a:r>
              <a:rPr lang="bg-BG" dirty="0" smtClean="0"/>
              <a:t>поддръжка.</a:t>
            </a:r>
            <a:endParaRPr lang="bg-BG" dirty="0"/>
          </a:p>
          <a:p>
            <a:pPr lvl="0"/>
            <a:r>
              <a:rPr lang="bg-BG" dirty="0"/>
              <a:t>Закупуване на оборудване втора </a:t>
            </a:r>
            <a:r>
              <a:rPr lang="bg-BG" dirty="0" smtClean="0"/>
              <a:t>ръка.</a:t>
            </a:r>
            <a:endParaRPr lang="bg-BG" dirty="0"/>
          </a:p>
          <a:p>
            <a:pPr lvl="0"/>
            <a:r>
              <a:rPr lang="bg-BG" dirty="0"/>
              <a:t>Принос в </a:t>
            </a:r>
            <a:r>
              <a:rPr lang="bg-BG" dirty="0" smtClean="0"/>
              <a:t>натура.</a:t>
            </a:r>
            <a:endParaRPr lang="bg-BG" dirty="0"/>
          </a:p>
          <a:p>
            <a:pPr lvl="0"/>
            <a:r>
              <a:rPr lang="bg-BG" dirty="0"/>
              <a:t>Инвестиция, за която е установено, че ще оказва отрицателно въздействие върху околната среда.</a:t>
            </a:r>
          </a:p>
          <a:p>
            <a:pPr marL="0" indent="0">
              <a:buNone/>
            </a:pPr>
            <a:endParaRPr lang="bg-BG" dirty="0"/>
          </a:p>
          <a:p>
            <a:pPr marL="0" indent="0">
              <a:buNone/>
            </a:pPr>
            <a:r>
              <a:rPr lang="bg-BG" b="1" dirty="0">
                <a:solidFill>
                  <a:schemeClr val="accent1"/>
                </a:solidFill>
              </a:rPr>
              <a:t>Размер на субсидията: </a:t>
            </a:r>
          </a:p>
          <a:p>
            <a:pPr marL="0" indent="0">
              <a:buNone/>
            </a:pPr>
            <a:r>
              <a:rPr lang="bg-BG" dirty="0"/>
              <a:t>Финансовата помощ е в размер на </a:t>
            </a:r>
            <a:r>
              <a:rPr lang="bg-BG" sz="2500" dirty="0"/>
              <a:t>100%</a:t>
            </a:r>
            <a:r>
              <a:rPr lang="bg-BG" dirty="0"/>
              <a:t> от общия размер на допустимите за финансово подпомагане разходи.</a:t>
            </a:r>
          </a:p>
          <a:p>
            <a:pPr marL="0" indent="0">
              <a:buNone/>
            </a:pPr>
            <a:r>
              <a:rPr lang="bg-BG" dirty="0"/>
              <a:t>Максималният размер на допустимите разходи за един кандидат за периода на прилагане на Програмата е в рамките на </a:t>
            </a:r>
            <a:r>
              <a:rPr lang="bg-BG" sz="1600" dirty="0" smtClean="0">
                <a:solidFill>
                  <a:schemeClr val="accent1"/>
                </a:solidFill>
              </a:rPr>
              <a:t>1</a:t>
            </a:r>
            <a:r>
              <a:rPr lang="ru-RU" sz="1600" dirty="0" smtClean="0">
                <a:solidFill>
                  <a:schemeClr val="accent1"/>
                </a:solidFill>
              </a:rPr>
              <a:t>00 </a:t>
            </a:r>
            <a:r>
              <a:rPr lang="ru-RU" sz="1600" dirty="0">
                <a:solidFill>
                  <a:schemeClr val="accent1"/>
                </a:solidFill>
              </a:rPr>
              <a:t>000</a:t>
            </a:r>
            <a:r>
              <a:rPr lang="bg-BG" sz="1600" dirty="0">
                <a:solidFill>
                  <a:schemeClr val="accent1"/>
                </a:solidFill>
              </a:rPr>
              <a:t> евро.</a:t>
            </a:r>
          </a:p>
          <a:p>
            <a:pPr marL="0" lvl="0" indent="0">
              <a:buNone/>
            </a:pPr>
            <a:endParaRPr lang="bg-BG" dirty="0"/>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51382092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smtClean="0"/>
              <a:t>Мярка 4 Инвестиции в материални активи</a:t>
            </a:r>
            <a:r>
              <a:rPr lang="bg-BG" dirty="0" smtClean="0"/>
              <a:t>. </a:t>
            </a:r>
          </a:p>
          <a:p>
            <a:pPr marL="0" indent="0">
              <a:buNone/>
            </a:pPr>
            <a:r>
              <a:rPr lang="ru-RU" b="1" dirty="0" smtClean="0">
                <a:solidFill>
                  <a:schemeClr val="accent1"/>
                </a:solidFill>
              </a:rPr>
              <a:t>Общи условия за подмерки 4.1 , 4.2 , 4.3 и 4.4: </a:t>
            </a:r>
          </a:p>
          <a:p>
            <a:pPr marL="0" indent="0">
              <a:buNone/>
            </a:pPr>
            <a:r>
              <a:rPr lang="bg-BG" sz="1800" dirty="0" smtClean="0"/>
              <a:t>Авансово</a:t>
            </a:r>
            <a:r>
              <a:rPr lang="bg-BG" dirty="0" smtClean="0"/>
              <a:t> </a:t>
            </a:r>
            <a:r>
              <a:rPr lang="bg-BG" dirty="0"/>
              <a:t>плащане  </a:t>
            </a:r>
            <a:r>
              <a:rPr lang="bg-BG" dirty="0" smtClean="0"/>
              <a:t>до </a:t>
            </a:r>
            <a:r>
              <a:rPr lang="bg-BG" sz="1800" dirty="0" smtClean="0"/>
              <a:t>50</a:t>
            </a:r>
            <a:r>
              <a:rPr lang="bg-BG" sz="1800" dirty="0"/>
              <a:t>%</a:t>
            </a:r>
            <a:r>
              <a:rPr lang="bg-BG" dirty="0"/>
              <a:t> от общия размер на одобрената финансова помощ по проекта.</a:t>
            </a:r>
          </a:p>
          <a:p>
            <a:pPr marL="0" indent="0">
              <a:buNone/>
            </a:pPr>
            <a:r>
              <a:rPr lang="bg-BG" dirty="0"/>
              <a:t>Авансово плащане се предоставя при изпълнение на следните условия:</a:t>
            </a:r>
          </a:p>
          <a:p>
            <a:pPr lvl="0"/>
            <a:r>
              <a:rPr lang="bg-BG" dirty="0"/>
              <a:t>Авансовото плащане е предварително посочено и е част от поетия от страна на бенефициента </a:t>
            </a:r>
            <a:r>
              <a:rPr lang="bg-BG" dirty="0" smtClean="0"/>
              <a:t>ангажимент.</a:t>
            </a:r>
            <a:endParaRPr lang="bg-BG" dirty="0"/>
          </a:p>
          <a:p>
            <a:r>
              <a:rPr lang="bg-BG" dirty="0"/>
              <a:t>Налична е </a:t>
            </a:r>
            <a:r>
              <a:rPr lang="bg-BG" sz="1800" dirty="0"/>
              <a:t>банкова гаранция </a:t>
            </a:r>
            <a:r>
              <a:rPr lang="bg-BG" dirty="0"/>
              <a:t>или еквивалентна такава съответстваща на 100 % от размера на авансовото </a:t>
            </a:r>
            <a:r>
              <a:rPr lang="bg-BG" dirty="0" smtClean="0"/>
              <a:t>плащане.</a:t>
            </a:r>
          </a:p>
          <a:p>
            <a:pPr marL="0" indent="0">
              <a:buNone/>
            </a:pPr>
            <a:endParaRPr lang="ru-RU" b="1" dirty="0">
              <a:solidFill>
                <a:schemeClr val="accent1"/>
              </a:solidFill>
            </a:endParaRPr>
          </a:p>
          <a:p>
            <a:pPr marL="0" indent="0">
              <a:buNone/>
            </a:pPr>
            <a:r>
              <a:rPr lang="bg-BG" dirty="0"/>
              <a:t>За проекти, включващи инвестиции в инфраструктура или производствени инвестиции, в срок от </a:t>
            </a:r>
            <a:r>
              <a:rPr lang="bg-BG" sz="1800" dirty="0"/>
              <a:t>пет</a:t>
            </a:r>
            <a:r>
              <a:rPr lang="bg-BG" dirty="0"/>
              <a:t> години или </a:t>
            </a:r>
            <a:r>
              <a:rPr lang="bg-BG" sz="1800" dirty="0" smtClean="0"/>
              <a:t>три</a:t>
            </a:r>
            <a:r>
              <a:rPr lang="bg-BG" dirty="0" smtClean="0"/>
              <a:t> години </a:t>
            </a:r>
            <a:r>
              <a:rPr lang="bg-BG" dirty="0"/>
              <a:t>за МСП от крайното плащане към бенефициентите, или в рамките на периода от време, определен в правилата за държавните помощи (когато е приложимо) </a:t>
            </a:r>
            <a:r>
              <a:rPr lang="bg-BG" sz="1800" dirty="0"/>
              <a:t>не</a:t>
            </a:r>
            <a:r>
              <a:rPr lang="bg-BG" dirty="0"/>
              <a:t> следва да са налице следните обстоятелства:</a:t>
            </a:r>
          </a:p>
          <a:p>
            <a:pPr lvl="0"/>
            <a:r>
              <a:rPr lang="bg-BG" dirty="0"/>
              <a:t>Прекратяване или преместване на производствената </a:t>
            </a:r>
            <a:r>
              <a:rPr lang="bg-BG" dirty="0" smtClean="0"/>
              <a:t>дейност.</a:t>
            </a:r>
            <a:endParaRPr lang="bg-BG" dirty="0"/>
          </a:p>
          <a:p>
            <a:pPr lvl="0"/>
            <a:r>
              <a:rPr lang="bg-BG" dirty="0"/>
              <a:t>Промяна на собствеността на дадена позиция от инфраструктурата, която дава на дадено търговско дружество или публично</a:t>
            </a:r>
            <a:r>
              <a:rPr lang="ru-RU" dirty="0"/>
              <a:t>-</a:t>
            </a:r>
            <a:r>
              <a:rPr lang="bg-BG" dirty="0"/>
              <a:t>правна организация неправомерно </a:t>
            </a:r>
            <a:r>
              <a:rPr lang="bg-BG" dirty="0" smtClean="0"/>
              <a:t>преимущество.</a:t>
            </a:r>
            <a:endParaRPr lang="bg-BG" dirty="0"/>
          </a:p>
          <a:p>
            <a:pPr lvl="0"/>
            <a:r>
              <a:rPr lang="bg-BG" dirty="0"/>
              <a:t>Значителна промяна, която засяга естеството, целите или условията за изпълнение и която би довела до подкопаване на нейните първоначални цели.</a:t>
            </a:r>
          </a:p>
          <a:p>
            <a:r>
              <a:rPr lang="bg-BG" dirty="0"/>
              <a:t>В случай на неизпълнение на посочените условия бенефициентите </a:t>
            </a:r>
            <a:r>
              <a:rPr lang="bg-BG" sz="1800" dirty="0"/>
              <a:t>възстановяват</a:t>
            </a:r>
            <a:r>
              <a:rPr lang="bg-BG" dirty="0"/>
              <a:t> получения принос от ЕЗФРСР.</a:t>
            </a:r>
          </a:p>
          <a:p>
            <a:pPr marL="0" indent="0">
              <a:buNone/>
            </a:pPr>
            <a:endParaRPr lang="ru-RU"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40172810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приоритети</a:t>
            </a:r>
            <a:endParaRPr lang="en-US" altLang="bg-BG" dirty="0" smtClean="0"/>
          </a:p>
        </p:txBody>
      </p:sp>
      <p:sp>
        <p:nvSpPr>
          <p:cNvPr id="8195" name="Content Placeholder 2"/>
          <p:cNvSpPr>
            <a:spLocks noGrp="1"/>
          </p:cNvSpPr>
          <p:nvPr>
            <p:ph idx="1"/>
          </p:nvPr>
        </p:nvSpPr>
        <p:spPr>
          <a:xfrm>
            <a:off x="683492" y="1565275"/>
            <a:ext cx="8128000" cy="4336761"/>
          </a:xfrm>
        </p:spPr>
        <p:txBody>
          <a:bodyPr/>
          <a:lstStyle/>
          <a:p>
            <a:pPr marL="0" lvl="3" indent="0" algn="just">
              <a:buNone/>
            </a:pPr>
            <a:r>
              <a:rPr lang="bg-BG" sz="1400" dirty="0" smtClean="0">
                <a:solidFill>
                  <a:schemeClr val="accent1"/>
                </a:solidFill>
              </a:rPr>
              <a:t>1. Стимулиране на </a:t>
            </a:r>
            <a:r>
              <a:rPr lang="bg-BG" sz="2400" dirty="0" smtClean="0">
                <a:solidFill>
                  <a:schemeClr val="accent1"/>
                </a:solidFill>
              </a:rPr>
              <a:t>трансфера на знания </a:t>
            </a:r>
            <a:r>
              <a:rPr lang="bg-BG" sz="1400" dirty="0" smtClean="0">
                <a:solidFill>
                  <a:schemeClr val="accent1"/>
                </a:solidFill>
              </a:rPr>
              <a:t>и </a:t>
            </a:r>
            <a:r>
              <a:rPr lang="bg-BG" sz="2400" dirty="0" smtClean="0">
                <a:solidFill>
                  <a:schemeClr val="accent1"/>
                </a:solidFill>
              </a:rPr>
              <a:t>иновациите</a:t>
            </a:r>
            <a:r>
              <a:rPr lang="bg-BG" sz="1400" dirty="0" smtClean="0">
                <a:solidFill>
                  <a:schemeClr val="accent1"/>
                </a:solidFill>
              </a:rPr>
              <a:t> в областта на селското и горското стопанство и селските райони. 2. Повишаване на </a:t>
            </a:r>
            <a:r>
              <a:rPr lang="bg-BG" sz="2800" dirty="0" smtClean="0">
                <a:solidFill>
                  <a:schemeClr val="accent1"/>
                </a:solidFill>
              </a:rPr>
              <a:t>жизнеспособността</a:t>
            </a:r>
            <a:r>
              <a:rPr lang="bg-BG" sz="1400" dirty="0" smtClean="0">
                <a:solidFill>
                  <a:schemeClr val="accent1"/>
                </a:solidFill>
              </a:rPr>
              <a:t> на земеделските стопанства и </a:t>
            </a:r>
            <a:r>
              <a:rPr lang="bg-BG" sz="3000" dirty="0" smtClean="0">
                <a:solidFill>
                  <a:schemeClr val="accent1"/>
                </a:solidFill>
              </a:rPr>
              <a:t>конкурентоспособността </a:t>
            </a:r>
            <a:r>
              <a:rPr lang="bg-BG" sz="1400" dirty="0" smtClean="0">
                <a:solidFill>
                  <a:schemeClr val="accent1"/>
                </a:solidFill>
              </a:rPr>
              <a:t>на всички видове селскостопанска дейност във всички региони, и насърчаване на </a:t>
            </a:r>
            <a:r>
              <a:rPr lang="bg-BG" sz="2400" dirty="0" smtClean="0">
                <a:solidFill>
                  <a:schemeClr val="accent1"/>
                </a:solidFill>
              </a:rPr>
              <a:t>новаторските</a:t>
            </a:r>
            <a:r>
              <a:rPr lang="bg-BG" sz="1400" dirty="0" smtClean="0">
                <a:solidFill>
                  <a:schemeClr val="accent1"/>
                </a:solidFill>
              </a:rPr>
              <a:t> технологии в селското стопанство и устойчивото управление на горите.</a:t>
            </a:r>
            <a:r>
              <a:rPr lang="ru-RU" sz="1400" dirty="0">
                <a:solidFill>
                  <a:schemeClr val="accent1"/>
                </a:solidFill>
              </a:rPr>
              <a:t> </a:t>
            </a:r>
            <a:r>
              <a:rPr lang="ru-RU" sz="1400" dirty="0" smtClean="0">
                <a:solidFill>
                  <a:schemeClr val="accent1"/>
                </a:solidFill>
              </a:rPr>
              <a:t>3. Насърчаване </a:t>
            </a:r>
            <a:r>
              <a:rPr lang="ru-RU" sz="1400" dirty="0">
                <a:solidFill>
                  <a:schemeClr val="accent1"/>
                </a:solidFill>
              </a:rPr>
              <a:t>на организацията на </a:t>
            </a:r>
            <a:r>
              <a:rPr lang="ru-RU" sz="2600" dirty="0">
                <a:solidFill>
                  <a:schemeClr val="accent1"/>
                </a:solidFill>
              </a:rPr>
              <a:t>хранителната верига</a:t>
            </a:r>
            <a:r>
              <a:rPr lang="ru-RU" sz="1400" dirty="0">
                <a:solidFill>
                  <a:schemeClr val="accent1"/>
                </a:solidFill>
              </a:rPr>
              <a:t>, включително преработката и предлагането на пазара на селскостопански продукти, на </a:t>
            </a:r>
            <a:r>
              <a:rPr lang="ru-RU" sz="2200" dirty="0">
                <a:solidFill>
                  <a:schemeClr val="accent1"/>
                </a:solidFill>
              </a:rPr>
              <a:t>хуманното отношение </a:t>
            </a:r>
            <a:r>
              <a:rPr lang="ru-RU" sz="1400" dirty="0">
                <a:solidFill>
                  <a:schemeClr val="accent1"/>
                </a:solidFill>
              </a:rPr>
              <a:t>към животните и </a:t>
            </a:r>
            <a:r>
              <a:rPr lang="ru-RU" sz="2400" dirty="0">
                <a:solidFill>
                  <a:schemeClr val="accent1"/>
                </a:solidFill>
              </a:rPr>
              <a:t>управлението на риска </a:t>
            </a:r>
            <a:r>
              <a:rPr lang="ru-RU" sz="1400" dirty="0">
                <a:solidFill>
                  <a:schemeClr val="accent1"/>
                </a:solidFill>
              </a:rPr>
              <a:t>в селското </a:t>
            </a:r>
            <a:r>
              <a:rPr lang="ru-RU" sz="1400" dirty="0" smtClean="0">
                <a:solidFill>
                  <a:schemeClr val="accent1"/>
                </a:solidFill>
              </a:rPr>
              <a:t>стопанство</a:t>
            </a:r>
            <a:r>
              <a:rPr lang="bg-BG" sz="1400" dirty="0" smtClean="0">
                <a:solidFill>
                  <a:schemeClr val="accent1"/>
                </a:solidFill>
              </a:rPr>
              <a:t>. 4. </a:t>
            </a:r>
            <a:r>
              <a:rPr lang="ru-RU" sz="1400" dirty="0" smtClean="0">
                <a:solidFill>
                  <a:schemeClr val="accent1"/>
                </a:solidFill>
              </a:rPr>
              <a:t>Възстановяване</a:t>
            </a:r>
            <a:r>
              <a:rPr lang="ru-RU" sz="1400" dirty="0">
                <a:solidFill>
                  <a:schemeClr val="accent1"/>
                </a:solidFill>
              </a:rPr>
              <a:t>, опазване и укрепване на </a:t>
            </a:r>
            <a:r>
              <a:rPr lang="ru-RU" sz="2800" dirty="0">
                <a:solidFill>
                  <a:schemeClr val="accent1"/>
                </a:solidFill>
              </a:rPr>
              <a:t>екосистемите</a:t>
            </a:r>
            <a:r>
              <a:rPr lang="ru-RU" sz="1400" dirty="0">
                <a:solidFill>
                  <a:schemeClr val="accent1"/>
                </a:solidFill>
              </a:rPr>
              <a:t>, свързани със селското и горското </a:t>
            </a:r>
            <a:r>
              <a:rPr lang="ru-RU" sz="1400" dirty="0" smtClean="0">
                <a:solidFill>
                  <a:schemeClr val="accent1"/>
                </a:solidFill>
              </a:rPr>
              <a:t>стопанство</a:t>
            </a:r>
            <a:r>
              <a:rPr lang="ru-RU" sz="1400" dirty="0">
                <a:solidFill>
                  <a:schemeClr val="accent1"/>
                </a:solidFill>
              </a:rPr>
              <a:t>. </a:t>
            </a:r>
            <a:r>
              <a:rPr lang="ru-RU" sz="1400" dirty="0" smtClean="0">
                <a:solidFill>
                  <a:schemeClr val="accent1"/>
                </a:solidFill>
              </a:rPr>
              <a:t> 5. Насърчаване </a:t>
            </a:r>
            <a:r>
              <a:rPr lang="ru-RU" sz="1400" dirty="0">
                <a:solidFill>
                  <a:schemeClr val="accent1"/>
                </a:solidFill>
              </a:rPr>
              <a:t>на ефективното използване на ресурсите и подпомагане на прехода към </a:t>
            </a:r>
            <a:r>
              <a:rPr lang="ru-RU" sz="2600" dirty="0">
                <a:solidFill>
                  <a:schemeClr val="accent1"/>
                </a:solidFill>
              </a:rPr>
              <a:t>нисковъглеродна</a:t>
            </a:r>
            <a:r>
              <a:rPr lang="ru-RU" sz="1400" dirty="0">
                <a:solidFill>
                  <a:schemeClr val="accent1"/>
                </a:solidFill>
              </a:rPr>
              <a:t> и устойчива на изменението на климата икономика в селското стопанство, сектора на храните и горското стопанство </a:t>
            </a:r>
            <a:r>
              <a:rPr lang="ru-RU" sz="1400" dirty="0" smtClean="0">
                <a:solidFill>
                  <a:schemeClr val="accent1"/>
                </a:solidFill>
              </a:rPr>
              <a:t>6. Насърчаване </a:t>
            </a:r>
            <a:r>
              <a:rPr lang="ru-RU" sz="1400" dirty="0">
                <a:solidFill>
                  <a:schemeClr val="accent1"/>
                </a:solidFill>
              </a:rPr>
              <a:t>на </a:t>
            </a:r>
            <a:r>
              <a:rPr lang="ru-RU" sz="2600" dirty="0">
                <a:solidFill>
                  <a:schemeClr val="accent1"/>
                </a:solidFill>
              </a:rPr>
              <a:t>социалното приобщаване</a:t>
            </a:r>
            <a:r>
              <a:rPr lang="ru-RU" sz="1400" dirty="0">
                <a:solidFill>
                  <a:schemeClr val="accent1"/>
                </a:solidFill>
              </a:rPr>
              <a:t>, намаляването на бедността и икономическо развитие в селските </a:t>
            </a:r>
            <a:r>
              <a:rPr lang="ru-RU" sz="1400" dirty="0" smtClean="0">
                <a:solidFill>
                  <a:schemeClr val="accent1"/>
                </a:solidFill>
              </a:rPr>
              <a:t>райони.</a:t>
            </a:r>
            <a:endParaRPr lang="bg-BG" altLang="bg-BG" sz="1400" dirty="0">
              <a:solidFill>
                <a:schemeClr val="accent1"/>
              </a:solidFill>
            </a:endParaRPr>
          </a:p>
          <a:p>
            <a:pPr marL="391120" lvl="3" indent="0">
              <a:buNone/>
            </a:pPr>
            <a:endParaRPr lang="bg-BG" altLang="bg-BG" sz="2062" dirty="0" smtClean="0">
              <a:solidFill>
                <a:schemeClr val="accent1"/>
              </a:solidFill>
            </a:endParaRPr>
          </a:p>
        </p:txBody>
      </p:sp>
      <p:grpSp>
        <p:nvGrpSpPr>
          <p:cNvPr id="13" name="Group 12"/>
          <p:cNvGrpSpPr/>
          <p:nvPr/>
        </p:nvGrpSpPr>
        <p:grpSpPr>
          <a:xfrm>
            <a:off x="188957" y="6446980"/>
            <a:ext cx="8955043" cy="411020"/>
            <a:chOff x="188957" y="6446980"/>
            <a:chExt cx="8955043" cy="411020"/>
          </a:xfrm>
        </p:grpSpPr>
        <p:sp>
          <p:nvSpPr>
            <p:cNvPr id="14" name="Rectangle 13"/>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71172856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smtClean="0"/>
              <a:t>Мярка 6 </a:t>
            </a:r>
            <a:r>
              <a:rPr lang="bg-BG" sz="1600" dirty="0"/>
              <a:t>Развитие на стопанства и предприятия</a:t>
            </a:r>
            <a:r>
              <a:rPr lang="bg-BG" dirty="0" smtClean="0"/>
              <a:t>. Насочена е към постигане на следните цели:</a:t>
            </a:r>
          </a:p>
          <a:p>
            <a:pPr marL="117475" lvl="0" indent="-117475"/>
            <a:r>
              <a:rPr lang="bg-BG" dirty="0" smtClean="0"/>
              <a:t>Улесняване </a:t>
            </a:r>
            <a:r>
              <a:rPr lang="bg-BG" dirty="0"/>
              <a:t>процеса на създаването на стопанства от млади земеделски </a:t>
            </a:r>
            <a:r>
              <a:rPr lang="bg-BG" dirty="0" smtClean="0"/>
              <a:t>производители.</a:t>
            </a:r>
            <a:endParaRPr lang="bg-BG" dirty="0"/>
          </a:p>
          <a:p>
            <a:pPr lvl="0"/>
            <a:r>
              <a:rPr lang="bg-BG" dirty="0" smtClean="0"/>
              <a:t>Насърчаване </a:t>
            </a:r>
            <a:r>
              <a:rPr lang="bg-BG" dirty="0"/>
              <a:t>на заетостта и разкриване на качествени работни места и запазване на вече съществуващите работни </a:t>
            </a:r>
            <a:r>
              <a:rPr lang="bg-BG" dirty="0" smtClean="0"/>
              <a:t>места.</a:t>
            </a:r>
            <a:endParaRPr lang="bg-BG" dirty="0"/>
          </a:p>
          <a:p>
            <a:pPr lvl="0"/>
            <a:r>
              <a:rPr lang="bg-BG" dirty="0"/>
              <a:t>Намаляване на сезонните колебания в </a:t>
            </a:r>
            <a:r>
              <a:rPr lang="bg-BG" dirty="0" smtClean="0"/>
              <a:t>заетостта.</a:t>
            </a:r>
            <a:endParaRPr lang="bg-BG" dirty="0"/>
          </a:p>
          <a:p>
            <a:r>
              <a:rPr lang="bg-BG" dirty="0"/>
              <a:t>Насърчаване стартирането и развитието на неземеделски дейности в селските райони.</a:t>
            </a:r>
          </a:p>
          <a:p>
            <a:pPr marL="0" indent="0">
              <a:buNone/>
            </a:pPr>
            <a:r>
              <a:rPr lang="ru-RU" dirty="0" smtClean="0"/>
              <a:t>	</a:t>
            </a:r>
          </a:p>
          <a:p>
            <a:pPr marL="0" indent="0">
              <a:buNone/>
            </a:pPr>
            <a:endParaRPr lang="ru-RU" dirty="0"/>
          </a:p>
          <a:p>
            <a:pPr marL="0" indent="0">
              <a:buNone/>
            </a:pPr>
            <a:endParaRPr lang="bg-BG" dirty="0"/>
          </a:p>
        </p:txBody>
      </p:sp>
      <p:graphicFrame>
        <p:nvGraphicFramePr>
          <p:cNvPr id="3" name="Diagram 2"/>
          <p:cNvGraphicFramePr/>
          <p:nvPr>
            <p:extLst>
              <p:ext uri="{D42A27DB-BD31-4B8C-83A1-F6EECF244321}">
                <p14:modId xmlns="" xmlns:p14="http://schemas.microsoft.com/office/powerpoint/2010/main" val="2871824707"/>
              </p:ext>
            </p:extLst>
          </p:nvPr>
        </p:nvGraphicFramePr>
        <p:xfrm>
          <a:off x="1057275" y="2794000"/>
          <a:ext cx="67566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88957" y="6446980"/>
            <a:ext cx="8955043" cy="411020"/>
            <a:chOff x="188957" y="6446980"/>
            <a:chExt cx="8955043" cy="411020"/>
          </a:xfrm>
        </p:grpSpPr>
        <p:sp>
          <p:nvSpPr>
            <p:cNvPr id="11" name="Rectangle 10"/>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3" name="Picture 12"/>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14643069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6.1. Стартова помощ за млади земеделски </a:t>
            </a:r>
            <a:r>
              <a:rPr lang="bg-BG" sz="1600" dirty="0" smtClean="0"/>
              <a:t>производители.</a:t>
            </a:r>
            <a:r>
              <a:rPr lang="bg-BG" dirty="0" smtClean="0"/>
              <a:t> </a:t>
            </a:r>
          </a:p>
          <a:p>
            <a:pPr marL="0" indent="0">
              <a:buNone/>
            </a:pPr>
            <a:r>
              <a:rPr lang="ru-RU" b="1" dirty="0">
                <a:solidFill>
                  <a:schemeClr val="accent1"/>
                </a:solidFill>
              </a:rPr>
              <a:t>Предназначение на финансирането: </a:t>
            </a:r>
          </a:p>
          <a:p>
            <a:pPr marL="0" indent="0">
              <a:buNone/>
            </a:pPr>
            <a:r>
              <a:rPr lang="bg-BG" dirty="0"/>
              <a:t>Помощта по тази </a:t>
            </a:r>
            <a:r>
              <a:rPr lang="bg-BG" dirty="0" err="1"/>
              <a:t>подмярка</a:t>
            </a:r>
            <a:r>
              <a:rPr lang="bg-BG" dirty="0"/>
              <a:t> ще се предоставя на млади земеделски производители на възраст </a:t>
            </a:r>
            <a:r>
              <a:rPr lang="bg-BG" sz="1800" dirty="0"/>
              <a:t>под 40 </a:t>
            </a:r>
            <a:r>
              <a:rPr lang="bg-BG" sz="1240" dirty="0"/>
              <a:t>години</a:t>
            </a:r>
            <a:r>
              <a:rPr lang="bg-BG" sz="1800" dirty="0"/>
              <a:t> </a:t>
            </a:r>
            <a:r>
              <a:rPr lang="bg-BG" dirty="0"/>
              <a:t>към момента на подаване на заявлението, които притежават съответни професионални умения и компетенции.</a:t>
            </a:r>
          </a:p>
          <a:p>
            <a:pPr marL="0" indent="0">
              <a:buNone/>
            </a:pPr>
            <a:r>
              <a:rPr lang="bg-BG" dirty="0"/>
              <a:t>Младият земеделски производител се счита за такъв, когато установява за пръв път земеделско стопанство в качеството си на ръководител на стопанството.</a:t>
            </a:r>
          </a:p>
          <a:p>
            <a:pPr marL="0" indent="0">
              <a:buNone/>
            </a:pPr>
            <a:r>
              <a:rPr lang="bg-BG" dirty="0"/>
              <a:t>Помощта по мярката ще се отпуска на млади земеделски производители, на които в бизнес плана се предвижда да отговарят на изискванията за действащ земеделски стопанин по смисъла на чл. 9 от Регламент (ЕС) № 1307/2013 в рамките на </a:t>
            </a:r>
            <a:r>
              <a:rPr lang="bg-BG" sz="1800" dirty="0"/>
              <a:t>18 месеца </a:t>
            </a:r>
            <a:r>
              <a:rPr lang="bg-BG" dirty="0"/>
              <a:t>от датата на </a:t>
            </a:r>
            <a:r>
              <a:rPr lang="bg-BG" dirty="0" smtClean="0"/>
              <a:t>установяване.</a:t>
            </a:r>
          </a:p>
          <a:p>
            <a:pPr marL="0" indent="0">
              <a:buNone/>
            </a:pPr>
            <a:endParaRPr lang="bg-BG" b="1" dirty="0" smtClean="0">
              <a:solidFill>
                <a:schemeClr val="accent1"/>
              </a:solidFill>
            </a:endParaRPr>
          </a:p>
          <a:p>
            <a:pPr marL="0" indent="0">
              <a:buNone/>
            </a:pPr>
            <a:r>
              <a:rPr lang="bg-BG" b="1" dirty="0" smtClean="0">
                <a:solidFill>
                  <a:schemeClr val="accent1"/>
                </a:solidFill>
              </a:rPr>
              <a:t>Допустими </a:t>
            </a:r>
            <a:r>
              <a:rPr lang="bg-BG" b="1" dirty="0">
                <a:solidFill>
                  <a:schemeClr val="accent1"/>
                </a:solidFill>
              </a:rPr>
              <a:t>бенефициенти:</a:t>
            </a:r>
            <a:endParaRPr lang="ru-RU" b="1" dirty="0">
              <a:solidFill>
                <a:schemeClr val="accent1"/>
              </a:solidFill>
            </a:endParaRPr>
          </a:p>
          <a:p>
            <a:pPr lvl="0"/>
            <a:r>
              <a:rPr lang="bg-BG" dirty="0"/>
              <a:t>да са регистрирани като земеделски производители по Закона за подпомагане на земеделските </a:t>
            </a:r>
            <a:r>
              <a:rPr lang="bg-BG" dirty="0" smtClean="0"/>
              <a:t>производители.</a:t>
            </a:r>
            <a:endParaRPr lang="bg-BG" dirty="0"/>
          </a:p>
          <a:p>
            <a:pPr lvl="0"/>
            <a:r>
              <a:rPr lang="bg-BG" dirty="0"/>
              <a:t>икономическият размер на стопанството да е най-малко </a:t>
            </a:r>
            <a:r>
              <a:rPr lang="bg-BG" sz="1800" dirty="0"/>
              <a:t>8 000 </a:t>
            </a:r>
            <a:r>
              <a:rPr lang="bg-BG" dirty="0"/>
              <a:t>СПО (СПО - стандартен производствен обем означава стойността на продукцията, която отговаря на средната стойност за даден район за всеки един земеделски продукт). Всяка земя, която се взима предвид при определяне на първоначалните минимални СПО да е с представен документ за собственост и/или договор за аренда/наем с минимален срок от 5 </a:t>
            </a:r>
            <a:r>
              <a:rPr lang="bg-BG" dirty="0" smtClean="0"/>
              <a:t>години.</a:t>
            </a:r>
            <a:endParaRPr lang="bg-BG" dirty="0"/>
          </a:p>
          <a:p>
            <a:pPr lvl="0"/>
            <a:r>
              <a:rPr lang="bg-BG" dirty="0"/>
              <a:t>да са на възраст от 18 до 40 години (без да са ги навършили) към датата на подаване на молбата за </a:t>
            </a:r>
            <a:r>
              <a:rPr lang="bg-BG" dirty="0" smtClean="0"/>
              <a:t>подпомагане.</a:t>
            </a:r>
            <a:endParaRPr lang="bg-BG"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68031827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6.1. Стартова помощ за млади земеделски </a:t>
            </a:r>
            <a:r>
              <a:rPr lang="bg-BG" sz="1600" dirty="0" smtClean="0"/>
              <a:t>производители.</a:t>
            </a:r>
            <a:endParaRPr lang="bg-BG" sz="1600" dirty="0"/>
          </a:p>
          <a:p>
            <a:pPr marL="0" indent="0">
              <a:buNone/>
            </a:pPr>
            <a:r>
              <a:rPr lang="bg-BG" b="1" dirty="0" smtClean="0">
                <a:solidFill>
                  <a:schemeClr val="accent1"/>
                </a:solidFill>
              </a:rPr>
              <a:t>Допустими </a:t>
            </a:r>
            <a:r>
              <a:rPr lang="bg-BG" b="1" dirty="0">
                <a:solidFill>
                  <a:schemeClr val="accent1"/>
                </a:solidFill>
              </a:rPr>
              <a:t>бенефициенти:</a:t>
            </a:r>
            <a:endParaRPr lang="ru-RU" b="1" dirty="0">
              <a:solidFill>
                <a:schemeClr val="accent1"/>
              </a:solidFill>
            </a:endParaRPr>
          </a:p>
          <a:p>
            <a:pPr lvl="0"/>
            <a:r>
              <a:rPr lang="bg-BG" dirty="0"/>
              <a:t>да имат съответните професионални умения и познания, които да бъдат доказани: завършено средно образование в областта на селското стопанство или ветеринарната медицина, или средно икономическо образование със земеделска </a:t>
            </a:r>
            <a:r>
              <a:rPr lang="bg-BG" dirty="0" smtClean="0"/>
              <a:t>насоченост </a:t>
            </a:r>
            <a:r>
              <a:rPr lang="bg-BG" dirty="0"/>
              <a:t>и/или завършено висше образование в областта на селското стопанство или ветеринарната медицина, или висше икономическо образование със земеделска </a:t>
            </a:r>
            <a:r>
              <a:rPr lang="bg-BG" dirty="0" smtClean="0"/>
              <a:t>насоченост </a:t>
            </a:r>
            <a:r>
              <a:rPr lang="bg-BG" dirty="0"/>
              <a:t>и/или удостоверение за завършен курс от минимум 150 часа или свидетелство за професионална квалификация в областта на селското </a:t>
            </a:r>
            <a:r>
              <a:rPr lang="bg-BG" dirty="0" smtClean="0"/>
              <a:t>стопанство.</a:t>
            </a:r>
            <a:endParaRPr lang="bg-BG" dirty="0"/>
          </a:p>
          <a:p>
            <a:pPr lvl="0"/>
            <a:r>
              <a:rPr lang="bg-BG" dirty="0"/>
              <a:t>тяхното стопанство да отговаря на определението за създаване </a:t>
            </a:r>
            <a:r>
              <a:rPr lang="bg-BG" dirty="0" smtClean="0"/>
              <a:t>на стопанство.</a:t>
            </a:r>
            <a:endParaRPr lang="bg-BG" dirty="0"/>
          </a:p>
          <a:p>
            <a:pPr lvl="0"/>
            <a:r>
              <a:rPr lang="bg-BG" dirty="0"/>
              <a:t>са предложили бизнес план за развитие на дейностите в стопанството</a:t>
            </a:r>
            <a:r>
              <a:rPr lang="bg-BG" dirty="0" smtClean="0"/>
              <a:t>.</a:t>
            </a:r>
          </a:p>
          <a:p>
            <a:pPr marL="0" lvl="0" indent="0">
              <a:buNone/>
            </a:pPr>
            <a:endParaRPr lang="bg-BG" dirty="0"/>
          </a:p>
          <a:p>
            <a:r>
              <a:rPr lang="bg-BG" b="1" dirty="0">
                <a:solidFill>
                  <a:schemeClr val="accent1"/>
                </a:solidFill>
              </a:rPr>
              <a:t>Критерии за допустимост </a:t>
            </a:r>
            <a:r>
              <a:rPr lang="ru-RU" b="1" dirty="0" smtClean="0">
                <a:solidFill>
                  <a:schemeClr val="accent1"/>
                </a:solidFill>
              </a:rPr>
              <a:t>:</a:t>
            </a:r>
          </a:p>
          <a:p>
            <a:pPr marL="0" indent="0">
              <a:buNone/>
            </a:pPr>
            <a:r>
              <a:rPr lang="bg-BG" dirty="0" smtClean="0"/>
              <a:t>Бенефициентите </a:t>
            </a:r>
            <a:r>
              <a:rPr lang="bg-BG" dirty="0"/>
              <a:t>(като физически лица и/или еднолични търговци, или ЕООД) ръководят за първи път земеделско стопанство ако са изпълнени следните условия:</a:t>
            </a:r>
          </a:p>
          <a:p>
            <a:pPr lvl="0"/>
            <a:r>
              <a:rPr lang="bg-BG" dirty="0"/>
              <a:t>в рамките на 15 месеца преди датата на кандидатстване по мярката те са регистрирани за първи път като земеделски производители по Закона за подпомагане на земеделските </a:t>
            </a:r>
            <a:r>
              <a:rPr lang="bg-BG" dirty="0" smtClean="0"/>
              <a:t>производители.</a:t>
            </a:r>
            <a:endParaRPr lang="bg-BG" dirty="0"/>
          </a:p>
          <a:p>
            <a:pPr lvl="0"/>
            <a:r>
              <a:rPr lang="bg-BG" dirty="0"/>
              <a:t>в рамките на 15 месеца преди датата на кандидатстване по мярката те са подавали заявление за единно плащане на площ и/или за плащане за </a:t>
            </a:r>
            <a:r>
              <a:rPr lang="bg-BG" dirty="0" err="1"/>
              <a:t>необлагодетелстван</a:t>
            </a:r>
            <a:r>
              <a:rPr lang="bg-BG" dirty="0"/>
              <a:t> </a:t>
            </a:r>
            <a:r>
              <a:rPr lang="bg-BG" dirty="0" smtClean="0"/>
              <a:t>район.</a:t>
            </a: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96762331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6.1. Стартова помощ за млади земеделски </a:t>
            </a:r>
            <a:r>
              <a:rPr lang="bg-BG" sz="1600" dirty="0" smtClean="0"/>
              <a:t>производители</a:t>
            </a:r>
            <a:r>
              <a:rPr lang="bg-BG" dirty="0" smtClean="0"/>
              <a:t>. </a:t>
            </a:r>
          </a:p>
          <a:p>
            <a:pPr marL="0" indent="0">
              <a:buNone/>
            </a:pPr>
            <a:r>
              <a:rPr lang="bg-BG" b="1" dirty="0" smtClean="0">
                <a:solidFill>
                  <a:schemeClr val="accent1"/>
                </a:solidFill>
              </a:rPr>
              <a:t>Критерии за допустимост </a:t>
            </a:r>
            <a:r>
              <a:rPr lang="ru-RU" b="1" dirty="0" smtClean="0">
                <a:solidFill>
                  <a:schemeClr val="accent1"/>
                </a:solidFill>
              </a:rPr>
              <a:t>:</a:t>
            </a:r>
          </a:p>
          <a:p>
            <a:pPr lvl="0"/>
            <a:r>
              <a:rPr lang="bg-BG" dirty="0" smtClean="0"/>
              <a:t>в </a:t>
            </a:r>
            <a:r>
              <a:rPr lang="bg-BG" dirty="0"/>
              <a:t>рамките на 15 месеца преди датата на кандидатстване по мярката те са започнали да отглеждат животни в собствен/нает животновъден обект и/или да стопанисват земя с цел производството на земеделска и животинска </a:t>
            </a:r>
            <a:r>
              <a:rPr lang="bg-BG" dirty="0" smtClean="0"/>
              <a:t>продукция.</a:t>
            </a:r>
            <a:endParaRPr lang="bg-BG" dirty="0"/>
          </a:p>
          <a:p>
            <a:r>
              <a:rPr lang="bg-BG" dirty="0"/>
              <a:t>в рамките на 15 месеца преди датата на кандидатстване по мярката те са започнали да се осигуряват като земеделски производители, с изключение на случаите, в които земеделският производител е осигурен на друго основание върху максималния за страната осигурителен </a:t>
            </a:r>
            <a:r>
              <a:rPr lang="bg-BG" dirty="0" smtClean="0"/>
              <a:t>доход.</a:t>
            </a:r>
          </a:p>
          <a:p>
            <a:pPr marL="0" lvl="0" indent="0">
              <a:buNone/>
            </a:pPr>
            <a:r>
              <a:rPr lang="bg-BG" b="1" dirty="0">
                <a:solidFill>
                  <a:schemeClr val="accent1"/>
                </a:solidFill>
              </a:rPr>
              <a:t>Критерии за оценка</a:t>
            </a:r>
            <a:r>
              <a:rPr lang="ru-RU" b="1" dirty="0">
                <a:solidFill>
                  <a:schemeClr val="accent1"/>
                </a:solidFill>
              </a:rPr>
              <a:t>:</a:t>
            </a:r>
          </a:p>
          <a:p>
            <a:pPr lvl="0"/>
            <a:r>
              <a:rPr lang="bg-BG" dirty="0"/>
              <a:t>Проекти, които се изпълняват от бенефициенти, които имат завършено средно и/или висше образование в областта на селското стопанство, ветеринарната медицина или икономическо образование със земеделска </a:t>
            </a:r>
            <a:r>
              <a:rPr lang="bg-BG" dirty="0" smtClean="0"/>
              <a:t>насоченост.</a:t>
            </a:r>
            <a:endParaRPr lang="bg-BG" dirty="0"/>
          </a:p>
          <a:p>
            <a:pPr lvl="0"/>
            <a:r>
              <a:rPr lang="bg-BG" dirty="0"/>
              <a:t>Проекти, които се изпълняват в сектор „</a:t>
            </a:r>
            <a:r>
              <a:rPr lang="bg-BG" sz="1600" dirty="0"/>
              <a:t>Животновъдство</a:t>
            </a:r>
            <a:r>
              <a:rPr lang="bg-BG" dirty="0"/>
              <a:t>” и по-конкретно „селскостопански животни</a:t>
            </a:r>
            <a:r>
              <a:rPr lang="bg-BG" dirty="0" smtClean="0"/>
              <a:t>“.</a:t>
            </a:r>
            <a:endParaRPr lang="bg-BG" dirty="0"/>
          </a:p>
          <a:p>
            <a:pPr lvl="0"/>
            <a:r>
              <a:rPr lang="bg-BG" dirty="0"/>
              <a:t>Проекти, които се изпълняват в сектор „</a:t>
            </a:r>
            <a:r>
              <a:rPr lang="bg-BG" sz="1600" dirty="0"/>
              <a:t>Плодове и зеленчуци</a:t>
            </a:r>
            <a:r>
              <a:rPr lang="bg-BG" dirty="0" smtClean="0"/>
              <a:t>”.</a:t>
            </a:r>
            <a:endParaRPr lang="bg-BG" dirty="0"/>
          </a:p>
          <a:p>
            <a:pPr lvl="0"/>
            <a:r>
              <a:rPr lang="bg-BG" dirty="0"/>
              <a:t>Проекти на млади фермери, чиито стопанства са в процес на преход към </a:t>
            </a:r>
            <a:r>
              <a:rPr lang="bg-BG" sz="1600" dirty="0"/>
              <a:t>биологично производство </a:t>
            </a:r>
            <a:r>
              <a:rPr lang="bg-BG" dirty="0"/>
              <a:t>или са преминали към биологично производство на земеделски продукти и храни </a:t>
            </a:r>
            <a:endParaRPr lang="bg-BG" dirty="0" smtClean="0"/>
          </a:p>
          <a:p>
            <a:pPr lvl="0"/>
            <a:r>
              <a:rPr lang="bg-BG" dirty="0" smtClean="0"/>
              <a:t>Проекти</a:t>
            </a:r>
            <a:r>
              <a:rPr lang="bg-BG" dirty="0"/>
              <a:t>, получили еднакъв брой точки, за които няма достатъчно бюджет за финансиране, ще бъдат класирани на принципа „</a:t>
            </a:r>
            <a:r>
              <a:rPr lang="bg-BG" sz="1600" dirty="0"/>
              <a:t>пръв дошъл – пръв обслужен</a:t>
            </a:r>
            <a:r>
              <a:rPr lang="bg-BG" dirty="0"/>
              <a:t>”.</a:t>
            </a:r>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406088276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6.1. Стартова помощ за млади земеделски </a:t>
            </a:r>
            <a:r>
              <a:rPr lang="bg-BG" sz="1600" dirty="0" smtClean="0"/>
              <a:t>производители</a:t>
            </a:r>
            <a:r>
              <a:rPr lang="bg-BG" dirty="0" smtClean="0"/>
              <a:t>. </a:t>
            </a:r>
          </a:p>
          <a:p>
            <a:pPr marL="0" indent="0">
              <a:buNone/>
            </a:pPr>
            <a:r>
              <a:rPr lang="bg-BG" b="1" dirty="0" smtClean="0">
                <a:solidFill>
                  <a:schemeClr val="accent1"/>
                </a:solidFill>
              </a:rPr>
              <a:t>Размер на финансирането</a:t>
            </a:r>
            <a:r>
              <a:rPr lang="ru-RU" b="1" dirty="0" smtClean="0">
                <a:solidFill>
                  <a:schemeClr val="accent1"/>
                </a:solidFill>
              </a:rPr>
              <a:t>:</a:t>
            </a:r>
          </a:p>
          <a:p>
            <a:pPr marL="0" indent="0">
              <a:buNone/>
            </a:pPr>
            <a:r>
              <a:rPr lang="bg-BG" dirty="0"/>
              <a:t>Общият размер на помощта не може да надвишава </a:t>
            </a:r>
            <a:r>
              <a:rPr lang="bg-BG" sz="1800" dirty="0"/>
              <a:t>25 000 </a:t>
            </a:r>
            <a:r>
              <a:rPr lang="bg-BG" dirty="0"/>
              <a:t>евро на </a:t>
            </a:r>
            <a:r>
              <a:rPr lang="bg-BG" dirty="0" smtClean="0"/>
              <a:t>бенефициент на </a:t>
            </a:r>
            <a:r>
              <a:rPr lang="bg-BG" dirty="0"/>
              <a:t>два пъти под формата на единична премия:</a:t>
            </a:r>
          </a:p>
          <a:p>
            <a:r>
              <a:rPr lang="bg-BG" dirty="0"/>
              <a:t>Първо плащане – изплащат се до </a:t>
            </a:r>
            <a:r>
              <a:rPr lang="bg-BG" sz="1800" dirty="0"/>
              <a:t>12 500 </a:t>
            </a:r>
            <a:r>
              <a:rPr lang="bg-BG" dirty="0"/>
              <a:t>евро след одобрение на молбата за </a:t>
            </a:r>
            <a:r>
              <a:rPr lang="bg-BG" dirty="0" smtClean="0"/>
              <a:t>подкрепа.</a:t>
            </a:r>
            <a:endParaRPr lang="bg-BG" dirty="0"/>
          </a:p>
          <a:p>
            <a:r>
              <a:rPr lang="bg-BG" dirty="0"/>
              <a:t>Второ плащане – изплаща се до </a:t>
            </a:r>
            <a:r>
              <a:rPr lang="bg-BG" sz="1800" dirty="0"/>
              <a:t>12 500 </a:t>
            </a:r>
            <a:r>
              <a:rPr lang="bg-BG" dirty="0"/>
              <a:t>евро само при коректно изпълнение на всички заложени в бизнес плана дейности, инвестиции и </a:t>
            </a:r>
            <a:r>
              <a:rPr lang="bg-BG" dirty="0" smtClean="0"/>
              <a:t>цели.</a:t>
            </a:r>
          </a:p>
          <a:p>
            <a:pPr marL="0" indent="0">
              <a:buNone/>
            </a:pPr>
            <a:r>
              <a:rPr lang="bg-BG" dirty="0" smtClean="0"/>
              <a:t>Финансовата </a:t>
            </a:r>
            <a:r>
              <a:rPr lang="bg-BG" dirty="0"/>
              <a:t>помощ за първо и/или второ плащане може да бъде </a:t>
            </a:r>
            <a:r>
              <a:rPr lang="bg-BG" sz="1800" dirty="0"/>
              <a:t>допълнително лимитирана </a:t>
            </a:r>
            <a:r>
              <a:rPr lang="bg-BG" dirty="0"/>
              <a:t>на база секторни показатели за съответното стопанство.</a:t>
            </a:r>
          </a:p>
          <a:p>
            <a:pPr marL="0" lvl="0" indent="0">
              <a:buNone/>
            </a:pPr>
            <a:endParaRPr lang="bg-BG" b="1" dirty="0" smtClean="0">
              <a:solidFill>
                <a:schemeClr val="accent1"/>
              </a:solidFill>
            </a:endParaRPr>
          </a:p>
          <a:p>
            <a:pPr marL="0" lvl="0" indent="0">
              <a:buNone/>
            </a:pPr>
            <a:r>
              <a:rPr lang="bg-BG" b="1" dirty="0" smtClean="0">
                <a:solidFill>
                  <a:schemeClr val="accent1"/>
                </a:solidFill>
              </a:rPr>
              <a:t>Специфични условия.</a:t>
            </a:r>
            <a:endParaRPr lang="ru-RU" b="1" dirty="0">
              <a:solidFill>
                <a:schemeClr val="accent1"/>
              </a:solidFill>
            </a:endParaRPr>
          </a:p>
          <a:p>
            <a:pPr marL="0" indent="0">
              <a:buNone/>
            </a:pPr>
            <a:endParaRPr lang="bg-BG" dirty="0"/>
          </a:p>
        </p:txBody>
      </p:sp>
      <p:grpSp>
        <p:nvGrpSpPr>
          <p:cNvPr id="13" name="Group 12"/>
          <p:cNvGrpSpPr/>
          <p:nvPr/>
        </p:nvGrpSpPr>
        <p:grpSpPr>
          <a:xfrm>
            <a:off x="188957" y="6446980"/>
            <a:ext cx="8955043" cy="411020"/>
            <a:chOff x="188957" y="6446980"/>
            <a:chExt cx="8955043" cy="411020"/>
          </a:xfrm>
        </p:grpSpPr>
        <p:sp>
          <p:nvSpPr>
            <p:cNvPr id="14" name="Rectangle 13"/>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67062656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a:t>
            </a:r>
            <a:r>
              <a:rPr lang="bg-BG" sz="1600" dirty="0" smtClean="0"/>
              <a:t>6.2. </a:t>
            </a:r>
            <a:r>
              <a:rPr lang="bg-BG" sz="1600" dirty="0"/>
              <a:t>Стартова помощ за неземеделски дейности</a:t>
            </a:r>
            <a:r>
              <a:rPr lang="bg-BG" sz="1600" dirty="0" smtClean="0"/>
              <a:t>.</a:t>
            </a:r>
            <a:r>
              <a:rPr lang="bg-BG" dirty="0" smtClean="0"/>
              <a:t> </a:t>
            </a:r>
          </a:p>
          <a:p>
            <a:pPr marL="0" indent="0">
              <a:buNone/>
            </a:pPr>
            <a:r>
              <a:rPr lang="ru-RU" b="1" dirty="0">
                <a:solidFill>
                  <a:schemeClr val="accent1"/>
                </a:solidFill>
              </a:rPr>
              <a:t>Предназначение на финансирането: </a:t>
            </a:r>
          </a:p>
          <a:p>
            <a:pPr marL="0" lvl="0" indent="0">
              <a:buNone/>
            </a:pPr>
            <a:r>
              <a:rPr lang="bg-BG" dirty="0"/>
              <a:t>Дейностите трябва да са </a:t>
            </a:r>
            <a:r>
              <a:rPr lang="bg-BG" sz="1600" dirty="0"/>
              <a:t>нови</a:t>
            </a:r>
            <a:r>
              <a:rPr lang="bg-BG" dirty="0"/>
              <a:t> за предприятието или лицето, което получава подпомагането. Неземеделските дейности </a:t>
            </a:r>
            <a:r>
              <a:rPr lang="bg-BG" sz="1600" dirty="0"/>
              <a:t>могат</a:t>
            </a:r>
            <a:r>
              <a:rPr lang="bg-BG" dirty="0"/>
              <a:t> да включват</a:t>
            </a:r>
            <a:endParaRPr lang="bg-BG" dirty="0" smtClean="0"/>
          </a:p>
          <a:p>
            <a:pPr lvl="0"/>
            <a:r>
              <a:rPr lang="bg-BG" dirty="0" smtClean="0"/>
              <a:t>Дейности </a:t>
            </a:r>
            <a:r>
              <a:rPr lang="bg-BG" dirty="0"/>
              <a:t>за развитие на туризъм (изграждане и обновяване на туристически обекти, развитие на туристически услуги</a:t>
            </a:r>
            <a:r>
              <a:rPr lang="bg-BG" dirty="0" smtClean="0"/>
              <a:t>).</a:t>
            </a:r>
            <a:endParaRPr lang="bg-BG" dirty="0"/>
          </a:p>
          <a:p>
            <a:pPr lvl="0"/>
            <a:r>
              <a:rPr lang="bg-BG" dirty="0"/>
              <a:t>Производство или продажба на продукти, които не са включени в Приложение 1 от Договора за създаване на Европейската общност (независимо от вложените продукти и материали</a:t>
            </a:r>
            <a:r>
              <a:rPr lang="bg-BG" dirty="0" smtClean="0"/>
              <a:t>).</a:t>
            </a:r>
            <a:endParaRPr lang="bg-BG" dirty="0"/>
          </a:p>
          <a:p>
            <a:pPr lvl="0"/>
            <a:r>
              <a:rPr lang="bg-BG" dirty="0"/>
              <a:t>Развитие на услуги във всички </a:t>
            </a:r>
            <a:r>
              <a:rPr lang="bg-BG" dirty="0" smtClean="0"/>
              <a:t>сектори.</a:t>
            </a:r>
            <a:endParaRPr lang="bg-BG" dirty="0"/>
          </a:p>
          <a:p>
            <a:pPr lvl="0"/>
            <a:r>
              <a:rPr lang="bg-BG" dirty="0"/>
              <a:t>Производство на енергия от вторични продукти, отпадъци и остатъци с цел </a:t>
            </a:r>
            <a:r>
              <a:rPr lang="bg-BG" dirty="0" smtClean="0"/>
              <a:t>продажба.</a:t>
            </a:r>
            <a:endParaRPr lang="bg-BG" dirty="0"/>
          </a:p>
          <a:p>
            <a:pPr lvl="0"/>
            <a:r>
              <a:rPr lang="bg-BG" dirty="0"/>
              <a:t>Развитие на занаяти и други неземеделски дейности.</a:t>
            </a:r>
          </a:p>
          <a:p>
            <a:pPr marL="0" indent="0">
              <a:buNone/>
            </a:pPr>
            <a:endParaRPr lang="bg-BG" b="1" dirty="0" smtClean="0">
              <a:solidFill>
                <a:schemeClr val="accent1"/>
              </a:solidFill>
            </a:endParaRPr>
          </a:p>
          <a:p>
            <a:pPr marL="0" indent="0">
              <a:buNone/>
            </a:pPr>
            <a:r>
              <a:rPr lang="bg-BG" b="1" dirty="0" smtClean="0">
                <a:solidFill>
                  <a:schemeClr val="accent1"/>
                </a:solidFill>
              </a:rPr>
              <a:t>Допустими бенефициенти и инвестиции:</a:t>
            </a:r>
            <a:endParaRPr lang="ru-RU" b="1" dirty="0">
              <a:solidFill>
                <a:schemeClr val="accent1"/>
              </a:solidFill>
            </a:endParaRPr>
          </a:p>
          <a:p>
            <a:pPr lvl="0"/>
            <a:r>
              <a:rPr lang="bg-BG" dirty="0"/>
              <a:t>Подпомаганата дейност да се извършва в селски </a:t>
            </a:r>
            <a:r>
              <a:rPr lang="bg-BG" dirty="0" smtClean="0"/>
              <a:t>район.</a:t>
            </a:r>
            <a:endParaRPr lang="bg-BG" dirty="0"/>
          </a:p>
          <a:p>
            <a:pPr lvl="0"/>
            <a:r>
              <a:rPr lang="bg-BG" dirty="0"/>
              <a:t>Предприятия, които са регистрирани по-рано от 12 месеца преди кандидатстване са допустими за подпомагане само за дейности, които не са извършвани от предприятието до </a:t>
            </a:r>
            <a:r>
              <a:rPr lang="bg-BG" dirty="0" smtClean="0"/>
              <a:t>момента.</a:t>
            </a:r>
            <a:endParaRPr lang="bg-BG" dirty="0"/>
          </a:p>
          <a:p>
            <a:pPr lvl="0"/>
            <a:r>
              <a:rPr lang="bg-BG" dirty="0"/>
              <a:t>Кандидатът трябва да представи разработен бизнес план за новата дейност, който да показва икономическа жизнеспособност за срок от 5 години, в случай на строително-монтажни работи – 10 </a:t>
            </a:r>
            <a:r>
              <a:rPr lang="bg-BG" dirty="0" smtClean="0"/>
              <a:t>години.</a:t>
            </a:r>
            <a:endParaRPr lang="bg-BG" dirty="0"/>
          </a:p>
          <a:p>
            <a:pPr lvl="0"/>
            <a:r>
              <a:rPr lang="bg-BG" dirty="0"/>
              <a:t>Дейността не оказва отрицателно влияние върху околната </a:t>
            </a:r>
            <a:r>
              <a:rPr lang="bg-BG" dirty="0" smtClean="0"/>
              <a:t>среда.</a:t>
            </a:r>
            <a:endParaRPr lang="bg-BG" dirty="0"/>
          </a:p>
          <a:p>
            <a:pPr marL="0" indent="0">
              <a:buNone/>
            </a:pPr>
            <a:endParaRPr lang="bg-BG" b="1" dirty="0">
              <a:solidFill>
                <a:schemeClr val="accent1"/>
              </a:solidFill>
            </a:endParaRPr>
          </a:p>
        </p:txBody>
      </p:sp>
      <p:grpSp>
        <p:nvGrpSpPr>
          <p:cNvPr id="13" name="Group 12"/>
          <p:cNvGrpSpPr/>
          <p:nvPr/>
        </p:nvGrpSpPr>
        <p:grpSpPr>
          <a:xfrm>
            <a:off x="188957" y="6446980"/>
            <a:ext cx="8955043" cy="411020"/>
            <a:chOff x="188957" y="6446980"/>
            <a:chExt cx="8955043" cy="411020"/>
          </a:xfrm>
        </p:grpSpPr>
        <p:sp>
          <p:nvSpPr>
            <p:cNvPr id="14" name="Rectangle 13"/>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01304792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a:t>
            </a:r>
            <a:r>
              <a:rPr lang="bg-BG" sz="1600" dirty="0" smtClean="0"/>
              <a:t>6.2. </a:t>
            </a:r>
            <a:r>
              <a:rPr lang="bg-BG" sz="1600" dirty="0"/>
              <a:t>Стартова помощ за неземеделски дейности</a:t>
            </a:r>
            <a:r>
              <a:rPr lang="bg-BG" sz="1600" dirty="0" smtClean="0"/>
              <a:t>.</a:t>
            </a:r>
            <a:r>
              <a:rPr lang="bg-BG" dirty="0" smtClean="0"/>
              <a:t> </a:t>
            </a:r>
          </a:p>
          <a:p>
            <a:pPr marL="0" indent="0">
              <a:buNone/>
            </a:pPr>
            <a:r>
              <a:rPr lang="bg-BG" b="1" dirty="0" smtClean="0">
                <a:solidFill>
                  <a:schemeClr val="accent1"/>
                </a:solidFill>
              </a:rPr>
              <a:t>Допустими бенефициенти и инвестиции:</a:t>
            </a:r>
            <a:endParaRPr lang="ru-RU" b="1" dirty="0">
              <a:solidFill>
                <a:schemeClr val="accent1"/>
              </a:solidFill>
            </a:endParaRPr>
          </a:p>
          <a:p>
            <a:pPr lvl="0"/>
            <a:r>
              <a:rPr lang="bg-BG" dirty="0"/>
              <a:t>Инвестициите в производство на електроенергия от биомаса не се подпомагат по мярката, ако те не произвеждат най-малко 10% топлинна енергия.</a:t>
            </a:r>
          </a:p>
          <a:p>
            <a:pPr lvl="0"/>
            <a:r>
              <a:rPr lang="bg-BG" dirty="0"/>
              <a:t>Стопанството на кандидати – земеделски производители трябва да има стандартен производствен обем над 8 000 евро. Изпълнението на бизнес плана трябва да започне в срок до 9 месеца от решението за отпускане на помощта</a:t>
            </a:r>
            <a:r>
              <a:rPr lang="bg-BG" dirty="0" smtClean="0"/>
              <a:t>.</a:t>
            </a:r>
          </a:p>
          <a:p>
            <a:pPr marL="0" lvl="0" indent="0">
              <a:buNone/>
            </a:pPr>
            <a:r>
              <a:rPr lang="bg-BG" b="1" dirty="0" smtClean="0">
                <a:solidFill>
                  <a:schemeClr val="accent1"/>
                </a:solidFill>
              </a:rPr>
              <a:t>Критерии за оценка:</a:t>
            </a:r>
          </a:p>
          <a:p>
            <a:pPr lvl="0"/>
            <a:r>
              <a:rPr lang="bg-BG" dirty="0"/>
              <a:t>Проекти, които се реализират на територията на </a:t>
            </a:r>
            <a:r>
              <a:rPr lang="bg-BG" sz="1600" dirty="0"/>
              <a:t>Северозападен</a:t>
            </a:r>
            <a:r>
              <a:rPr lang="bg-BG" dirty="0"/>
              <a:t> или </a:t>
            </a:r>
            <a:r>
              <a:rPr lang="bg-BG" sz="1600" dirty="0"/>
              <a:t>Северен</a:t>
            </a:r>
            <a:r>
              <a:rPr lang="bg-BG" dirty="0"/>
              <a:t> централен </a:t>
            </a:r>
            <a:r>
              <a:rPr lang="bg-BG" dirty="0" smtClean="0"/>
              <a:t>район.</a:t>
            </a:r>
            <a:endParaRPr lang="bg-BG" dirty="0"/>
          </a:p>
          <a:p>
            <a:pPr lvl="0"/>
            <a:r>
              <a:rPr lang="bg-BG" dirty="0"/>
              <a:t>Проекти за производствени </a:t>
            </a:r>
            <a:r>
              <a:rPr lang="bg-BG" dirty="0" smtClean="0"/>
              <a:t>дейности.</a:t>
            </a:r>
            <a:endParaRPr lang="bg-BG" dirty="0"/>
          </a:p>
          <a:p>
            <a:pPr lvl="0"/>
            <a:r>
              <a:rPr lang="bg-BG" dirty="0"/>
              <a:t>Проекти за услуги, свързани с информационни и комуникационни </a:t>
            </a:r>
            <a:r>
              <a:rPr lang="bg-BG" dirty="0" smtClean="0"/>
              <a:t>технологии.</a:t>
            </a:r>
            <a:endParaRPr lang="bg-BG" dirty="0"/>
          </a:p>
          <a:p>
            <a:pPr lvl="0"/>
            <a:r>
              <a:rPr lang="bg-BG" dirty="0"/>
              <a:t>Проекти, подадени от физически лица и ЕТ на възраст между 18 и 40 години (включително) или </a:t>
            </a:r>
            <a:r>
              <a:rPr lang="bg-BG" dirty="0" smtClean="0"/>
              <a:t>жени.</a:t>
            </a:r>
            <a:endParaRPr lang="bg-BG" dirty="0"/>
          </a:p>
          <a:p>
            <a:pPr lvl="0"/>
            <a:r>
              <a:rPr lang="bg-BG" dirty="0"/>
              <a:t>Проекти на </a:t>
            </a:r>
            <a:r>
              <a:rPr lang="bg-BG" dirty="0" smtClean="0"/>
              <a:t>тютюнопроизводители.</a:t>
            </a:r>
            <a:endParaRPr lang="bg-BG" dirty="0"/>
          </a:p>
          <a:p>
            <a:pPr lvl="0"/>
            <a:r>
              <a:rPr lang="bg-BG" dirty="0"/>
              <a:t>Наличие на квалификация или професионален опит в областта, към която се отнася проекта, на управителя или персонала на кандидата.</a:t>
            </a:r>
          </a:p>
          <a:p>
            <a:pPr marL="0" lvl="0" indent="0">
              <a:buNone/>
            </a:pPr>
            <a:r>
              <a:rPr lang="bg-BG" b="1" dirty="0" smtClean="0">
                <a:solidFill>
                  <a:schemeClr val="accent1"/>
                </a:solidFill>
              </a:rPr>
              <a:t>Размер на финансирането:</a:t>
            </a:r>
          </a:p>
          <a:p>
            <a:pPr marL="0" indent="0">
              <a:buNone/>
            </a:pPr>
            <a:r>
              <a:rPr lang="bg-BG" dirty="0" smtClean="0"/>
              <a:t>Фиксирано </a:t>
            </a:r>
            <a:r>
              <a:rPr lang="bg-BG" dirty="0"/>
              <a:t>плащане, </a:t>
            </a:r>
            <a:r>
              <a:rPr lang="bg-BG" dirty="0" smtClean="0"/>
              <a:t>до </a:t>
            </a:r>
            <a:r>
              <a:rPr lang="bg-BG" sz="1800" dirty="0" smtClean="0">
                <a:solidFill>
                  <a:schemeClr val="accent1"/>
                </a:solidFill>
              </a:rPr>
              <a:t>20 </a:t>
            </a:r>
            <a:r>
              <a:rPr lang="bg-BG" sz="1800" dirty="0">
                <a:solidFill>
                  <a:schemeClr val="accent1"/>
                </a:solidFill>
              </a:rPr>
              <a:t>000 </a:t>
            </a:r>
            <a:r>
              <a:rPr lang="bg-BG" dirty="0" smtClean="0"/>
              <a:t>евро, на два транша - </a:t>
            </a:r>
            <a:r>
              <a:rPr lang="bg-BG" sz="1240" dirty="0" smtClean="0"/>
              <a:t>авансово</a:t>
            </a:r>
            <a:r>
              <a:rPr lang="bg-BG" dirty="0" smtClean="0"/>
              <a:t> </a:t>
            </a:r>
            <a:r>
              <a:rPr lang="bg-BG" dirty="0"/>
              <a:t>плащане – до 3 месеца от сключване на договор и </a:t>
            </a:r>
            <a:r>
              <a:rPr lang="bg-BG" sz="1240" dirty="0"/>
              <a:t>второ</a:t>
            </a:r>
            <a:r>
              <a:rPr lang="bg-BG" dirty="0"/>
              <a:t> плащане </a:t>
            </a:r>
            <a:r>
              <a:rPr lang="bg-BG" dirty="0" smtClean="0"/>
              <a:t>не по-рано </a:t>
            </a:r>
            <a:r>
              <a:rPr lang="bg-BG" dirty="0"/>
              <a:t>от третата година от изпълнението на бизнес </a:t>
            </a:r>
            <a:r>
              <a:rPr lang="bg-BG" dirty="0" smtClean="0"/>
              <a:t>плана, при положение че кандидатът </a:t>
            </a:r>
            <a:r>
              <a:rPr lang="bg-BG" dirty="0"/>
              <a:t>е извършил всички </a:t>
            </a:r>
            <a:r>
              <a:rPr lang="bg-BG" dirty="0" smtClean="0"/>
              <a:t>инвестиции и </a:t>
            </a:r>
            <a:r>
              <a:rPr lang="bg-BG" dirty="0"/>
              <a:t>е създадено най-малко </a:t>
            </a:r>
            <a:r>
              <a:rPr lang="bg-BG" sz="1600" dirty="0"/>
              <a:t>едно</a:t>
            </a:r>
            <a:r>
              <a:rPr lang="bg-BG" dirty="0"/>
              <a:t> работно място.</a:t>
            </a:r>
          </a:p>
          <a:p>
            <a:pPr marL="0" lvl="0" indent="0">
              <a:buNone/>
            </a:pPr>
            <a:endParaRPr lang="bg-BG" b="1" dirty="0">
              <a:solidFill>
                <a:schemeClr val="accent1"/>
              </a:solidFill>
            </a:endParaRPr>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70466648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6.4. Инвестиционна подкрепа за неземеделски дейности</a:t>
            </a:r>
            <a:r>
              <a:rPr lang="bg-BG" sz="1600" dirty="0" smtClean="0"/>
              <a:t>.</a:t>
            </a:r>
            <a:r>
              <a:rPr lang="bg-BG" dirty="0" smtClean="0"/>
              <a:t> </a:t>
            </a:r>
          </a:p>
          <a:p>
            <a:pPr marL="0" indent="0">
              <a:buNone/>
            </a:pPr>
            <a:r>
              <a:rPr lang="ru-RU" b="1" dirty="0">
                <a:solidFill>
                  <a:schemeClr val="accent1"/>
                </a:solidFill>
              </a:rPr>
              <a:t>Предназначение на финансирането: </a:t>
            </a:r>
          </a:p>
          <a:p>
            <a:pPr lvl="0"/>
            <a:r>
              <a:rPr lang="bg-BG" dirty="0"/>
              <a:t>Развитие на туризъм (изграждане и обновяване на туристически обекти, развитие на туристически услуги</a:t>
            </a:r>
            <a:r>
              <a:rPr lang="bg-BG" dirty="0" smtClean="0"/>
              <a:t>).</a:t>
            </a:r>
            <a:endParaRPr lang="bg-BG" dirty="0"/>
          </a:p>
          <a:p>
            <a:pPr lvl="0"/>
            <a:r>
              <a:rPr lang="bg-BG" dirty="0"/>
              <a:t>Производство или продажба на продукти, които не са включени в Приложение 1 от Договора за създаване на Европейската общност (независимо от вложените продукти и материали</a:t>
            </a:r>
            <a:r>
              <a:rPr lang="bg-BG" dirty="0" smtClean="0"/>
              <a:t>).</a:t>
            </a:r>
            <a:endParaRPr lang="bg-BG" dirty="0"/>
          </a:p>
          <a:p>
            <a:pPr lvl="0"/>
            <a:r>
              <a:rPr lang="bg-BG" dirty="0"/>
              <a:t>Развитие на услуги във всички </a:t>
            </a:r>
            <a:r>
              <a:rPr lang="bg-BG" dirty="0" smtClean="0"/>
              <a:t>сектори.</a:t>
            </a:r>
            <a:endParaRPr lang="bg-BG" dirty="0"/>
          </a:p>
          <a:p>
            <a:pPr lvl="0"/>
            <a:r>
              <a:rPr lang="bg-BG" dirty="0"/>
              <a:t>Производство на енергия от вторични продукти, отпадъци и остатъци с цел </a:t>
            </a:r>
            <a:r>
              <a:rPr lang="bg-BG" dirty="0" smtClean="0"/>
              <a:t>продажба.</a:t>
            </a:r>
            <a:endParaRPr lang="bg-BG" dirty="0"/>
          </a:p>
          <a:p>
            <a:pPr lvl="0"/>
            <a:r>
              <a:rPr lang="bg-BG" dirty="0"/>
              <a:t>Развитие на занаяти и други неземеделски дейности.</a:t>
            </a:r>
          </a:p>
          <a:p>
            <a:pPr marL="0" indent="0">
              <a:buNone/>
            </a:pPr>
            <a:endParaRPr lang="bg-BG" b="1" dirty="0" smtClean="0">
              <a:solidFill>
                <a:schemeClr val="accent1"/>
              </a:solidFill>
            </a:endParaRPr>
          </a:p>
          <a:p>
            <a:pPr marL="0" indent="0">
              <a:buNone/>
            </a:pPr>
            <a:r>
              <a:rPr lang="bg-BG" b="1" dirty="0" smtClean="0">
                <a:solidFill>
                  <a:schemeClr val="accent1"/>
                </a:solidFill>
              </a:rPr>
              <a:t>Ограничения:</a:t>
            </a:r>
            <a:endParaRPr lang="ru-RU" b="1" dirty="0">
              <a:solidFill>
                <a:schemeClr val="accent1"/>
              </a:solidFill>
            </a:endParaRPr>
          </a:p>
          <a:p>
            <a:pPr marL="0" indent="0">
              <a:buNone/>
            </a:pPr>
            <a:r>
              <a:rPr lang="bg-BG" dirty="0"/>
              <a:t>В рамките на </a:t>
            </a:r>
            <a:r>
              <a:rPr lang="bg-BG" dirty="0" err="1"/>
              <a:t>подмярката</a:t>
            </a:r>
            <a:r>
              <a:rPr lang="bg-BG" dirty="0"/>
              <a:t> </a:t>
            </a:r>
            <a:r>
              <a:rPr lang="bg-BG" sz="1240" dirty="0"/>
              <a:t>не се </a:t>
            </a:r>
            <a:r>
              <a:rPr lang="bg-BG" dirty="0"/>
              <a:t>финансират дейности, които водят до осъществяване на </a:t>
            </a:r>
            <a:r>
              <a:rPr lang="bg-BG" sz="1600" dirty="0"/>
              <a:t>селскостопанска</a:t>
            </a:r>
            <a:r>
              <a:rPr lang="bg-BG" dirty="0"/>
              <a:t> дейност или резултата от дейността е продукт, включен в Приложение I на Договора за създаване на Европейската </a:t>
            </a:r>
            <a:r>
              <a:rPr lang="bg-BG" dirty="0" smtClean="0"/>
              <a:t>общност. </a:t>
            </a:r>
            <a:r>
              <a:rPr lang="bg-BG" sz="1240" dirty="0" smtClean="0"/>
              <a:t>Не </a:t>
            </a:r>
            <a:r>
              <a:rPr lang="bg-BG" sz="1240" dirty="0"/>
              <a:t>се </a:t>
            </a:r>
            <a:r>
              <a:rPr lang="bg-BG" dirty="0"/>
              <a:t>предоставя финансова помощ за производство на </a:t>
            </a:r>
            <a:r>
              <a:rPr lang="bg-BG" sz="1600" dirty="0"/>
              <a:t>енергия</a:t>
            </a:r>
            <a:r>
              <a:rPr lang="bg-BG" dirty="0"/>
              <a:t> от възобновяеми енергийни източници, с </a:t>
            </a:r>
            <a:r>
              <a:rPr lang="bg-BG" sz="1600" dirty="0"/>
              <a:t>изключение</a:t>
            </a:r>
            <a:r>
              <a:rPr lang="bg-BG" dirty="0"/>
              <a:t> на производство на енергия от вторични продукти, отпадъци и </a:t>
            </a:r>
            <a:r>
              <a:rPr lang="bg-BG" dirty="0" smtClean="0"/>
              <a:t>остатъци. Не </a:t>
            </a:r>
            <a:r>
              <a:rPr lang="bg-BG" dirty="0"/>
              <a:t>се предоставя финансова помощ за изграждане и обновяване на туристически обекти в </a:t>
            </a:r>
            <a:r>
              <a:rPr lang="bg-BG" sz="1600" dirty="0"/>
              <a:t>курортни </a:t>
            </a:r>
            <a:r>
              <a:rPr lang="bg-BG" dirty="0"/>
              <a:t>комплекси за развит масов туризъм</a:t>
            </a:r>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871145872"/>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6.4. Инвестиционна подкрепа за неземеделски дейности</a:t>
            </a:r>
            <a:r>
              <a:rPr lang="bg-BG" sz="1600" dirty="0" smtClean="0"/>
              <a:t>.</a:t>
            </a:r>
            <a:r>
              <a:rPr lang="bg-BG" dirty="0" smtClean="0"/>
              <a:t> </a:t>
            </a:r>
          </a:p>
          <a:p>
            <a:pPr marL="0" indent="0">
              <a:buNone/>
            </a:pPr>
            <a:r>
              <a:rPr lang="ru-RU" b="1" dirty="0" smtClean="0">
                <a:solidFill>
                  <a:schemeClr val="accent1"/>
                </a:solidFill>
              </a:rPr>
              <a:t>Допустими разходи: </a:t>
            </a:r>
            <a:endParaRPr lang="ru-RU" b="1" dirty="0">
              <a:solidFill>
                <a:schemeClr val="accent1"/>
              </a:solidFill>
            </a:endParaRPr>
          </a:p>
          <a:p>
            <a:r>
              <a:rPr lang="bg-BG" dirty="0" smtClean="0"/>
              <a:t>Изграждане</a:t>
            </a:r>
            <a:r>
              <a:rPr lang="bg-BG" dirty="0"/>
              <a:t>, придобиване, включително отпускането на лизинг, или подобренията на недвижимо </a:t>
            </a:r>
            <a:r>
              <a:rPr lang="bg-BG" dirty="0" smtClean="0"/>
              <a:t>имущество.</a:t>
            </a:r>
            <a:endParaRPr lang="bg-BG" dirty="0"/>
          </a:p>
          <a:p>
            <a:r>
              <a:rPr lang="bg-BG" dirty="0" smtClean="0"/>
              <a:t>Закупуване</a:t>
            </a:r>
            <a:r>
              <a:rPr lang="bg-BG" dirty="0"/>
              <a:t>, включително чрез лизинг на нови машини и оборудване, включително компютърен софтуер до пазарната стойност на </a:t>
            </a:r>
            <a:r>
              <a:rPr lang="bg-BG" dirty="0" smtClean="0"/>
              <a:t>активите.</a:t>
            </a:r>
            <a:endParaRPr lang="bg-BG" dirty="0"/>
          </a:p>
          <a:p>
            <a:r>
              <a:rPr lang="bg-BG" dirty="0" smtClean="0"/>
              <a:t>Общи </a:t>
            </a:r>
            <a:r>
              <a:rPr lang="bg-BG" dirty="0"/>
              <a:t>разходи, свързани с разходите за буква „а“ и „б“, например хонорари на архитекти, </a:t>
            </a:r>
            <a:r>
              <a:rPr lang="bg-BG" dirty="0" smtClean="0"/>
              <a:t>инженери </a:t>
            </a:r>
            <a:r>
              <a:rPr lang="bg-BG" dirty="0"/>
              <a:t>и консултанти, хонорари, свързани с консултации относно екологичната и икономическата устойчивост, включително проучвания за техническа </a:t>
            </a:r>
            <a:r>
              <a:rPr lang="bg-BG" dirty="0" smtClean="0"/>
              <a:t>осъществимост.</a:t>
            </a:r>
            <a:endParaRPr lang="bg-BG" dirty="0"/>
          </a:p>
          <a:p>
            <a:r>
              <a:rPr lang="bg-BG" dirty="0" smtClean="0"/>
              <a:t>Нематериални </a:t>
            </a:r>
            <a:r>
              <a:rPr lang="bg-BG" dirty="0"/>
              <a:t>инвестиции: придобиване и създаване на компютърен софтуер и придобиване на патенти, лицензи, авторски права и марки</a:t>
            </a:r>
            <a:endParaRPr lang="bg-BG" b="1" dirty="0" smtClean="0">
              <a:solidFill>
                <a:schemeClr val="accent1"/>
              </a:solidFill>
            </a:endParaRPr>
          </a:p>
          <a:p>
            <a:pPr marL="0" indent="0">
              <a:buNone/>
            </a:pPr>
            <a:r>
              <a:rPr lang="bg-BG" b="1" dirty="0" smtClean="0">
                <a:solidFill>
                  <a:schemeClr val="accent1"/>
                </a:solidFill>
              </a:rPr>
              <a:t>Допустими бенефициенти:</a:t>
            </a:r>
            <a:endParaRPr lang="ru-RU" b="1" dirty="0" smtClean="0">
              <a:solidFill>
                <a:schemeClr val="accent1"/>
              </a:solidFill>
            </a:endParaRPr>
          </a:p>
          <a:p>
            <a:pPr marL="0" indent="0">
              <a:buNone/>
            </a:pPr>
            <a:r>
              <a:rPr lang="bg-BG" dirty="0" smtClean="0"/>
              <a:t>Земеделски </a:t>
            </a:r>
            <a:r>
              <a:rPr lang="bg-BG" dirty="0"/>
              <a:t>производители или </a:t>
            </a:r>
            <a:r>
              <a:rPr lang="bg-BG" dirty="0" err="1"/>
              <a:t>микропредприятия</a:t>
            </a:r>
            <a:r>
              <a:rPr lang="bg-BG" dirty="0"/>
              <a:t>, регистрирани като еднолични търговци или юридически лица по Търговския закон или Закона за кооперациите, както и физически лица, регистрирани по Закона за </a:t>
            </a:r>
            <a:r>
              <a:rPr lang="bg-BG" dirty="0" smtClean="0"/>
              <a:t>занаятите. Бенефициентите </a:t>
            </a:r>
            <a:r>
              <a:rPr lang="bg-BG" dirty="0"/>
              <a:t>трябва да имат </a:t>
            </a:r>
            <a:r>
              <a:rPr lang="bg-BG" sz="1600" dirty="0"/>
              <a:t>седалище</a:t>
            </a:r>
            <a:r>
              <a:rPr lang="bg-BG" dirty="0"/>
              <a:t> или съответно </a:t>
            </a:r>
            <a:r>
              <a:rPr lang="bg-BG" sz="1600" dirty="0"/>
              <a:t>постоянен адрес </a:t>
            </a:r>
            <a:r>
              <a:rPr lang="bg-BG" dirty="0"/>
              <a:t>за физическите лица на територията на селски район.</a:t>
            </a:r>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04114027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6.4. Инвестиционна подкрепа за неземеделски дейности</a:t>
            </a:r>
            <a:r>
              <a:rPr lang="bg-BG" sz="1600" dirty="0" smtClean="0"/>
              <a:t>.</a:t>
            </a:r>
            <a:r>
              <a:rPr lang="bg-BG" dirty="0" smtClean="0"/>
              <a:t> </a:t>
            </a:r>
          </a:p>
          <a:p>
            <a:pPr marL="0" indent="0">
              <a:buNone/>
            </a:pPr>
            <a:r>
              <a:rPr lang="ru-RU" b="1" dirty="0" smtClean="0">
                <a:solidFill>
                  <a:schemeClr val="accent1"/>
                </a:solidFill>
              </a:rPr>
              <a:t>Критерии за допустимост: </a:t>
            </a:r>
            <a:endParaRPr lang="ru-RU" b="1" dirty="0">
              <a:solidFill>
                <a:schemeClr val="accent1"/>
              </a:solidFill>
            </a:endParaRPr>
          </a:p>
          <a:p>
            <a:pPr lvl="0"/>
            <a:r>
              <a:rPr lang="bg-BG" dirty="0"/>
              <a:t>Инвестицията да се осъществява в селски </a:t>
            </a:r>
            <a:r>
              <a:rPr lang="bg-BG" dirty="0" smtClean="0"/>
              <a:t>район.</a:t>
            </a:r>
            <a:endParaRPr lang="bg-BG" dirty="0"/>
          </a:p>
          <a:p>
            <a:pPr lvl="0"/>
            <a:r>
              <a:rPr lang="bg-BG" dirty="0"/>
              <a:t>Инвестицията да няма отрицателно влияние върху околната </a:t>
            </a:r>
            <a:r>
              <a:rPr lang="bg-BG" dirty="0" smtClean="0"/>
              <a:t>среда.</a:t>
            </a:r>
            <a:endParaRPr lang="bg-BG" dirty="0"/>
          </a:p>
          <a:p>
            <a:pPr lvl="0"/>
            <a:r>
              <a:rPr lang="bg-BG" dirty="0"/>
              <a:t>Кандидатът да представи разработен бизнес план, който да показва икономическа жизнеспособност на инвестицията за срок от 5 години/ 10 години при </a:t>
            </a:r>
            <a:r>
              <a:rPr lang="bg-BG" dirty="0" smtClean="0"/>
              <a:t>СМР.</a:t>
            </a:r>
            <a:endParaRPr lang="bg-BG" dirty="0"/>
          </a:p>
          <a:p>
            <a:pPr lvl="0"/>
            <a:r>
              <a:rPr lang="bg-BG" dirty="0"/>
              <a:t>Стопанството на кандидати, земеделски производители, трябва да има стандартен производствен обем над 8 000 </a:t>
            </a:r>
            <a:r>
              <a:rPr lang="bg-BG" dirty="0" smtClean="0"/>
              <a:t>евро.</a:t>
            </a:r>
            <a:endParaRPr lang="bg-BG" dirty="0"/>
          </a:p>
          <a:p>
            <a:pPr lvl="0"/>
            <a:r>
              <a:rPr lang="bg-BG" dirty="0"/>
              <a:t>Инвестициите в производство на електроенергия от биомаса не се подпомагат по мярката, ако те не произвеждат 10% топлинна енергия.</a:t>
            </a:r>
          </a:p>
          <a:p>
            <a:pPr marL="0" indent="0">
              <a:buNone/>
            </a:pPr>
            <a:r>
              <a:rPr lang="bg-BG" b="1" dirty="0" smtClean="0">
                <a:solidFill>
                  <a:schemeClr val="accent1"/>
                </a:solidFill>
              </a:rPr>
              <a:t>Критерии за оценка:</a:t>
            </a:r>
            <a:endParaRPr lang="ru-RU" b="1" dirty="0" smtClean="0">
              <a:solidFill>
                <a:schemeClr val="accent1"/>
              </a:solidFill>
            </a:endParaRPr>
          </a:p>
          <a:p>
            <a:pPr lvl="0"/>
            <a:r>
              <a:rPr lang="bg-BG" dirty="0"/>
              <a:t>Проекти, които се реализират на територията на Северозападен или Северен централен </a:t>
            </a:r>
            <a:r>
              <a:rPr lang="bg-BG" dirty="0" smtClean="0"/>
              <a:t>район.</a:t>
            </a:r>
            <a:endParaRPr lang="bg-BG" dirty="0"/>
          </a:p>
          <a:p>
            <a:pPr lvl="0"/>
            <a:r>
              <a:rPr lang="bg-BG" dirty="0"/>
              <a:t>Проекти за производствени </a:t>
            </a:r>
            <a:r>
              <a:rPr lang="bg-BG" dirty="0" smtClean="0"/>
              <a:t>дейности.</a:t>
            </a:r>
            <a:endParaRPr lang="bg-BG" dirty="0"/>
          </a:p>
          <a:p>
            <a:pPr lvl="0"/>
            <a:r>
              <a:rPr lang="bg-BG" dirty="0"/>
              <a:t>Проекти за услуги, свързани с информационни и комуникационни </a:t>
            </a:r>
            <a:r>
              <a:rPr lang="bg-BG" dirty="0" smtClean="0"/>
              <a:t>технологии.</a:t>
            </a:r>
            <a:endParaRPr lang="bg-BG" dirty="0"/>
          </a:p>
          <a:p>
            <a:pPr lvl="0"/>
            <a:r>
              <a:rPr lang="bg-BG" dirty="0"/>
              <a:t>Проекти за производство на енергия от странични продукти, отпадъци и други нехранителни </a:t>
            </a:r>
            <a:r>
              <a:rPr lang="bg-BG" dirty="0" smtClean="0"/>
              <a:t>суровини.</a:t>
            </a:r>
            <a:endParaRPr lang="bg-BG" dirty="0"/>
          </a:p>
          <a:p>
            <a:pPr lvl="0"/>
            <a:r>
              <a:rPr lang="bg-BG" dirty="0"/>
              <a:t>Проект, включващ инвестиции за предлагане на пазара на собствена </a:t>
            </a:r>
            <a:r>
              <a:rPr lang="bg-BG" dirty="0" smtClean="0"/>
              <a:t>продукция.</a:t>
            </a:r>
            <a:endParaRPr lang="bg-BG" dirty="0"/>
          </a:p>
          <a:p>
            <a:pPr lvl="0"/>
            <a:r>
              <a:rPr lang="bg-BG" dirty="0"/>
              <a:t>Проекти, подадени от физически лица и ЕТ на възраст между 18 и 40 години (включително) или </a:t>
            </a:r>
            <a:r>
              <a:rPr lang="bg-BG" dirty="0" smtClean="0"/>
              <a:t>жени.</a:t>
            </a:r>
            <a:endParaRPr lang="bg-BG"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0813846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a:t>Програма за развитие на селските райони </a:t>
            </a:r>
            <a:r>
              <a:rPr lang="bg-BG" altLang="bg-BG" sz="3600" dirty="0" smtClean="0"/>
              <a:t>2014-2020 - структуриране</a:t>
            </a:r>
            <a:endParaRPr lang="en-US" altLang="bg-BG" dirty="0" smtClean="0"/>
          </a:p>
        </p:txBody>
      </p:sp>
      <p:graphicFrame>
        <p:nvGraphicFramePr>
          <p:cNvPr id="3" name="Diagram 2"/>
          <p:cNvGraphicFramePr/>
          <p:nvPr>
            <p:extLst>
              <p:ext uri="{D42A27DB-BD31-4B8C-83A1-F6EECF244321}">
                <p14:modId xmlns="" xmlns:p14="http://schemas.microsoft.com/office/powerpoint/2010/main" val="3763966421"/>
              </p:ext>
            </p:extLst>
          </p:nvPr>
        </p:nvGraphicFramePr>
        <p:xfrm>
          <a:off x="1487054" y="19419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p:cNvGrpSpPr/>
          <p:nvPr/>
        </p:nvGrpSpPr>
        <p:grpSpPr>
          <a:xfrm>
            <a:off x="188957" y="6446980"/>
            <a:ext cx="8955043" cy="411020"/>
            <a:chOff x="188957" y="6446980"/>
            <a:chExt cx="8955043" cy="411020"/>
          </a:xfrm>
        </p:grpSpPr>
        <p:sp>
          <p:nvSpPr>
            <p:cNvPr id="17" name="Rectangle 16"/>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9" name="Picture 18"/>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0805146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1600" dirty="0" err="1"/>
              <a:t>Подмярка</a:t>
            </a:r>
            <a:r>
              <a:rPr lang="bg-BG" sz="1600" dirty="0"/>
              <a:t> 6.4. Инвестиционна подкрепа за неземеделски дейности</a:t>
            </a:r>
            <a:r>
              <a:rPr lang="bg-BG" sz="1600" dirty="0" smtClean="0"/>
              <a:t>.</a:t>
            </a:r>
            <a:r>
              <a:rPr lang="bg-BG" dirty="0" smtClean="0"/>
              <a:t> </a:t>
            </a:r>
          </a:p>
          <a:p>
            <a:pPr marL="0" indent="0">
              <a:buNone/>
            </a:pPr>
            <a:r>
              <a:rPr lang="bg-BG" b="1" dirty="0" smtClean="0">
                <a:solidFill>
                  <a:schemeClr val="accent1"/>
                </a:solidFill>
              </a:rPr>
              <a:t>Критерии за оценка:</a:t>
            </a:r>
            <a:endParaRPr lang="ru-RU" b="1" dirty="0" smtClean="0">
              <a:solidFill>
                <a:schemeClr val="accent1"/>
              </a:solidFill>
            </a:endParaRPr>
          </a:p>
          <a:p>
            <a:pPr lvl="0"/>
            <a:r>
              <a:rPr lang="bg-BG" dirty="0"/>
              <a:t>Проекти на кандидати, осъществяващи дейности/ регистрирани най-малко 3 години преди датата на </a:t>
            </a:r>
            <a:r>
              <a:rPr lang="bg-BG" dirty="0" smtClean="0"/>
              <a:t>кандидатстване.</a:t>
            </a:r>
            <a:endParaRPr lang="bg-BG" dirty="0"/>
          </a:p>
          <a:p>
            <a:pPr lvl="0"/>
            <a:r>
              <a:rPr lang="bg-BG" dirty="0"/>
              <a:t>Проекти на </a:t>
            </a:r>
            <a:r>
              <a:rPr lang="bg-BG" dirty="0" smtClean="0"/>
              <a:t>тютюнопроизводители.</a:t>
            </a:r>
            <a:endParaRPr lang="bg-BG" dirty="0"/>
          </a:p>
          <a:p>
            <a:pPr lvl="0"/>
            <a:r>
              <a:rPr lang="bg-BG" dirty="0"/>
              <a:t>Кандидати, които не са получавали финансова помощ от ЕЗФРСР за проекти за неземеделски дейности през последните 3 години преди датата на кандидатстване.</a:t>
            </a:r>
          </a:p>
          <a:p>
            <a:pPr marL="0" indent="0">
              <a:buNone/>
            </a:pPr>
            <a:endParaRPr lang="bg-BG" b="1" dirty="0" smtClean="0">
              <a:solidFill>
                <a:schemeClr val="accent1"/>
              </a:solidFill>
            </a:endParaRPr>
          </a:p>
          <a:p>
            <a:pPr marL="0" indent="0">
              <a:buNone/>
            </a:pPr>
            <a:r>
              <a:rPr lang="bg-BG" b="1" dirty="0" smtClean="0">
                <a:solidFill>
                  <a:schemeClr val="accent1"/>
                </a:solidFill>
              </a:rPr>
              <a:t>Финансови условия:</a:t>
            </a:r>
            <a:endParaRPr lang="ru-RU" b="1" dirty="0">
              <a:solidFill>
                <a:schemeClr val="accent1"/>
              </a:solidFill>
            </a:endParaRPr>
          </a:p>
          <a:p>
            <a:pPr lvl="0"/>
            <a:r>
              <a:rPr lang="bg-BG" dirty="0" smtClean="0"/>
              <a:t>Максимален размер на субсидията </a:t>
            </a:r>
            <a:r>
              <a:rPr lang="bg-BG" sz="1800" dirty="0" smtClean="0">
                <a:solidFill>
                  <a:schemeClr val="accent1"/>
                </a:solidFill>
              </a:rPr>
              <a:t>75% </a:t>
            </a:r>
            <a:r>
              <a:rPr lang="bg-BG" dirty="0" smtClean="0"/>
              <a:t>от допустимите разходи.</a:t>
            </a:r>
            <a:endParaRPr lang="bg-BG" dirty="0"/>
          </a:p>
          <a:p>
            <a:r>
              <a:rPr lang="bg-BG" dirty="0"/>
              <a:t>Минимална стойност на допустимите разходи – </a:t>
            </a:r>
            <a:r>
              <a:rPr lang="bg-BG" sz="1600" dirty="0"/>
              <a:t>10 000 </a:t>
            </a:r>
            <a:r>
              <a:rPr lang="bg-BG" dirty="0"/>
              <a:t>евро.</a:t>
            </a:r>
          </a:p>
          <a:p>
            <a:r>
              <a:rPr lang="bg-BG" dirty="0"/>
              <a:t>Максимална стойност на разходите по проекта – </a:t>
            </a:r>
            <a:r>
              <a:rPr lang="bg-BG" sz="1600" dirty="0"/>
              <a:t>300 000 </a:t>
            </a:r>
            <a:r>
              <a:rPr lang="bg-BG" dirty="0"/>
              <a:t>евро</a:t>
            </a:r>
            <a:r>
              <a:rPr lang="bg-BG" dirty="0" smtClean="0"/>
              <a:t>.</a:t>
            </a:r>
            <a:endParaRPr lang="bg-BG" b="1" dirty="0" smtClean="0">
              <a:solidFill>
                <a:schemeClr val="accent1"/>
              </a:solidFill>
            </a:endParaRPr>
          </a:p>
          <a:p>
            <a:r>
              <a:rPr lang="bg-BG" dirty="0"/>
              <a:t>Възможност за авансово плащане в размер на </a:t>
            </a:r>
            <a:r>
              <a:rPr lang="bg-BG" sz="1600" dirty="0"/>
              <a:t>50%</a:t>
            </a:r>
            <a:r>
              <a:rPr lang="bg-BG" dirty="0"/>
              <a:t> от субсидията.</a:t>
            </a: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654103808"/>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r>
              <a:rPr lang="bg-BG" sz="1600" dirty="0" smtClean="0"/>
              <a:t>Мярка 10 </a:t>
            </a:r>
            <a:r>
              <a:rPr lang="bg-BG" sz="1600" dirty="0" err="1"/>
              <a:t>Агроекология</a:t>
            </a:r>
            <a:r>
              <a:rPr lang="bg-BG" sz="1600" dirty="0"/>
              <a:t> и </a:t>
            </a:r>
            <a:r>
              <a:rPr lang="bg-BG" sz="1600" dirty="0" smtClean="0"/>
              <a:t>климат</a:t>
            </a:r>
            <a:r>
              <a:rPr lang="bg-BG" dirty="0" smtClean="0"/>
              <a:t>.</a:t>
            </a:r>
            <a:endParaRPr lang="bg-BG" dirty="0"/>
          </a:p>
          <a:p>
            <a:pPr marL="0" indent="0">
              <a:buNone/>
            </a:pPr>
            <a:r>
              <a:rPr lang="bg-BG" dirty="0" smtClean="0"/>
              <a:t>Насочена е към подпомагане </a:t>
            </a:r>
            <a:r>
              <a:rPr lang="bg-BG" dirty="0"/>
              <a:t>на екстензивните земеделски практики за опазването на </a:t>
            </a:r>
            <a:r>
              <a:rPr lang="bg-BG" dirty="0" err="1"/>
              <a:t>полуестествените</a:t>
            </a:r>
            <a:r>
              <a:rPr lang="bg-BG" dirty="0"/>
              <a:t> затревени площи, опазването на почвеното плодородие и намаляването на замърсяването на почвите и водите, чрез въвеждане на зелена почвена покривка, въвеждането на практики, намаляващи почвената ерозия и деградацията на </a:t>
            </a:r>
            <a:r>
              <a:rPr lang="bg-BG" dirty="0" smtClean="0"/>
              <a:t>почвите. За </a:t>
            </a:r>
            <a:r>
              <a:rPr lang="bg-BG" dirty="0"/>
              <a:t>опазване на генетичните ресурси се предвижда подкрепа за опазване на застрашените от изчезване местни породи животни и сортове растения </a:t>
            </a:r>
            <a:r>
              <a:rPr lang="ru-RU" dirty="0" smtClean="0"/>
              <a:t>	</a:t>
            </a:r>
          </a:p>
          <a:p>
            <a:pPr marL="0" indent="0">
              <a:buNone/>
            </a:pPr>
            <a:endParaRPr lang="ru-RU" dirty="0"/>
          </a:p>
          <a:p>
            <a:pPr marL="0" indent="0">
              <a:buNone/>
            </a:pPr>
            <a:endParaRPr lang="bg-BG" dirty="0"/>
          </a:p>
        </p:txBody>
      </p:sp>
      <p:graphicFrame>
        <p:nvGraphicFramePr>
          <p:cNvPr id="3" name="Diagram 2"/>
          <p:cNvGraphicFramePr/>
          <p:nvPr>
            <p:extLst>
              <p:ext uri="{D42A27DB-BD31-4B8C-83A1-F6EECF244321}">
                <p14:modId xmlns="" xmlns:p14="http://schemas.microsoft.com/office/powerpoint/2010/main" val="328660042"/>
              </p:ext>
            </p:extLst>
          </p:nvPr>
        </p:nvGraphicFramePr>
        <p:xfrm>
          <a:off x="1897784" y="2983344"/>
          <a:ext cx="5084907" cy="3338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88957" y="6446980"/>
            <a:ext cx="8955043" cy="411020"/>
            <a:chOff x="188957" y="6446980"/>
            <a:chExt cx="8955043" cy="411020"/>
          </a:xfrm>
        </p:grpSpPr>
        <p:sp>
          <p:nvSpPr>
            <p:cNvPr id="11" name="Rectangle 10"/>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3" name="Picture 12"/>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01134838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a:t>Мярка 10 </a:t>
            </a:r>
            <a:r>
              <a:rPr lang="bg-BG" sz="1600" dirty="0" err="1"/>
              <a:t>Агроекология</a:t>
            </a:r>
            <a:r>
              <a:rPr lang="bg-BG" sz="1600" dirty="0"/>
              <a:t> и климат</a:t>
            </a:r>
            <a:r>
              <a:rPr lang="bg-BG" sz="1600" dirty="0" smtClean="0"/>
              <a:t>.</a:t>
            </a:r>
            <a:r>
              <a:rPr lang="bg-BG" dirty="0" smtClean="0"/>
              <a:t> </a:t>
            </a:r>
            <a:endParaRPr lang="bg-BG" dirty="0"/>
          </a:p>
          <a:p>
            <a:pPr marL="0" indent="0">
              <a:buNone/>
            </a:pPr>
            <a:r>
              <a:rPr lang="bg-BG" b="1" dirty="0" smtClean="0">
                <a:solidFill>
                  <a:schemeClr val="accent1"/>
                </a:solidFill>
              </a:rPr>
              <a:t>Допустими бенефициенти:</a:t>
            </a:r>
            <a:endParaRPr lang="ru-RU" b="1" dirty="0">
              <a:solidFill>
                <a:schemeClr val="accent1"/>
              </a:solidFill>
            </a:endParaRPr>
          </a:p>
          <a:p>
            <a:pPr lvl="0"/>
            <a:r>
              <a:rPr lang="bg-BG" dirty="0"/>
              <a:t>Бенефициенти по мярката могат да бъдат: земеделски стопани (физически и юридически лица и еднолични търговци). За дейността „Опазване на застрашени от изчезване местни сортове, важни за селското стопанство“, бенефициенти могат да бъдат и научни </a:t>
            </a:r>
            <a:r>
              <a:rPr lang="bg-BG" dirty="0" smtClean="0"/>
              <a:t>институции.</a:t>
            </a:r>
            <a:endParaRPr lang="bg-BG" dirty="0"/>
          </a:p>
          <a:p>
            <a:pPr lvl="0"/>
            <a:r>
              <a:rPr lang="bg-BG" dirty="0"/>
              <a:t>Бенефициентите по мярката поемат ангажимент да спазват изискванията по управлението за период от 5 последователни </a:t>
            </a:r>
            <a:r>
              <a:rPr lang="bg-BG" dirty="0" smtClean="0"/>
              <a:t>години.</a:t>
            </a:r>
            <a:endParaRPr lang="bg-BG" dirty="0"/>
          </a:p>
          <a:p>
            <a:pPr lvl="0"/>
            <a:r>
              <a:rPr lang="bg-BG" dirty="0"/>
              <a:t>Бенефициентите по мярката трябва да преминат семинари с продължителност 18 часа и демонстрационни дейности, свързани с приоритет 4. „Възстановяване, опазване и укрепване на екосистемите, свързани със селското и горското стопанство“ по мярката по чл. 14 до края на втората година от поетия ангажимент. За бенефициенти, които вече имат изпълнен </a:t>
            </a:r>
            <a:r>
              <a:rPr lang="bg-BG" dirty="0" err="1"/>
              <a:t>агроекологичен</a:t>
            </a:r>
            <a:r>
              <a:rPr lang="bg-BG" dirty="0"/>
              <a:t> ангажимент по ПРСР (2007-2013), не се изисква повторно преминаване на </a:t>
            </a:r>
            <a:r>
              <a:rPr lang="bg-BG" dirty="0" smtClean="0"/>
              <a:t>обучението.</a:t>
            </a:r>
            <a:endParaRPr lang="bg-BG" dirty="0"/>
          </a:p>
          <a:p>
            <a:pPr lvl="0"/>
            <a:r>
              <a:rPr lang="bg-BG" dirty="0"/>
              <a:t>Минималната площ за участие в мярката е 0,5 </a:t>
            </a:r>
            <a:r>
              <a:rPr lang="bg-BG" dirty="0" smtClean="0"/>
              <a:t>ха.</a:t>
            </a:r>
            <a:endParaRPr lang="bg-BG" dirty="0"/>
          </a:p>
          <a:p>
            <a:pPr lvl="0"/>
            <a:r>
              <a:rPr lang="bg-BG" dirty="0"/>
              <a:t>Бенефициентите по мярката поемат ангажимент да водят дневник (регистър) на стопанството за всички земеделски дейности, извършвани в земеделските земи, предмет на поетото от 5 до 7 годишно </a:t>
            </a:r>
            <a:r>
              <a:rPr lang="bg-BG" dirty="0" smtClean="0"/>
              <a:t>задължение.</a:t>
            </a:r>
            <a:endParaRPr lang="bg-BG" dirty="0"/>
          </a:p>
          <a:p>
            <a:pPr lvl="0"/>
            <a:r>
              <a:rPr lang="bg-BG" dirty="0"/>
              <a:t>Бенефициентите по мярката трябва да са регистрирани в </a:t>
            </a:r>
            <a:r>
              <a:rPr lang="bg-BG" dirty="0" smtClean="0"/>
              <a:t>ИСАК.</a:t>
            </a:r>
            <a:endParaRPr lang="bg-BG" dirty="0"/>
          </a:p>
          <a:p>
            <a:r>
              <a:rPr lang="bg-BG" dirty="0"/>
              <a:t>Бенефициентите по мярката поемат ангажимент да спазват специфичните за поетия ангажимент базови изисквания</a:t>
            </a:r>
            <a:r>
              <a:rPr lang="bg-BG" dirty="0" smtClean="0"/>
              <a:t>.</a:t>
            </a: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96394279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a:t>Подмярка</a:t>
            </a:r>
            <a:r>
              <a:rPr lang="bg-BG" sz="1600" dirty="0"/>
              <a:t> 10.1. Плащания за ангажименти, свързани с </a:t>
            </a:r>
            <a:r>
              <a:rPr lang="bg-BG" sz="1600" dirty="0" err="1"/>
              <a:t>агроекология</a:t>
            </a:r>
            <a:r>
              <a:rPr lang="bg-BG" sz="1600" dirty="0"/>
              <a:t> и </a:t>
            </a:r>
            <a:r>
              <a:rPr lang="bg-BG" sz="1600" dirty="0" smtClean="0"/>
              <a:t>климат.</a:t>
            </a:r>
            <a:r>
              <a:rPr lang="bg-BG" dirty="0" smtClean="0"/>
              <a:t> </a:t>
            </a:r>
            <a:endParaRPr lang="bg-BG" dirty="0"/>
          </a:p>
          <a:p>
            <a:pPr marL="0" indent="0">
              <a:buNone/>
            </a:pPr>
            <a:r>
              <a:rPr lang="bg-BG" b="1" dirty="0" smtClean="0">
                <a:solidFill>
                  <a:schemeClr val="accent1"/>
                </a:solidFill>
              </a:rPr>
              <a:t>Дейности:</a:t>
            </a:r>
            <a:endParaRPr lang="ru-RU" b="1" dirty="0">
              <a:solidFill>
                <a:schemeClr val="accent1"/>
              </a:solidFill>
            </a:endParaRPr>
          </a:p>
          <a:p>
            <a:pPr lvl="0"/>
            <a:r>
              <a:rPr lang="ru-RU" dirty="0" smtClean="0"/>
              <a:t>Възстановяване </a:t>
            </a:r>
            <a:r>
              <a:rPr lang="ru-RU" dirty="0"/>
              <a:t>и поддържане на затревени площи с висока природна </a:t>
            </a:r>
            <a:r>
              <a:rPr lang="ru-RU" dirty="0" smtClean="0"/>
              <a:t>стойност.</a:t>
            </a:r>
            <a:endParaRPr lang="bg-BG" dirty="0"/>
          </a:p>
          <a:p>
            <a:pPr lvl="0"/>
            <a:r>
              <a:rPr lang="ru-RU" dirty="0"/>
              <a:t>Поддържане на местообитанията на защитени видове в обработваеми земи с орнитологично </a:t>
            </a:r>
            <a:r>
              <a:rPr lang="ru-RU" dirty="0" smtClean="0"/>
              <a:t>значение.</a:t>
            </a:r>
            <a:endParaRPr lang="bg-BG" dirty="0"/>
          </a:p>
          <a:p>
            <a:pPr lvl="0"/>
            <a:r>
              <a:rPr lang="en-GB" dirty="0" err="1"/>
              <a:t>Контрол</a:t>
            </a:r>
            <a:r>
              <a:rPr lang="en-GB" dirty="0"/>
              <a:t> </a:t>
            </a:r>
            <a:r>
              <a:rPr lang="en-GB" dirty="0" err="1"/>
              <a:t>на</a:t>
            </a:r>
            <a:r>
              <a:rPr lang="en-GB" dirty="0"/>
              <a:t> </a:t>
            </a:r>
            <a:r>
              <a:rPr lang="en-GB" dirty="0" err="1"/>
              <a:t>почвената</a:t>
            </a:r>
            <a:r>
              <a:rPr lang="en-GB" dirty="0"/>
              <a:t> </a:t>
            </a:r>
            <a:r>
              <a:rPr lang="en-GB" dirty="0" err="1" smtClean="0"/>
              <a:t>ерозия</a:t>
            </a:r>
            <a:r>
              <a:rPr lang="bg-BG" dirty="0" smtClean="0"/>
              <a:t>.</a:t>
            </a:r>
            <a:endParaRPr lang="bg-BG" dirty="0"/>
          </a:p>
          <a:p>
            <a:pPr lvl="0"/>
            <a:r>
              <a:rPr lang="ru-RU" dirty="0"/>
              <a:t>Традиционни практики за сезонна паша (пасторализъм</a:t>
            </a:r>
            <a:r>
              <a:rPr lang="ru-RU" dirty="0" smtClean="0"/>
              <a:t>).</a:t>
            </a:r>
          </a:p>
          <a:p>
            <a:pPr lvl="0"/>
            <a:endParaRPr lang="ru-RU" dirty="0"/>
          </a:p>
          <a:p>
            <a:pPr lvl="0"/>
            <a:r>
              <a:rPr lang="bg-BG" sz="1600" dirty="0" err="1"/>
              <a:t>Подмярка</a:t>
            </a:r>
            <a:r>
              <a:rPr lang="bg-BG" sz="1600" dirty="0"/>
              <a:t> </a:t>
            </a:r>
            <a:r>
              <a:rPr lang="bg-BG" sz="1600" dirty="0" smtClean="0"/>
              <a:t>10.2. Опазване </a:t>
            </a:r>
            <a:r>
              <a:rPr lang="bg-BG" sz="1600" dirty="0"/>
              <a:t>на застрашени от изчезване местни породи и сортове, важни за селското </a:t>
            </a:r>
            <a:r>
              <a:rPr lang="bg-BG" sz="1600" dirty="0" smtClean="0"/>
              <a:t>стопанство.</a:t>
            </a:r>
            <a:endParaRPr lang="bg-BG" sz="1600" dirty="0"/>
          </a:p>
          <a:p>
            <a:pPr marL="0" indent="0">
              <a:buNone/>
            </a:pPr>
            <a:r>
              <a:rPr lang="bg-BG" b="1" dirty="0" smtClean="0">
                <a:solidFill>
                  <a:schemeClr val="accent1"/>
                </a:solidFill>
              </a:rPr>
              <a:t>Дейности</a:t>
            </a:r>
            <a:r>
              <a:rPr lang="bg-BG" b="1" dirty="0">
                <a:solidFill>
                  <a:schemeClr val="accent1"/>
                </a:solidFill>
              </a:rPr>
              <a:t>:</a:t>
            </a:r>
            <a:endParaRPr lang="ru-RU" b="1" dirty="0">
              <a:solidFill>
                <a:schemeClr val="accent1"/>
              </a:solidFill>
            </a:endParaRPr>
          </a:p>
          <a:p>
            <a:pPr lvl="0"/>
            <a:r>
              <a:rPr lang="ru-RU" dirty="0"/>
              <a:t>Опазване на застрашени от изчезване местни породи, важни за селското </a:t>
            </a:r>
            <a:r>
              <a:rPr lang="ru-RU" dirty="0" smtClean="0"/>
              <a:t>стопанство.</a:t>
            </a:r>
            <a:endParaRPr lang="bg-BG" dirty="0"/>
          </a:p>
          <a:p>
            <a:pPr lvl="0"/>
            <a:r>
              <a:rPr lang="ru-RU" dirty="0"/>
              <a:t>Опазване на застрашени от изчезване местни сортове, важни за селското стопанство</a:t>
            </a:r>
            <a:r>
              <a:rPr lang="ru-RU" dirty="0" smtClean="0"/>
              <a:t>.„</a:t>
            </a:r>
          </a:p>
          <a:p>
            <a:pPr marL="0" lvl="0" indent="0">
              <a:buNone/>
            </a:pPr>
            <a:endParaRPr lang="ru-RU" dirty="0"/>
          </a:p>
          <a:p>
            <a:pPr marL="0" indent="0">
              <a:buNone/>
            </a:pPr>
            <a:r>
              <a:rPr lang="bg-BG" b="1" dirty="0">
                <a:solidFill>
                  <a:schemeClr val="accent1"/>
                </a:solidFill>
              </a:rPr>
              <a:t>Финансиране на стари задължения, поети по ПРСР (2007-2013</a:t>
            </a:r>
            <a:r>
              <a:rPr lang="bg-BG" b="1" dirty="0" smtClean="0">
                <a:solidFill>
                  <a:schemeClr val="accent1"/>
                </a:solidFill>
              </a:rPr>
              <a:t>):</a:t>
            </a:r>
            <a:endParaRPr lang="bg-BG" b="1" dirty="0">
              <a:solidFill>
                <a:schemeClr val="accent1"/>
              </a:solidFill>
            </a:endParaRPr>
          </a:p>
          <a:p>
            <a:pPr marL="0" indent="0">
              <a:buNone/>
            </a:pPr>
            <a:r>
              <a:rPr lang="x-none" dirty="0" smtClean="0"/>
              <a:t>Поетите </a:t>
            </a:r>
            <a:r>
              <a:rPr lang="x-none" dirty="0"/>
              <a:t>ангажименти по дейности от ПРСР </a:t>
            </a:r>
            <a:r>
              <a:rPr lang="bg-BG" dirty="0"/>
              <a:t>(</a:t>
            </a:r>
            <a:r>
              <a:rPr lang="x-none" dirty="0"/>
              <a:t>2007-2013</a:t>
            </a:r>
            <a:r>
              <a:rPr lang="bg-BG" dirty="0"/>
              <a:t>)</a:t>
            </a:r>
            <a:r>
              <a:rPr lang="x-none" dirty="0"/>
              <a:t> ще бъдат финансирани от настоящата програма до изтичането им, а от 2016 ще бъдат изплатени от бюджета на ПРСР </a:t>
            </a:r>
            <a:r>
              <a:rPr lang="bg-BG" dirty="0"/>
              <a:t>(</a:t>
            </a:r>
            <a:r>
              <a:rPr lang="x-none" dirty="0"/>
              <a:t>2014-2020</a:t>
            </a:r>
            <a:r>
              <a:rPr lang="bg-BG" dirty="0"/>
              <a:t>)</a:t>
            </a:r>
            <a:r>
              <a:rPr lang="x-none" dirty="0"/>
              <a:t>.</a:t>
            </a:r>
            <a:endParaRPr lang="bg-BG" dirty="0"/>
          </a:p>
          <a:p>
            <a:pPr marL="0" lvl="0" indent="0">
              <a:buNone/>
            </a:pPr>
            <a:endParaRPr lang="bg-BG" dirty="0"/>
          </a:p>
          <a:p>
            <a:pPr marL="0" lv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650961830"/>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smtClean="0"/>
              <a:t>Мярка 11 </a:t>
            </a:r>
            <a:r>
              <a:rPr lang="bg-BG" sz="1600" dirty="0"/>
              <a:t>Биологично земеделие</a:t>
            </a:r>
            <a:r>
              <a:rPr lang="bg-BG" dirty="0" smtClean="0"/>
              <a:t>.</a:t>
            </a:r>
            <a:endParaRPr lang="bg-BG" dirty="0"/>
          </a:p>
          <a:p>
            <a:pPr marL="0" indent="0">
              <a:buNone/>
            </a:pPr>
            <a:r>
              <a:rPr lang="bg-BG" dirty="0" smtClean="0"/>
              <a:t>Насочена е към подпомагането </a:t>
            </a:r>
            <a:r>
              <a:rPr lang="bg-BG" dirty="0"/>
              <a:t>на биологичното растениевъдство и биологичното пчеларство, но в допълнение към тях се предвижда подпомагане на биологично отглеждане на ЕРД, </a:t>
            </a:r>
            <a:r>
              <a:rPr lang="bg-BG" dirty="0" smtClean="0"/>
              <a:t>ДРД</a:t>
            </a:r>
            <a:r>
              <a:rPr lang="ru-RU" dirty="0" smtClean="0"/>
              <a:t>.</a:t>
            </a:r>
          </a:p>
          <a:p>
            <a:pPr marL="0" indent="0">
              <a:buNone/>
            </a:pPr>
            <a:endParaRPr lang="ru-RU" dirty="0"/>
          </a:p>
          <a:p>
            <a:pPr marL="0" indent="0">
              <a:buNone/>
            </a:pPr>
            <a:endParaRPr lang="bg-BG" dirty="0"/>
          </a:p>
        </p:txBody>
      </p:sp>
      <p:graphicFrame>
        <p:nvGraphicFramePr>
          <p:cNvPr id="3" name="Diagram 2"/>
          <p:cNvGraphicFramePr/>
          <p:nvPr>
            <p:extLst>
              <p:ext uri="{D42A27DB-BD31-4B8C-83A1-F6EECF244321}">
                <p14:modId xmlns="" xmlns:p14="http://schemas.microsoft.com/office/powerpoint/2010/main" val="501540165"/>
              </p:ext>
            </p:extLst>
          </p:nvPr>
        </p:nvGraphicFramePr>
        <p:xfrm>
          <a:off x="2165639" y="2429163"/>
          <a:ext cx="5084907" cy="3338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88957" y="6446980"/>
            <a:ext cx="8955043" cy="411020"/>
            <a:chOff x="188957" y="6446980"/>
            <a:chExt cx="8955043" cy="411020"/>
          </a:xfrm>
        </p:grpSpPr>
        <p:sp>
          <p:nvSpPr>
            <p:cNvPr id="11" name="Rectangle 10"/>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3" name="Picture 12"/>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441893436"/>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a:t>Мярка 11 Биологично земеделие.</a:t>
            </a:r>
          </a:p>
          <a:p>
            <a:pPr marL="0" indent="0">
              <a:buNone/>
            </a:pPr>
            <a:r>
              <a:rPr lang="bg-BG" b="1" dirty="0" smtClean="0">
                <a:solidFill>
                  <a:schemeClr val="accent1"/>
                </a:solidFill>
              </a:rPr>
              <a:t>Допустими бенефициенти:</a:t>
            </a:r>
            <a:endParaRPr lang="ru-RU" b="1" dirty="0">
              <a:solidFill>
                <a:schemeClr val="accent1"/>
              </a:solidFill>
            </a:endParaRPr>
          </a:p>
          <a:p>
            <a:r>
              <a:rPr lang="bg-BG" dirty="0"/>
              <a:t>Бенефициентите по мярката са земеделски стопани (физически и юридически лица и еднолични търговци).</a:t>
            </a:r>
          </a:p>
          <a:p>
            <a:r>
              <a:rPr lang="bg-BG" dirty="0"/>
              <a:t>Бенефициентите – физически лица, еднолични търговци и юридически лица трябва да са земеделски стопани по смисъла на § 1, т. 23 от Закона за подпомагане на земеделските производители (ЗПЗП).</a:t>
            </a:r>
          </a:p>
          <a:p>
            <a:r>
              <a:rPr lang="bg-BG" dirty="0"/>
              <a:t>Бенефициентите по биологично пчеларство и биологично животновъдство се вписват в системата за идентификация на животните по чл. 30, ал. 2, т. 3 от ЗПЗП.</a:t>
            </a:r>
          </a:p>
          <a:p>
            <a:r>
              <a:rPr lang="bg-BG" dirty="0"/>
              <a:t>Земеделските стопани трябва да притежават минимум 0,5 ха за да кандидатстват за подпомагане за биологично растениевъдство.</a:t>
            </a:r>
          </a:p>
          <a:p>
            <a:r>
              <a:rPr lang="bg-BG" dirty="0"/>
              <a:t>Земеделските стопани трябва да притежават минимум 20 пчелни семейства за да кандидатстват за подпомагане за биологично пчеларство.</a:t>
            </a:r>
          </a:p>
          <a:p>
            <a:r>
              <a:rPr lang="bg-BG" dirty="0"/>
              <a:t>Земеделските стопани трябва да притежават минимум 0,5 ха и минимум 1 животинска единица за да кандидатстват за допълнително подпомагане за биологично животновъдство</a:t>
            </a:r>
            <a:r>
              <a:rPr lang="bg-BG" dirty="0" smtClean="0"/>
              <a:t>.</a:t>
            </a:r>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635563424"/>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smtClean="0"/>
              <a:t>Мярка 12  </a:t>
            </a:r>
            <a:r>
              <a:rPr lang="ru-RU" sz="1600" dirty="0"/>
              <a:t>Плащания по Натура 2000 и Рамковата директива за водите</a:t>
            </a:r>
            <a:r>
              <a:rPr lang="bg-BG" dirty="0" smtClean="0"/>
              <a:t>.</a:t>
            </a:r>
            <a:endParaRPr lang="bg-BG" dirty="0"/>
          </a:p>
          <a:p>
            <a:pPr marL="0" indent="0">
              <a:buNone/>
            </a:pPr>
            <a:r>
              <a:rPr lang="bg-BG" dirty="0" smtClean="0"/>
              <a:t>При наличие </a:t>
            </a:r>
            <a:r>
              <a:rPr lang="bg-BG" dirty="0"/>
              <a:t>на забрани и ограничения за земеделска/горска дейност в плановете за управление на защитените територии по Натура 2000 и в плановете за управление на водните басейни, земеделските/горските стопани ще бъдат компенсирани за направени разходи и пропуснати </a:t>
            </a:r>
            <a:r>
              <a:rPr lang="bg-BG" dirty="0" smtClean="0"/>
              <a:t>ползи</a:t>
            </a: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dirty="0"/>
          </a:p>
        </p:txBody>
      </p:sp>
      <p:graphicFrame>
        <p:nvGraphicFramePr>
          <p:cNvPr id="8" name="Diagram 7"/>
          <p:cNvGraphicFramePr/>
          <p:nvPr>
            <p:extLst>
              <p:ext uri="{D42A27DB-BD31-4B8C-83A1-F6EECF244321}">
                <p14:modId xmlns="" xmlns:p14="http://schemas.microsoft.com/office/powerpoint/2010/main" val="3047395840"/>
              </p:ext>
            </p:extLst>
          </p:nvPr>
        </p:nvGraphicFramePr>
        <p:xfrm>
          <a:off x="1528330" y="2484581"/>
          <a:ext cx="5611379" cy="3389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188957" y="6446980"/>
            <a:ext cx="8955043" cy="411020"/>
            <a:chOff x="188957" y="6446980"/>
            <a:chExt cx="8955043" cy="411020"/>
          </a:xfrm>
        </p:grpSpPr>
        <p:sp>
          <p:nvSpPr>
            <p:cNvPr id="12" name="Rectangle 11"/>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4" name="Picture 13"/>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36503001"/>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a:t>Мярка 12  </a:t>
            </a:r>
            <a:r>
              <a:rPr lang="ru-RU" sz="1600" dirty="0"/>
              <a:t>Плащания по Натура 2000 и Рамковата директива за водите</a:t>
            </a:r>
            <a:r>
              <a:rPr lang="bg-BG" sz="1600" dirty="0"/>
              <a:t>.</a:t>
            </a:r>
          </a:p>
          <a:p>
            <a:pPr marL="0" indent="0">
              <a:buNone/>
            </a:pPr>
            <a:r>
              <a:rPr lang="bg-BG" b="1" dirty="0" smtClean="0">
                <a:solidFill>
                  <a:schemeClr val="accent1"/>
                </a:solidFill>
              </a:rPr>
              <a:t>Допустими </a:t>
            </a:r>
            <a:r>
              <a:rPr lang="bg-BG" b="1" dirty="0">
                <a:solidFill>
                  <a:schemeClr val="accent1"/>
                </a:solidFill>
              </a:rPr>
              <a:t>бенефициенти:</a:t>
            </a:r>
          </a:p>
          <a:p>
            <a:pPr marL="0" indent="0">
              <a:buNone/>
            </a:pPr>
            <a:r>
              <a:rPr lang="bg-BG" dirty="0"/>
              <a:t>Земеделски стопани, физически или юридически лица, стопанисващи земеделски земи, попадащи в обхвата на защитените територии по Натура </a:t>
            </a:r>
            <a:r>
              <a:rPr lang="bg-BG" dirty="0" smtClean="0"/>
              <a:t>2000. Собственици или ползватели на гори в обхвата на Натура 2000 или са </a:t>
            </a:r>
            <a:r>
              <a:rPr lang="bg-BG" dirty="0"/>
              <a:t>земеделски стопани, физически или юридически лица, стопанисващи земеделски земи, попадащи в обхвата на речен басейн с план за </a:t>
            </a:r>
            <a:r>
              <a:rPr lang="bg-BG" dirty="0" smtClean="0"/>
              <a:t>управление.</a:t>
            </a:r>
          </a:p>
          <a:p>
            <a:pPr marL="0" indent="0">
              <a:buNone/>
            </a:pPr>
            <a:endParaRPr lang="bg-BG" dirty="0"/>
          </a:p>
          <a:p>
            <a:pPr marL="0" indent="0">
              <a:buNone/>
            </a:pPr>
            <a:r>
              <a:rPr lang="bg-BG" b="1" dirty="0">
                <a:solidFill>
                  <a:schemeClr val="accent1"/>
                </a:solidFill>
              </a:rPr>
              <a:t>Финансови условия:</a:t>
            </a:r>
          </a:p>
          <a:p>
            <a:pPr marL="0" indent="0">
              <a:buNone/>
            </a:pPr>
            <a:r>
              <a:rPr lang="bg-BG" dirty="0" smtClean="0"/>
              <a:t>Фиксирано годишно плащане на хектар използвана земеделска площ/горска площ.</a:t>
            </a:r>
          </a:p>
          <a:p>
            <a:pPr marL="0" indent="0">
              <a:buNone/>
            </a:pPr>
            <a:endParaRPr lang="ru-RU"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942913518"/>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ru-RU" sz="1600" dirty="0"/>
              <a:t>Мярка 13. Плащания за райони с природни или други специфични </a:t>
            </a:r>
            <a:r>
              <a:rPr lang="ru-RU" sz="1600" dirty="0" smtClean="0"/>
              <a:t>ограничения</a:t>
            </a:r>
            <a:r>
              <a:rPr lang="bg-BG" dirty="0" smtClean="0"/>
              <a:t>.</a:t>
            </a:r>
            <a:endParaRPr lang="bg-BG" dirty="0"/>
          </a:p>
          <a:p>
            <a:pPr marL="0" indent="0">
              <a:buNone/>
            </a:pPr>
            <a:r>
              <a:rPr lang="bg-BG" dirty="0" smtClean="0"/>
              <a:t>При наличие </a:t>
            </a:r>
            <a:r>
              <a:rPr lang="bg-BG" dirty="0"/>
              <a:t>на забрани и ограничения за земеделска/горска дейност в плановете за управление на защитените територии по Натура 2000 и в плановете за управление на водните басейни, земеделските/горските стопани ще бъдат компенсирани за направени разходи и пропуснати </a:t>
            </a:r>
            <a:r>
              <a:rPr lang="bg-BG" dirty="0" smtClean="0"/>
              <a:t>ползи</a:t>
            </a: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b="1" dirty="0">
              <a:solidFill>
                <a:schemeClr val="accent1"/>
              </a:solidFill>
            </a:endParaRPr>
          </a:p>
          <a:p>
            <a:pPr marL="0" indent="0">
              <a:buNone/>
            </a:pPr>
            <a:endParaRPr lang="bg-BG" b="1" dirty="0" smtClean="0">
              <a:solidFill>
                <a:schemeClr val="accent1"/>
              </a:solidFill>
            </a:endParaRPr>
          </a:p>
          <a:p>
            <a:pPr marL="0" indent="0">
              <a:buNone/>
            </a:pPr>
            <a:endParaRPr lang="bg-BG" dirty="0"/>
          </a:p>
        </p:txBody>
      </p:sp>
      <p:graphicFrame>
        <p:nvGraphicFramePr>
          <p:cNvPr id="8" name="Diagram 7"/>
          <p:cNvGraphicFramePr/>
          <p:nvPr>
            <p:extLst>
              <p:ext uri="{D42A27DB-BD31-4B8C-83A1-F6EECF244321}">
                <p14:modId xmlns="" xmlns:p14="http://schemas.microsoft.com/office/powerpoint/2010/main" val="1564828541"/>
              </p:ext>
            </p:extLst>
          </p:nvPr>
        </p:nvGraphicFramePr>
        <p:xfrm>
          <a:off x="1528330" y="2484581"/>
          <a:ext cx="5611379" cy="3389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188957" y="6446980"/>
            <a:ext cx="8955043" cy="411020"/>
            <a:chOff x="188957" y="6446980"/>
            <a:chExt cx="8955043" cy="411020"/>
          </a:xfrm>
        </p:grpSpPr>
        <p:sp>
          <p:nvSpPr>
            <p:cNvPr id="12" name="Rectangle 11"/>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4" name="Picture 13"/>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978146648"/>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ru-RU" sz="1600" dirty="0"/>
              <a:t>Мярка 13. Плащания за райони с природни или други специфични ограничения</a:t>
            </a:r>
            <a:r>
              <a:rPr lang="bg-BG" sz="1600" dirty="0"/>
              <a:t>.</a:t>
            </a:r>
          </a:p>
          <a:p>
            <a:pPr marL="0" indent="0">
              <a:buNone/>
            </a:pPr>
            <a:r>
              <a:rPr lang="bg-BG" b="1" dirty="0" smtClean="0">
                <a:solidFill>
                  <a:schemeClr val="accent1"/>
                </a:solidFill>
              </a:rPr>
              <a:t>Допустими </a:t>
            </a:r>
            <a:r>
              <a:rPr lang="bg-BG" b="1" dirty="0">
                <a:solidFill>
                  <a:schemeClr val="accent1"/>
                </a:solidFill>
              </a:rPr>
              <a:t>бенефициенти:</a:t>
            </a:r>
          </a:p>
          <a:p>
            <a:pPr lvl="0"/>
            <a:r>
              <a:rPr lang="bg-BG" dirty="0" smtClean="0"/>
              <a:t>Земеделски </a:t>
            </a:r>
            <a:r>
              <a:rPr lang="bg-BG" dirty="0"/>
              <a:t>стопани, регистрирани в </a:t>
            </a:r>
            <a:r>
              <a:rPr lang="bg-BG" dirty="0" smtClean="0"/>
              <a:t>ИСАК.</a:t>
            </a:r>
            <a:endParaRPr lang="bg-BG" dirty="0"/>
          </a:p>
          <a:p>
            <a:pPr lvl="0"/>
            <a:r>
              <a:rPr lang="bg-BG" dirty="0"/>
              <a:t>Да обработват минимум 0,5 ха в планинските райони и минимум 1 ха в районите със съществени природни ограничения и райони със специфични </a:t>
            </a:r>
            <a:r>
              <a:rPr lang="bg-BG" dirty="0" smtClean="0"/>
              <a:t>ограничения.</a:t>
            </a:r>
            <a:endParaRPr lang="bg-BG" dirty="0"/>
          </a:p>
          <a:p>
            <a:pPr lvl="0"/>
            <a:r>
              <a:rPr lang="bg-BG" dirty="0"/>
              <a:t>Да спазват условията за кръстосано съответствие, съгласно чл. 93 и Приложение II на Регламент (ЕС) № 1306/2013.</a:t>
            </a:r>
          </a:p>
          <a:p>
            <a:pPr marL="0" indent="0">
              <a:buNone/>
            </a:pPr>
            <a:endParaRPr lang="bg-BG" dirty="0"/>
          </a:p>
          <a:p>
            <a:pPr marL="0" indent="0">
              <a:buNone/>
            </a:pPr>
            <a:r>
              <a:rPr lang="bg-BG" b="1" dirty="0">
                <a:solidFill>
                  <a:schemeClr val="accent1"/>
                </a:solidFill>
              </a:rPr>
              <a:t>Финансови условия:</a:t>
            </a:r>
          </a:p>
          <a:p>
            <a:pPr marL="0" indent="0">
              <a:buNone/>
            </a:pPr>
            <a:r>
              <a:rPr lang="bg-BG" dirty="0" smtClean="0"/>
              <a:t>Фиксирано годишно плащане на хектар използвана земеделска площ/горска площ в зависимост от типа на района с ограничения.</a:t>
            </a:r>
          </a:p>
          <a:p>
            <a:pPr marL="0" indent="0">
              <a:buNone/>
            </a:pPr>
            <a:endParaRPr lang="bg-BG" b="1" dirty="0" smtClean="0">
              <a:solidFill>
                <a:schemeClr val="accent1"/>
              </a:solidFill>
            </a:endParaRPr>
          </a:p>
          <a:p>
            <a:pPr marL="0" indent="0">
              <a:buNone/>
            </a:pPr>
            <a:r>
              <a:rPr lang="bg-BG" b="1" dirty="0" smtClean="0">
                <a:solidFill>
                  <a:schemeClr val="accent1"/>
                </a:solidFill>
              </a:rPr>
              <a:t>Финансиране </a:t>
            </a:r>
            <a:r>
              <a:rPr lang="bg-BG" b="1" dirty="0">
                <a:solidFill>
                  <a:schemeClr val="accent1"/>
                </a:solidFill>
              </a:rPr>
              <a:t>на стари задължения, поети по ПРСР (2007-2013</a:t>
            </a:r>
            <a:r>
              <a:rPr lang="bg-BG" b="1" dirty="0" smtClean="0">
                <a:solidFill>
                  <a:schemeClr val="accent1"/>
                </a:solidFill>
              </a:rPr>
              <a:t>):</a:t>
            </a:r>
            <a:endParaRPr lang="bg-BG" b="1" dirty="0">
              <a:solidFill>
                <a:schemeClr val="accent1"/>
              </a:solidFill>
            </a:endParaRPr>
          </a:p>
          <a:p>
            <a:r>
              <a:rPr lang="bg-BG" dirty="0"/>
              <a:t>За новите правни задължения, поети през 2014 г., не се прилага задължението на земеделския стопанин да продължи да обработва земята в </a:t>
            </a:r>
            <a:r>
              <a:rPr lang="bg-BG" dirty="0" err="1"/>
              <a:t>необлагодетелстваните</a:t>
            </a:r>
            <a:r>
              <a:rPr lang="bg-BG" dirty="0"/>
              <a:t> райони в продължение на 5 последователни години, както бе вменено на бенефициентите през периода 2007-2013 г.</a:t>
            </a:r>
          </a:p>
          <a:p>
            <a:r>
              <a:rPr lang="bg-BG" dirty="0"/>
              <a:t>Поетите ангажименти по дейности от ПРСР (2007-2013) ще бъдат финансирани от настоящата програма до изтичането им, а от 2016 г. ще бъдат изплатени от бюджета на ПРСР (2014-2020).</a:t>
            </a:r>
          </a:p>
          <a:p>
            <a:pPr marL="0" indent="0">
              <a:buNone/>
            </a:pPr>
            <a:endParaRPr lang="bg-BG" dirty="0" smtClean="0"/>
          </a:p>
          <a:p>
            <a:pPr marL="0" indent="0">
              <a:buNone/>
            </a:pPr>
            <a:endParaRPr lang="ru-RU"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83923811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lvl="0" indent="0">
              <a:buNone/>
            </a:pPr>
            <a:r>
              <a:rPr lang="bg-BG" sz="2000" dirty="0" smtClean="0">
                <a:solidFill>
                  <a:schemeClr val="accent1"/>
                </a:solidFill>
              </a:rPr>
              <a:t>Дефиниции</a:t>
            </a:r>
            <a:r>
              <a:rPr lang="bg-BG" sz="1600" dirty="0" smtClean="0"/>
              <a:t>, използвани в инвестиционните мерки.</a:t>
            </a:r>
            <a:r>
              <a:rPr lang="bg-BG" dirty="0" smtClean="0"/>
              <a:t> </a:t>
            </a:r>
          </a:p>
          <a:p>
            <a:pPr marL="0" indent="0">
              <a:buNone/>
            </a:pPr>
            <a:endParaRPr lang="bg-BG" b="1" dirty="0" smtClean="0">
              <a:solidFill>
                <a:schemeClr val="accent1"/>
              </a:solidFill>
            </a:endParaRPr>
          </a:p>
          <a:p>
            <a:pPr marL="0" indent="0">
              <a:buNone/>
            </a:pPr>
            <a:r>
              <a:rPr lang="bg-BG" b="1" dirty="0" smtClean="0">
                <a:solidFill>
                  <a:schemeClr val="accent1"/>
                </a:solidFill>
              </a:rPr>
              <a:t>Стандартен производствен обем СПО: </a:t>
            </a:r>
            <a:r>
              <a:rPr lang="ru-RU" dirty="0" smtClean="0"/>
              <a:t>отразява </a:t>
            </a:r>
            <a:r>
              <a:rPr lang="ru-RU" dirty="0"/>
              <a:t>средната парична стойност на селскостопанската продукция при цена на производител. СПО не включва директните плащания, данък добавена стойност и други данъци</a:t>
            </a:r>
            <a:r>
              <a:rPr lang="ru-RU" dirty="0" smtClean="0"/>
              <a:t>.</a:t>
            </a:r>
            <a:r>
              <a:rPr lang="en-US" dirty="0" smtClean="0"/>
              <a:t> </a:t>
            </a:r>
            <a:r>
              <a:rPr lang="bg-BG" dirty="0" smtClean="0"/>
              <a:t>СПО се изчислява на базата на средни цени за земеделска/животинска продукция – на годишна база или за период. Например – за </a:t>
            </a:r>
            <a:r>
              <a:rPr lang="bg-BG" sz="1800" dirty="0" smtClean="0">
                <a:solidFill>
                  <a:schemeClr val="accent1"/>
                </a:solidFill>
              </a:rPr>
              <a:t>1 ха </a:t>
            </a:r>
            <a:r>
              <a:rPr lang="bg-BG" dirty="0" smtClean="0"/>
              <a:t>мека пшеница </a:t>
            </a:r>
            <a:r>
              <a:rPr lang="bg-BG" sz="1800" dirty="0" smtClean="0">
                <a:solidFill>
                  <a:schemeClr val="accent1"/>
                </a:solidFill>
              </a:rPr>
              <a:t>СПО</a:t>
            </a:r>
            <a:r>
              <a:rPr lang="en-US" sz="1800" dirty="0" smtClean="0">
                <a:solidFill>
                  <a:schemeClr val="accent1"/>
                </a:solidFill>
              </a:rPr>
              <a:t>=380.39</a:t>
            </a:r>
            <a:r>
              <a:rPr lang="bg-BG" sz="1800" dirty="0" smtClean="0">
                <a:solidFill>
                  <a:schemeClr val="accent1"/>
                </a:solidFill>
              </a:rPr>
              <a:t> </a:t>
            </a:r>
            <a:r>
              <a:rPr lang="bg-BG" dirty="0" smtClean="0"/>
              <a:t>евро</a:t>
            </a:r>
            <a:r>
              <a:rPr lang="en-US" dirty="0" smtClean="0"/>
              <a:t>.</a:t>
            </a:r>
          </a:p>
          <a:p>
            <a:pPr marL="0" indent="0">
              <a:buNone/>
            </a:pPr>
            <a:endParaRPr lang="en-US" dirty="0"/>
          </a:p>
          <a:p>
            <a:pPr marL="0" indent="0">
              <a:buNone/>
            </a:pPr>
            <a:r>
              <a:rPr lang="bg-BG" b="1" dirty="0" smtClean="0">
                <a:solidFill>
                  <a:schemeClr val="accent1"/>
                </a:solidFill>
              </a:rPr>
              <a:t>Интегриран проект: </a:t>
            </a:r>
            <a:r>
              <a:rPr lang="bg-BG" dirty="0" smtClean="0"/>
              <a:t>Проект </a:t>
            </a:r>
            <a:r>
              <a:rPr lang="bg-BG" dirty="0"/>
              <a:t>съчетаващи най–малко две дейности, попадащи в обхвата на две различни мерки или две </a:t>
            </a:r>
            <a:r>
              <a:rPr lang="bg-BG" dirty="0" err="1"/>
              <a:t>подмерки</a:t>
            </a:r>
            <a:r>
              <a:rPr lang="bg-BG" dirty="0"/>
              <a:t>, включени в Програмата</a:t>
            </a:r>
            <a:r>
              <a:rPr lang="bg-BG" dirty="0" smtClean="0"/>
              <a:t>.</a:t>
            </a:r>
          </a:p>
          <a:p>
            <a:pPr marL="0" indent="0">
              <a:buNone/>
            </a:pPr>
            <a:endParaRPr lang="bg-BG" dirty="0"/>
          </a:p>
          <a:p>
            <a:pPr marL="0" indent="0">
              <a:buNone/>
            </a:pPr>
            <a:r>
              <a:rPr lang="bg-BG" b="1" dirty="0" smtClean="0">
                <a:solidFill>
                  <a:schemeClr val="accent1"/>
                </a:solidFill>
              </a:rPr>
              <a:t>Колективна инвестиция: </a:t>
            </a:r>
            <a:r>
              <a:rPr lang="bg-BG" dirty="0"/>
              <a:t>Инвестиции свързани с осигуряване на сътрудничеството между производителите, чрез предприемане на по-ефективни и печеливши инвестиции в общи съоръжения, оборудване, инфраструктура и др</a:t>
            </a:r>
            <a:r>
              <a:rPr lang="bg-BG" dirty="0" smtClean="0"/>
              <a:t>.</a:t>
            </a:r>
          </a:p>
          <a:p>
            <a:pPr marL="0" indent="0">
              <a:buNone/>
            </a:pPr>
            <a:endParaRPr lang="bg-BG" dirty="0" smtClean="0"/>
          </a:p>
          <a:p>
            <a:pPr marL="0" indent="0">
              <a:buNone/>
            </a:pPr>
            <a:r>
              <a:rPr lang="bg-BG" b="1" dirty="0" smtClean="0">
                <a:solidFill>
                  <a:schemeClr val="accent1"/>
                </a:solidFill>
              </a:rPr>
              <a:t>Непроизводствена инвестиция: </a:t>
            </a:r>
            <a:r>
              <a:rPr lang="bg-BG" dirty="0"/>
              <a:t>Инвестиции, които не водят до значително увеличаване на стойността или рентабилността на земеделското или горското стопанство</a:t>
            </a:r>
            <a:r>
              <a:rPr lang="bg-BG" dirty="0" smtClean="0"/>
              <a:t>.</a:t>
            </a: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390411348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Директни плащания 2015-2020</a:t>
            </a:r>
            <a:endParaRPr lang="en-US" altLang="bg-BG" dirty="0" smtClean="0"/>
          </a:p>
        </p:txBody>
      </p:sp>
      <p:grpSp>
        <p:nvGrpSpPr>
          <p:cNvPr id="16" name="Group 15"/>
          <p:cNvGrpSpPr/>
          <p:nvPr/>
        </p:nvGrpSpPr>
        <p:grpSpPr>
          <a:xfrm>
            <a:off x="188957" y="6446980"/>
            <a:ext cx="8955043" cy="411020"/>
            <a:chOff x="188957" y="6446980"/>
            <a:chExt cx="8955043" cy="411020"/>
          </a:xfrm>
        </p:grpSpPr>
        <p:sp>
          <p:nvSpPr>
            <p:cNvPr id="17" name="Rectangle 16"/>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9" name="Picture 18"/>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graphicFrame>
        <p:nvGraphicFramePr>
          <p:cNvPr id="2" name="Diagram 1"/>
          <p:cNvGraphicFramePr/>
          <p:nvPr>
            <p:extLst>
              <p:ext uri="{D42A27DB-BD31-4B8C-83A1-F6EECF244321}">
                <p14:modId xmlns="" xmlns:p14="http://schemas.microsoft.com/office/powerpoint/2010/main" val="3868315391"/>
              </p:ext>
            </p:extLst>
          </p:nvPr>
        </p:nvGraphicFramePr>
        <p:xfrm>
          <a:off x="397162" y="1607127"/>
          <a:ext cx="7139709" cy="4251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rot="16200000">
            <a:off x="5966690" y="3623800"/>
            <a:ext cx="4082473" cy="400110"/>
          </a:xfrm>
          <a:prstGeom prst="rect">
            <a:avLst/>
          </a:prstGeom>
          <a:noFill/>
          <a:ln>
            <a:solidFill>
              <a:schemeClr val="accent1"/>
            </a:solidFill>
          </a:ln>
        </p:spPr>
        <p:txBody>
          <a:bodyPr wrap="square" rtlCol="0">
            <a:spAutoFit/>
          </a:bodyPr>
          <a:lstStyle/>
          <a:p>
            <a:pPr algn="ctr"/>
            <a:r>
              <a:rPr lang="bg-BG" sz="2000" b="1" dirty="0" smtClean="0">
                <a:solidFill>
                  <a:schemeClr val="accent1"/>
                </a:solidFill>
              </a:rPr>
              <a:t>Схема за малки стопанства</a:t>
            </a:r>
            <a:endParaRPr lang="bg-BG" sz="2000" b="1" dirty="0">
              <a:solidFill>
                <a:schemeClr val="accent1"/>
              </a:solidFill>
            </a:endParaRPr>
          </a:p>
        </p:txBody>
      </p:sp>
    </p:spTree>
    <p:extLst>
      <p:ext uri="{BB962C8B-B14F-4D97-AF65-F5344CB8AC3E}">
        <p14:creationId xmlns="" xmlns:p14="http://schemas.microsoft.com/office/powerpoint/2010/main" val="2461083070"/>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sz="1600" dirty="0" smtClean="0"/>
              <a:t>Базово плащане на площ (СЕПП)</a:t>
            </a:r>
            <a:r>
              <a:rPr lang="bg-BG" sz="1600" dirty="0" smtClean="0"/>
              <a:t>.</a:t>
            </a:r>
            <a:endParaRPr lang="bg-BG" sz="1600" dirty="0"/>
          </a:p>
          <a:p>
            <a:pPr marL="0" indent="0">
              <a:buNone/>
            </a:pPr>
            <a:r>
              <a:rPr lang="bg-BG" b="1" dirty="0" smtClean="0">
                <a:solidFill>
                  <a:schemeClr val="accent1"/>
                </a:solidFill>
              </a:rPr>
              <a:t>Допустими </a:t>
            </a:r>
            <a:r>
              <a:rPr lang="bg-BG" b="1" dirty="0">
                <a:solidFill>
                  <a:schemeClr val="accent1"/>
                </a:solidFill>
              </a:rPr>
              <a:t>бенефициенти:</a:t>
            </a:r>
          </a:p>
          <a:p>
            <a:pPr lvl="0"/>
            <a:r>
              <a:rPr lang="bg-BG" dirty="0" smtClean="0"/>
              <a:t>Земеделски </a:t>
            </a:r>
            <a:r>
              <a:rPr lang="bg-BG" dirty="0"/>
              <a:t>стопани, регистрирани в </a:t>
            </a:r>
            <a:r>
              <a:rPr lang="bg-BG" dirty="0" smtClean="0"/>
              <a:t>ИСАК.</a:t>
            </a:r>
            <a:endParaRPr lang="bg-BG" dirty="0"/>
          </a:p>
          <a:p>
            <a:pPr lvl="0"/>
            <a:r>
              <a:rPr lang="bg-BG" dirty="0" smtClean="0"/>
              <a:t>Активен фермер.</a:t>
            </a:r>
            <a:endParaRPr lang="bg-BG" dirty="0"/>
          </a:p>
          <a:p>
            <a:pPr lvl="0"/>
            <a:r>
              <a:rPr lang="bg-BG" dirty="0"/>
              <a:t>Да спазват условията за кръстосано съответствие, съгласно чл. 93 и Приложение II на Регламент (ЕС) № 1306/2013</a:t>
            </a:r>
            <a:r>
              <a:rPr lang="bg-BG" dirty="0" smtClean="0"/>
              <a:t>.</a:t>
            </a:r>
          </a:p>
          <a:p>
            <a:pPr lvl="0"/>
            <a:r>
              <a:rPr lang="bg-BG" dirty="0" smtClean="0"/>
              <a:t>Възможност за редукция на плащанията над </a:t>
            </a:r>
            <a:r>
              <a:rPr lang="bg-BG" sz="1800" dirty="0" smtClean="0"/>
              <a:t>150 000 </a:t>
            </a:r>
            <a:r>
              <a:rPr lang="bg-BG" dirty="0" smtClean="0"/>
              <a:t>евро на един бенефициент. Редукцията може да не се прилага, ако се прилага преразпределително плащане с бюджет над </a:t>
            </a:r>
            <a:r>
              <a:rPr lang="bg-BG" sz="1800" dirty="0" smtClean="0"/>
              <a:t>5%</a:t>
            </a:r>
            <a:r>
              <a:rPr lang="bg-BG" dirty="0" smtClean="0"/>
              <a:t> от финансовата рамка</a:t>
            </a:r>
            <a:endParaRPr lang="bg-BG" dirty="0"/>
          </a:p>
          <a:p>
            <a:pPr marL="0" indent="0">
              <a:buNone/>
            </a:pPr>
            <a:endParaRPr lang="bg-BG" dirty="0"/>
          </a:p>
          <a:p>
            <a:pPr marL="0" indent="0">
              <a:buNone/>
            </a:pPr>
            <a:r>
              <a:rPr lang="bg-BG" b="1" dirty="0">
                <a:solidFill>
                  <a:schemeClr val="accent1"/>
                </a:solidFill>
              </a:rPr>
              <a:t>Финансови условия:</a:t>
            </a:r>
          </a:p>
          <a:p>
            <a:pPr marL="0" indent="0">
              <a:buNone/>
            </a:pPr>
            <a:r>
              <a:rPr lang="bg-BG" dirty="0" smtClean="0"/>
              <a:t>Фиксирано годишно плащане на хектар използвана земеделска площ.  Размера на плащането на хектар се получава, като от общата финансова рамка на държавата за текущата година се извадят пакетите на останалите схеми (зелени плащания, млади фермери и т.н.) и резултата се раздели на допустимите хектари.</a:t>
            </a:r>
          </a:p>
          <a:p>
            <a:pPr marL="0" indent="0">
              <a:buNone/>
            </a:pPr>
            <a:endParaRPr lang="bg-BG" b="1" dirty="0" smtClean="0">
              <a:solidFill>
                <a:schemeClr val="accent1"/>
              </a:solidFill>
            </a:endParaRPr>
          </a:p>
          <a:p>
            <a:pPr marL="0" indent="0">
              <a:buNone/>
            </a:pPr>
            <a:endParaRPr lang="bg-BG" dirty="0" smtClean="0"/>
          </a:p>
          <a:p>
            <a:pPr marL="0" indent="0">
              <a:buNone/>
            </a:pPr>
            <a:endParaRPr lang="ru-RU"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
        <p:nvSpPr>
          <p:cNvPr id="9" name="Title 1"/>
          <p:cNvSpPr txBox="1">
            <a:spLocks/>
          </p:cNvSpPr>
          <p:nvPr/>
        </p:nvSpPr>
        <p:spPr bwMode="auto">
          <a:xfrm>
            <a:off x="1209675" y="428625"/>
            <a:ext cx="7029450" cy="71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a:lstStyle>
          <a:p>
            <a:r>
              <a:rPr lang="bg-BG" altLang="bg-BG" sz="3600" dirty="0" smtClean="0"/>
              <a:t>Директни плащания 2015-2020</a:t>
            </a:r>
            <a:endParaRPr lang="en-US" altLang="bg-BG" dirty="0" smtClean="0"/>
          </a:p>
        </p:txBody>
      </p:sp>
    </p:spTree>
    <p:extLst>
      <p:ext uri="{BB962C8B-B14F-4D97-AF65-F5344CB8AC3E}">
        <p14:creationId xmlns="" xmlns:p14="http://schemas.microsoft.com/office/powerpoint/2010/main" val="1892248425"/>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sz="1600" dirty="0" smtClean="0"/>
              <a:t>Плащане за прилагане на зелени практики</a:t>
            </a:r>
            <a:r>
              <a:rPr lang="bg-BG" sz="1600" dirty="0" smtClean="0"/>
              <a:t>.</a:t>
            </a:r>
            <a:endParaRPr lang="bg-BG" sz="1600" dirty="0"/>
          </a:p>
          <a:p>
            <a:pPr marL="0" indent="0">
              <a:buNone/>
            </a:pPr>
            <a:r>
              <a:rPr lang="bg-BG" b="1" dirty="0" smtClean="0">
                <a:solidFill>
                  <a:schemeClr val="accent1"/>
                </a:solidFill>
              </a:rPr>
              <a:t>Изисквания:</a:t>
            </a:r>
            <a:endParaRPr lang="bg-BG" b="1" dirty="0">
              <a:solidFill>
                <a:schemeClr val="accent1"/>
              </a:solidFill>
            </a:endParaRPr>
          </a:p>
          <a:p>
            <a:pPr lvl="0"/>
            <a:r>
              <a:rPr lang="bg-BG" dirty="0" smtClean="0"/>
              <a:t>Разнообразяване на културите. Ако обработваемата площ в стопанството е между </a:t>
            </a:r>
            <a:r>
              <a:rPr lang="bg-BG" sz="1800" dirty="0" smtClean="0"/>
              <a:t>10 и 30 </a:t>
            </a:r>
            <a:r>
              <a:rPr lang="bg-BG" dirty="0" smtClean="0"/>
              <a:t>ха – минимум </a:t>
            </a:r>
            <a:r>
              <a:rPr lang="bg-BG" sz="1800" dirty="0" smtClean="0"/>
              <a:t>2 </a:t>
            </a:r>
            <a:r>
              <a:rPr lang="bg-BG" dirty="0" smtClean="0"/>
              <a:t>култури, като преобладаващата може да заема </a:t>
            </a:r>
            <a:r>
              <a:rPr lang="bg-BG" sz="1800" dirty="0" smtClean="0"/>
              <a:t>до 75% </a:t>
            </a:r>
            <a:r>
              <a:rPr lang="bg-BG" dirty="0" smtClean="0"/>
              <a:t>от площта. Ако обработваемата площ е </a:t>
            </a:r>
            <a:r>
              <a:rPr lang="bg-BG" sz="1800" dirty="0" smtClean="0"/>
              <a:t>над 30 </a:t>
            </a:r>
            <a:r>
              <a:rPr lang="bg-BG" dirty="0" smtClean="0"/>
              <a:t>ха – минимум </a:t>
            </a:r>
            <a:r>
              <a:rPr lang="bg-BG" sz="1800" dirty="0" smtClean="0"/>
              <a:t>3 </a:t>
            </a:r>
            <a:r>
              <a:rPr lang="bg-BG" dirty="0" smtClean="0"/>
              <a:t>култури, преобладаващата следва да заема до </a:t>
            </a:r>
            <a:r>
              <a:rPr lang="bg-BG" sz="1800" dirty="0" smtClean="0"/>
              <a:t>75%</a:t>
            </a:r>
            <a:r>
              <a:rPr lang="bg-BG" dirty="0" smtClean="0"/>
              <a:t> от площта, а заедно със следващата по размер – до </a:t>
            </a:r>
            <a:r>
              <a:rPr lang="bg-BG" sz="1800" dirty="0" smtClean="0"/>
              <a:t>95%</a:t>
            </a:r>
            <a:r>
              <a:rPr lang="bg-BG" dirty="0" smtClean="0"/>
              <a:t>.</a:t>
            </a:r>
            <a:endParaRPr lang="bg-BG" dirty="0"/>
          </a:p>
          <a:p>
            <a:pPr lvl="0"/>
            <a:r>
              <a:rPr lang="bg-BG" dirty="0" smtClean="0"/>
              <a:t>Поддържане на екологично насочени площи. Ако обработваемата земя в рамките на стопанството надвишава 15 ха, трябва да се поддържат и екологично насочени площи в размер на минимум </a:t>
            </a:r>
            <a:r>
              <a:rPr lang="bg-BG" sz="1800" dirty="0" smtClean="0"/>
              <a:t>5% </a:t>
            </a:r>
            <a:r>
              <a:rPr lang="bg-BG" dirty="0" smtClean="0"/>
              <a:t>от размера на обработваемите площи.</a:t>
            </a:r>
          </a:p>
          <a:p>
            <a:pPr lvl="0"/>
            <a:r>
              <a:rPr lang="bg-BG" dirty="0" smtClean="0"/>
              <a:t>Запазване на постоянно затревените площи. Затревените площи, включени в рамките на стопанството не трябва да се конвертират в обработваеми земи. Държавата членка трябва да осигури подходящи мерки за контрол на това изискване.</a:t>
            </a:r>
          </a:p>
          <a:p>
            <a:pPr marL="0" indent="0">
              <a:buNone/>
            </a:pPr>
            <a:endParaRPr lang="bg-BG" dirty="0"/>
          </a:p>
          <a:p>
            <a:pPr marL="0" indent="0">
              <a:buNone/>
            </a:pPr>
            <a:r>
              <a:rPr lang="bg-BG" b="1" dirty="0">
                <a:solidFill>
                  <a:schemeClr val="accent1"/>
                </a:solidFill>
              </a:rPr>
              <a:t>Финансови условия:</a:t>
            </a:r>
          </a:p>
          <a:p>
            <a:pPr marL="0" indent="0">
              <a:buNone/>
            </a:pPr>
            <a:r>
              <a:rPr lang="bg-BG" dirty="0" smtClean="0"/>
              <a:t>Фиксирано годишно плащане на хектар използвана земеделска площ.  Размера на плащането на хектар се получава, като </a:t>
            </a:r>
            <a:r>
              <a:rPr lang="bg-BG" sz="1800" dirty="0" smtClean="0"/>
              <a:t>30%</a:t>
            </a:r>
            <a:r>
              <a:rPr lang="bg-BG" dirty="0" smtClean="0"/>
              <a:t> от общата финансова рамка на държавата за текущата година се разделят на допустимите хектари.</a:t>
            </a:r>
          </a:p>
          <a:p>
            <a:pPr marL="0" indent="0">
              <a:buNone/>
            </a:pPr>
            <a:endParaRPr lang="bg-BG" b="1" dirty="0" smtClean="0">
              <a:solidFill>
                <a:schemeClr val="accent1"/>
              </a:solidFill>
            </a:endParaRPr>
          </a:p>
          <a:p>
            <a:pPr marL="0" indent="0">
              <a:buNone/>
            </a:pPr>
            <a:endParaRPr lang="bg-BG" dirty="0" smtClean="0"/>
          </a:p>
          <a:p>
            <a:pPr marL="0" indent="0">
              <a:buNone/>
            </a:pPr>
            <a:endParaRPr lang="ru-RU"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
        <p:nvSpPr>
          <p:cNvPr id="9" name="Title 1"/>
          <p:cNvSpPr txBox="1">
            <a:spLocks/>
          </p:cNvSpPr>
          <p:nvPr/>
        </p:nvSpPr>
        <p:spPr bwMode="auto">
          <a:xfrm>
            <a:off x="1209675" y="428625"/>
            <a:ext cx="7029450" cy="71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a:lstStyle>
          <a:p>
            <a:r>
              <a:rPr lang="bg-BG" altLang="bg-BG" sz="3600" dirty="0" smtClean="0"/>
              <a:t>Директни плащания 2015-2020</a:t>
            </a:r>
            <a:endParaRPr lang="en-US" altLang="bg-BG" dirty="0" smtClean="0"/>
          </a:p>
        </p:txBody>
      </p:sp>
    </p:spTree>
    <p:extLst>
      <p:ext uri="{BB962C8B-B14F-4D97-AF65-F5344CB8AC3E}">
        <p14:creationId xmlns="" xmlns:p14="http://schemas.microsoft.com/office/powerpoint/2010/main" val="25887357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sz="1600" dirty="0" smtClean="0"/>
              <a:t>Обвързано с производството плащане</a:t>
            </a:r>
            <a:r>
              <a:rPr lang="bg-BG" sz="1600" dirty="0" smtClean="0"/>
              <a:t>.</a:t>
            </a:r>
            <a:endParaRPr lang="bg-BG" sz="1600" dirty="0"/>
          </a:p>
          <a:p>
            <a:pPr marL="0" indent="0">
              <a:buNone/>
            </a:pPr>
            <a:r>
              <a:rPr lang="bg-BG" b="1" dirty="0" smtClean="0">
                <a:solidFill>
                  <a:schemeClr val="accent1"/>
                </a:solidFill>
              </a:rPr>
              <a:t>Условия:</a:t>
            </a:r>
            <a:endParaRPr lang="bg-BG" b="1" dirty="0">
              <a:solidFill>
                <a:schemeClr val="accent1"/>
              </a:solidFill>
            </a:endParaRPr>
          </a:p>
          <a:p>
            <a:pPr lvl="0"/>
            <a:r>
              <a:rPr lang="bg-BG" dirty="0" smtClean="0"/>
              <a:t>Предоставя се на специфични сектори, с особено икономическо, социално или природно значение.</a:t>
            </a:r>
            <a:endParaRPr lang="bg-BG" dirty="0"/>
          </a:p>
          <a:p>
            <a:pPr lvl="0"/>
            <a:r>
              <a:rPr lang="bg-BG" dirty="0" smtClean="0"/>
              <a:t>Подпомагат се земеделски стопани в сектори земеделие и животновъдство.</a:t>
            </a:r>
            <a:endParaRPr lang="bg-BG" dirty="0"/>
          </a:p>
          <a:p>
            <a:pPr marL="0" indent="0">
              <a:buNone/>
            </a:pPr>
            <a:endParaRPr lang="bg-BG" dirty="0"/>
          </a:p>
          <a:p>
            <a:pPr marL="0" indent="0">
              <a:buNone/>
            </a:pPr>
            <a:r>
              <a:rPr lang="bg-BG" b="1" dirty="0">
                <a:solidFill>
                  <a:schemeClr val="accent1"/>
                </a:solidFill>
              </a:rPr>
              <a:t>Финансови условия:</a:t>
            </a:r>
          </a:p>
          <a:p>
            <a:pPr marL="0" indent="0">
              <a:buNone/>
            </a:pPr>
            <a:r>
              <a:rPr lang="bg-BG" dirty="0" smtClean="0"/>
              <a:t>Фиксирано годишно плащане в зависимост от произведени количества, отглеждани специфични площи или бройки животни. Размера на плащането се определя от държавата, но е лимитирано до максимум </a:t>
            </a:r>
            <a:r>
              <a:rPr lang="bg-BG" sz="1800" dirty="0" smtClean="0"/>
              <a:t>15%</a:t>
            </a:r>
            <a:r>
              <a:rPr lang="bg-BG" dirty="0" smtClean="0"/>
              <a:t> от общата финансова рамка за текущата година.</a:t>
            </a:r>
          </a:p>
          <a:p>
            <a:pPr marL="0" indent="0">
              <a:buNone/>
            </a:pPr>
            <a:endParaRPr lang="ru-RU"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
        <p:nvSpPr>
          <p:cNvPr id="9" name="Title 1"/>
          <p:cNvSpPr txBox="1">
            <a:spLocks/>
          </p:cNvSpPr>
          <p:nvPr/>
        </p:nvSpPr>
        <p:spPr bwMode="auto">
          <a:xfrm>
            <a:off x="1209675" y="428625"/>
            <a:ext cx="7029450" cy="71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a:lstStyle>
          <a:p>
            <a:r>
              <a:rPr lang="bg-BG" altLang="bg-BG" sz="3600" dirty="0" smtClean="0"/>
              <a:t>Директни плащания 2015-2020</a:t>
            </a:r>
            <a:endParaRPr lang="en-US" altLang="bg-BG" dirty="0" smtClean="0"/>
          </a:p>
        </p:txBody>
      </p:sp>
    </p:spTree>
    <p:extLst>
      <p:ext uri="{BB962C8B-B14F-4D97-AF65-F5344CB8AC3E}">
        <p14:creationId xmlns="" xmlns:p14="http://schemas.microsoft.com/office/powerpoint/2010/main" val="1823491168"/>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bg-BG" sz="1600" dirty="0" smtClean="0"/>
              <a:t>Плащания за млади фермери</a:t>
            </a:r>
            <a:endParaRPr lang="bg-BG" sz="1600" dirty="0"/>
          </a:p>
          <a:p>
            <a:pPr marL="0" indent="0">
              <a:buNone/>
            </a:pPr>
            <a:r>
              <a:rPr lang="bg-BG" b="1" dirty="0" smtClean="0">
                <a:solidFill>
                  <a:schemeClr val="accent1"/>
                </a:solidFill>
              </a:rPr>
              <a:t>Условия:</a:t>
            </a:r>
            <a:endParaRPr lang="bg-BG" b="1" dirty="0">
              <a:solidFill>
                <a:schemeClr val="accent1"/>
              </a:solidFill>
            </a:endParaRPr>
          </a:p>
          <a:p>
            <a:pPr lvl="0"/>
            <a:r>
              <a:rPr lang="bg-BG" sz="1400" dirty="0"/>
              <a:t>Земеделски стопани на възраст до 40 години</a:t>
            </a:r>
          </a:p>
          <a:p>
            <a:pPr lvl="0"/>
            <a:r>
              <a:rPr lang="bg-BG" sz="1400" dirty="0"/>
              <a:t>Управляват стопанството от не повече от 5 години от датата на подаване на първото </a:t>
            </a:r>
            <a:r>
              <a:rPr lang="bg-BG" sz="1400" dirty="0" smtClean="0"/>
              <a:t>заявление</a:t>
            </a:r>
            <a:r>
              <a:rPr lang="bg-BG" dirty="0" smtClean="0"/>
              <a:t>.</a:t>
            </a:r>
            <a:endParaRPr lang="bg-BG" dirty="0"/>
          </a:p>
          <a:p>
            <a:pPr marL="0" indent="0">
              <a:buNone/>
            </a:pPr>
            <a:endParaRPr lang="bg-BG" dirty="0"/>
          </a:p>
          <a:p>
            <a:pPr marL="0" indent="0">
              <a:buNone/>
            </a:pPr>
            <a:r>
              <a:rPr lang="bg-BG" b="1" dirty="0">
                <a:solidFill>
                  <a:schemeClr val="accent1"/>
                </a:solidFill>
              </a:rPr>
              <a:t>Финансови условия:</a:t>
            </a:r>
          </a:p>
          <a:p>
            <a:pPr marL="0" indent="0">
              <a:buNone/>
            </a:pPr>
            <a:r>
              <a:rPr lang="bg-BG" dirty="0" smtClean="0"/>
              <a:t>Фиксирано годишно плащане за максимален срок до 5 години. Размера на плащането се определя от държавата, но е лимитирано до максимум </a:t>
            </a:r>
            <a:r>
              <a:rPr lang="bg-BG" sz="1800" dirty="0" smtClean="0"/>
              <a:t>2%</a:t>
            </a:r>
            <a:r>
              <a:rPr lang="bg-BG" dirty="0" smtClean="0"/>
              <a:t> от общата финансова рамка за текущата година.</a:t>
            </a:r>
          </a:p>
          <a:p>
            <a:pPr marL="0" indent="0">
              <a:buNone/>
            </a:pPr>
            <a:endParaRPr lang="ru-RU" dirty="0"/>
          </a:p>
          <a:p>
            <a:pPr marL="0" indent="0">
              <a:buNone/>
            </a:pPr>
            <a:endParaRPr lang="bg-BG"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
        <p:nvSpPr>
          <p:cNvPr id="9" name="Title 1"/>
          <p:cNvSpPr txBox="1">
            <a:spLocks/>
          </p:cNvSpPr>
          <p:nvPr/>
        </p:nvSpPr>
        <p:spPr bwMode="auto">
          <a:xfrm>
            <a:off x="1209675" y="428625"/>
            <a:ext cx="7029450" cy="71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a:lstStyle>
          <a:p>
            <a:r>
              <a:rPr lang="bg-BG" altLang="bg-BG" sz="3600" dirty="0" smtClean="0"/>
              <a:t>Директни плащания 2015-2020</a:t>
            </a:r>
            <a:endParaRPr lang="en-US" altLang="bg-BG" dirty="0" smtClean="0"/>
          </a:p>
        </p:txBody>
      </p:sp>
    </p:spTree>
    <p:extLst>
      <p:ext uri="{BB962C8B-B14F-4D97-AF65-F5344CB8AC3E}">
        <p14:creationId xmlns="" xmlns:p14="http://schemas.microsoft.com/office/powerpoint/2010/main" val="3615484377"/>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bg-BG" sz="1600" dirty="0" smtClean="0"/>
              <a:t>Финансови показатели за 2015, при допустима площ 3,498 млн. ха</a:t>
            </a:r>
            <a:endParaRPr lang="bg-BG" sz="1600" dirty="0"/>
          </a:p>
          <a:p>
            <a:pPr marL="0" indent="0">
              <a:buNone/>
            </a:pPr>
            <a:r>
              <a:rPr lang="bg-BG" b="1" dirty="0" smtClean="0">
                <a:solidFill>
                  <a:schemeClr val="accent1"/>
                </a:solidFill>
              </a:rPr>
              <a:t>Обща финансова рамка:</a:t>
            </a:r>
            <a:endParaRPr lang="bg-BG" b="1" dirty="0">
              <a:solidFill>
                <a:schemeClr val="accent1"/>
              </a:solidFill>
            </a:endParaRPr>
          </a:p>
          <a:p>
            <a:pPr marL="0" indent="0">
              <a:buNone/>
            </a:pPr>
            <a:r>
              <a:rPr lang="bg-BG" sz="1800" dirty="0" smtClean="0"/>
              <a:t>721 251 000 </a:t>
            </a:r>
            <a:r>
              <a:rPr lang="bg-BG" dirty="0" smtClean="0"/>
              <a:t>евро</a:t>
            </a:r>
          </a:p>
          <a:p>
            <a:pPr marL="0" indent="0">
              <a:buNone/>
            </a:pPr>
            <a:r>
              <a:rPr lang="bg-BG" b="1" dirty="0" smtClean="0">
                <a:solidFill>
                  <a:schemeClr val="accent1"/>
                </a:solidFill>
              </a:rPr>
              <a:t>Общ бюджет на схема за млади фермери:</a:t>
            </a:r>
            <a:endParaRPr lang="bg-BG" b="1" dirty="0">
              <a:solidFill>
                <a:schemeClr val="accent1"/>
              </a:solidFill>
            </a:endParaRPr>
          </a:p>
          <a:p>
            <a:pPr marL="0" indent="0">
              <a:buNone/>
            </a:pPr>
            <a:r>
              <a:rPr lang="bg-BG" dirty="0" smtClean="0"/>
              <a:t>721 251 000*2% </a:t>
            </a:r>
            <a:r>
              <a:rPr lang="en-US" dirty="0"/>
              <a:t>= </a:t>
            </a:r>
            <a:r>
              <a:rPr lang="en-US" sz="1800" dirty="0" smtClean="0"/>
              <a:t>14 425 020 </a:t>
            </a:r>
            <a:r>
              <a:rPr lang="bg-BG" sz="1240" dirty="0" smtClean="0"/>
              <a:t>евро</a:t>
            </a:r>
          </a:p>
          <a:p>
            <a:pPr marL="0" indent="0">
              <a:buNone/>
            </a:pPr>
            <a:r>
              <a:rPr lang="bg-BG" b="1" dirty="0" smtClean="0">
                <a:solidFill>
                  <a:schemeClr val="accent1"/>
                </a:solidFill>
              </a:rPr>
              <a:t>Общ </a:t>
            </a:r>
            <a:r>
              <a:rPr lang="bg-BG" b="1" dirty="0">
                <a:solidFill>
                  <a:schemeClr val="accent1"/>
                </a:solidFill>
              </a:rPr>
              <a:t>бюджет на </a:t>
            </a:r>
            <a:r>
              <a:rPr lang="bg-BG" b="1" dirty="0" smtClean="0">
                <a:solidFill>
                  <a:schemeClr val="accent1"/>
                </a:solidFill>
              </a:rPr>
              <a:t>схема за плащания, обвързани с производството:</a:t>
            </a:r>
            <a:endParaRPr lang="bg-BG" b="1" dirty="0">
              <a:solidFill>
                <a:schemeClr val="accent1"/>
              </a:solidFill>
            </a:endParaRPr>
          </a:p>
          <a:p>
            <a:pPr marL="0" indent="0">
              <a:buNone/>
            </a:pPr>
            <a:r>
              <a:rPr lang="bg-BG" dirty="0"/>
              <a:t>721 </a:t>
            </a:r>
            <a:r>
              <a:rPr lang="bg-BG" dirty="0" smtClean="0"/>
              <a:t>251 000*15% </a:t>
            </a:r>
            <a:r>
              <a:rPr lang="en-US" dirty="0"/>
              <a:t>= </a:t>
            </a:r>
            <a:r>
              <a:rPr lang="en-US" sz="1800" dirty="0" smtClean="0"/>
              <a:t>108</a:t>
            </a:r>
            <a:r>
              <a:rPr lang="bg-BG" sz="1800" dirty="0" smtClean="0"/>
              <a:t> </a:t>
            </a:r>
            <a:r>
              <a:rPr lang="en-US" sz="1800" dirty="0" smtClean="0"/>
              <a:t>187</a:t>
            </a:r>
            <a:r>
              <a:rPr lang="bg-BG" sz="1800" dirty="0" smtClean="0"/>
              <a:t> </a:t>
            </a:r>
            <a:r>
              <a:rPr lang="en-US" sz="1800" dirty="0" smtClean="0"/>
              <a:t>650 </a:t>
            </a:r>
            <a:r>
              <a:rPr lang="bg-BG" sz="1240" dirty="0"/>
              <a:t>евро</a:t>
            </a:r>
          </a:p>
          <a:p>
            <a:pPr marL="0" indent="0">
              <a:buNone/>
            </a:pPr>
            <a:r>
              <a:rPr lang="bg-BG" b="1" dirty="0" smtClean="0">
                <a:solidFill>
                  <a:schemeClr val="accent1"/>
                </a:solidFill>
              </a:rPr>
              <a:t>Общ </a:t>
            </a:r>
            <a:r>
              <a:rPr lang="bg-BG" b="1" dirty="0">
                <a:solidFill>
                  <a:schemeClr val="accent1"/>
                </a:solidFill>
              </a:rPr>
              <a:t>бюджет на схема </a:t>
            </a:r>
            <a:r>
              <a:rPr lang="bg-BG" b="1" dirty="0" smtClean="0">
                <a:solidFill>
                  <a:schemeClr val="accent1"/>
                </a:solidFill>
              </a:rPr>
              <a:t>за зелени плащания:</a:t>
            </a:r>
            <a:endParaRPr lang="bg-BG" b="1" dirty="0">
              <a:solidFill>
                <a:schemeClr val="accent1"/>
              </a:solidFill>
            </a:endParaRPr>
          </a:p>
          <a:p>
            <a:pPr marL="0" indent="0">
              <a:buNone/>
            </a:pPr>
            <a:r>
              <a:rPr lang="bg-BG" dirty="0"/>
              <a:t>721 </a:t>
            </a:r>
            <a:r>
              <a:rPr lang="bg-BG" dirty="0" smtClean="0"/>
              <a:t>251 000*30% </a:t>
            </a:r>
            <a:r>
              <a:rPr lang="en-US" dirty="0"/>
              <a:t>= </a:t>
            </a:r>
            <a:r>
              <a:rPr lang="en-US" sz="1800" dirty="0" smtClean="0"/>
              <a:t>216</a:t>
            </a:r>
            <a:r>
              <a:rPr lang="bg-BG" sz="1800" dirty="0" smtClean="0"/>
              <a:t> </a:t>
            </a:r>
            <a:r>
              <a:rPr lang="en-US" sz="1800" dirty="0" smtClean="0"/>
              <a:t>375</a:t>
            </a:r>
            <a:r>
              <a:rPr lang="bg-BG" sz="1800" dirty="0" smtClean="0"/>
              <a:t> </a:t>
            </a:r>
            <a:r>
              <a:rPr lang="en-US" sz="1800" dirty="0" smtClean="0"/>
              <a:t>300</a:t>
            </a:r>
            <a:r>
              <a:rPr lang="bg-BG" sz="1800" dirty="0" smtClean="0"/>
              <a:t> </a:t>
            </a:r>
            <a:r>
              <a:rPr lang="bg-BG" sz="1240" dirty="0" smtClean="0"/>
              <a:t>евро</a:t>
            </a:r>
            <a:endParaRPr lang="bg-BG" sz="1240" dirty="0"/>
          </a:p>
          <a:p>
            <a:pPr marL="0" indent="0">
              <a:buNone/>
            </a:pPr>
            <a:r>
              <a:rPr lang="bg-BG" b="1" dirty="0" smtClean="0">
                <a:solidFill>
                  <a:schemeClr val="accent1"/>
                </a:solidFill>
              </a:rPr>
              <a:t>Общ </a:t>
            </a:r>
            <a:r>
              <a:rPr lang="bg-BG" b="1" dirty="0">
                <a:solidFill>
                  <a:schemeClr val="accent1"/>
                </a:solidFill>
              </a:rPr>
              <a:t>бюджет на схема за </a:t>
            </a:r>
            <a:r>
              <a:rPr lang="bg-BG" b="1" dirty="0" smtClean="0">
                <a:solidFill>
                  <a:schemeClr val="accent1"/>
                </a:solidFill>
              </a:rPr>
              <a:t>преразпределително плащане (по нива от 2014):</a:t>
            </a:r>
          </a:p>
          <a:p>
            <a:pPr marL="0" indent="0">
              <a:buNone/>
            </a:pPr>
            <a:r>
              <a:rPr lang="bg-BG" dirty="0"/>
              <a:t>721 251 </a:t>
            </a:r>
            <a:r>
              <a:rPr lang="bg-BG" dirty="0" smtClean="0"/>
              <a:t>000*10% </a:t>
            </a:r>
            <a:r>
              <a:rPr lang="en-US" dirty="0"/>
              <a:t>= </a:t>
            </a:r>
            <a:r>
              <a:rPr lang="en-US" sz="1800" dirty="0" smtClean="0"/>
              <a:t>72</a:t>
            </a:r>
            <a:r>
              <a:rPr lang="bg-BG" sz="1800" dirty="0" smtClean="0"/>
              <a:t> </a:t>
            </a:r>
            <a:r>
              <a:rPr lang="en-US" sz="1800" dirty="0" smtClean="0"/>
              <a:t>125</a:t>
            </a:r>
            <a:r>
              <a:rPr lang="bg-BG" sz="1800" dirty="0" smtClean="0"/>
              <a:t> </a:t>
            </a:r>
            <a:r>
              <a:rPr lang="en-US" sz="1800" dirty="0" smtClean="0"/>
              <a:t>100</a:t>
            </a:r>
            <a:r>
              <a:rPr lang="bg-BG" sz="1800" dirty="0" smtClean="0"/>
              <a:t> </a:t>
            </a:r>
            <a:r>
              <a:rPr lang="bg-BG" sz="1240" dirty="0" smtClean="0"/>
              <a:t>евро</a:t>
            </a:r>
          </a:p>
          <a:p>
            <a:pPr marL="0" indent="0">
              <a:buNone/>
            </a:pPr>
            <a:r>
              <a:rPr lang="bg-BG" b="1" dirty="0">
                <a:solidFill>
                  <a:schemeClr val="accent1"/>
                </a:solidFill>
              </a:rPr>
              <a:t>Общ бюджет на схема за </a:t>
            </a:r>
            <a:r>
              <a:rPr lang="bg-BG" b="1" dirty="0" smtClean="0">
                <a:solidFill>
                  <a:schemeClr val="accent1"/>
                </a:solidFill>
              </a:rPr>
              <a:t>базово </a:t>
            </a:r>
            <a:r>
              <a:rPr lang="bg-BG" b="1" dirty="0">
                <a:solidFill>
                  <a:schemeClr val="accent1"/>
                </a:solidFill>
              </a:rPr>
              <a:t>плащане </a:t>
            </a:r>
            <a:r>
              <a:rPr lang="bg-BG" b="1" dirty="0" smtClean="0">
                <a:solidFill>
                  <a:schemeClr val="accent1"/>
                </a:solidFill>
              </a:rPr>
              <a:t>(СЕПП):</a:t>
            </a:r>
            <a:endParaRPr lang="bg-BG" b="1" dirty="0">
              <a:solidFill>
                <a:schemeClr val="accent1"/>
              </a:solidFill>
            </a:endParaRPr>
          </a:p>
          <a:p>
            <a:pPr marL="0" indent="0">
              <a:buNone/>
            </a:pPr>
            <a:r>
              <a:rPr lang="bg-BG" dirty="0"/>
              <a:t>721 251 </a:t>
            </a:r>
            <a:r>
              <a:rPr lang="bg-BG" dirty="0" smtClean="0"/>
              <a:t>000*43% </a:t>
            </a:r>
            <a:r>
              <a:rPr lang="en-US" dirty="0"/>
              <a:t>= </a:t>
            </a:r>
            <a:r>
              <a:rPr lang="en-US" sz="1800" dirty="0" smtClean="0"/>
              <a:t>310</a:t>
            </a:r>
            <a:r>
              <a:rPr lang="bg-BG" sz="1800" dirty="0" smtClean="0"/>
              <a:t> </a:t>
            </a:r>
            <a:r>
              <a:rPr lang="en-US" sz="1800" dirty="0" smtClean="0"/>
              <a:t>137</a:t>
            </a:r>
            <a:r>
              <a:rPr lang="bg-BG" sz="1800" dirty="0" smtClean="0"/>
              <a:t> </a:t>
            </a:r>
            <a:r>
              <a:rPr lang="en-US" sz="1800" dirty="0" smtClean="0"/>
              <a:t>930</a:t>
            </a:r>
            <a:r>
              <a:rPr lang="bg-BG" sz="1800" dirty="0" smtClean="0"/>
              <a:t> </a:t>
            </a:r>
            <a:r>
              <a:rPr lang="bg-BG" sz="1240" dirty="0" smtClean="0"/>
              <a:t>евро</a:t>
            </a:r>
          </a:p>
          <a:p>
            <a:pPr marL="0" indent="0">
              <a:buNone/>
            </a:pPr>
            <a:r>
              <a:rPr lang="bg-BG" b="1" dirty="0" smtClean="0">
                <a:solidFill>
                  <a:schemeClr val="accent1"/>
                </a:solidFill>
              </a:rPr>
              <a:t>Сума на хектар по СЕПП:</a:t>
            </a:r>
            <a:endParaRPr lang="bg-BG" b="1" dirty="0">
              <a:solidFill>
                <a:schemeClr val="accent1"/>
              </a:solidFill>
            </a:endParaRPr>
          </a:p>
          <a:p>
            <a:pPr marL="0" indent="0">
              <a:buNone/>
            </a:pPr>
            <a:r>
              <a:rPr lang="bg-BG" dirty="0" smtClean="0"/>
              <a:t>310 137 930/ 3 498 000 ха </a:t>
            </a:r>
            <a:r>
              <a:rPr lang="en-US" dirty="0"/>
              <a:t>= </a:t>
            </a:r>
            <a:r>
              <a:rPr lang="bg-BG" sz="1800" dirty="0" smtClean="0"/>
              <a:t>88,7 </a:t>
            </a:r>
            <a:r>
              <a:rPr lang="bg-BG" sz="1240" dirty="0" smtClean="0"/>
              <a:t>евро/ха или </a:t>
            </a:r>
            <a:r>
              <a:rPr lang="bg-BG" sz="1800" dirty="0" smtClean="0">
                <a:solidFill>
                  <a:schemeClr val="accent1"/>
                </a:solidFill>
              </a:rPr>
              <a:t>173,4 </a:t>
            </a:r>
            <a:r>
              <a:rPr lang="bg-BG" sz="1240" dirty="0" smtClean="0"/>
              <a:t>лв./ха</a:t>
            </a:r>
            <a:endParaRPr lang="bg-BG" sz="1240" dirty="0"/>
          </a:p>
          <a:p>
            <a:pPr marL="0" indent="0">
              <a:buNone/>
            </a:pPr>
            <a:endParaRPr lang="bg-BG" sz="1240" dirty="0"/>
          </a:p>
          <a:p>
            <a:pPr marL="0" indent="0">
              <a:buNone/>
            </a:pPr>
            <a:endParaRPr lang="bg-BG" sz="1240" dirty="0" smtClean="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
        <p:nvSpPr>
          <p:cNvPr id="9" name="Title 1"/>
          <p:cNvSpPr txBox="1">
            <a:spLocks/>
          </p:cNvSpPr>
          <p:nvPr/>
        </p:nvSpPr>
        <p:spPr bwMode="auto">
          <a:xfrm>
            <a:off x="1209675" y="428625"/>
            <a:ext cx="7029450" cy="71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513458" rtl="0" eaLnBrk="1" fontAlgn="base" hangingPunct="1">
              <a:spcBef>
                <a:spcPct val="0"/>
              </a:spcBef>
              <a:spcAft>
                <a:spcPct val="0"/>
              </a:spcAft>
              <a:defRPr sz="1913" kern="1200">
                <a:solidFill>
                  <a:schemeClr val="accent1"/>
                </a:solidFill>
                <a:latin typeface="+mj-lt"/>
                <a:ea typeface="+mj-ea"/>
                <a:cs typeface="+mj-cs"/>
              </a:defRPr>
            </a:lvl1pPr>
            <a:lvl2pPr algn="l" defTabSz="513458" rtl="0" eaLnBrk="1" fontAlgn="base" hangingPunct="1">
              <a:spcBef>
                <a:spcPct val="0"/>
              </a:spcBef>
              <a:spcAft>
                <a:spcPct val="0"/>
              </a:spcAft>
              <a:defRPr sz="1913">
                <a:solidFill>
                  <a:schemeClr val="accent1"/>
                </a:solidFill>
                <a:latin typeface="Corbel" panose="020B0503020204020204" pitchFamily="34" charset="0"/>
              </a:defRPr>
            </a:lvl2pPr>
            <a:lvl3pPr algn="l" defTabSz="513458" rtl="0" eaLnBrk="1" fontAlgn="base" hangingPunct="1">
              <a:spcBef>
                <a:spcPct val="0"/>
              </a:spcBef>
              <a:spcAft>
                <a:spcPct val="0"/>
              </a:spcAft>
              <a:defRPr sz="1913">
                <a:solidFill>
                  <a:schemeClr val="accent1"/>
                </a:solidFill>
                <a:latin typeface="Corbel" panose="020B0503020204020204" pitchFamily="34" charset="0"/>
              </a:defRPr>
            </a:lvl3pPr>
            <a:lvl4pPr algn="l" defTabSz="513458" rtl="0" eaLnBrk="1" fontAlgn="base" hangingPunct="1">
              <a:spcBef>
                <a:spcPct val="0"/>
              </a:spcBef>
              <a:spcAft>
                <a:spcPct val="0"/>
              </a:spcAft>
              <a:defRPr sz="1913">
                <a:solidFill>
                  <a:schemeClr val="accent1"/>
                </a:solidFill>
                <a:latin typeface="Corbel" panose="020B0503020204020204" pitchFamily="34" charset="0"/>
              </a:defRPr>
            </a:lvl4pPr>
            <a:lvl5pPr algn="l" defTabSz="513458" rtl="0" eaLnBrk="1" fontAlgn="base" hangingPunct="1">
              <a:spcBef>
                <a:spcPct val="0"/>
              </a:spcBef>
              <a:spcAft>
                <a:spcPct val="0"/>
              </a:spcAft>
              <a:defRPr sz="1913">
                <a:solidFill>
                  <a:schemeClr val="accent1"/>
                </a:solidFill>
                <a:latin typeface="Corbel" panose="020B0503020204020204" pitchFamily="34" charset="0"/>
              </a:defRPr>
            </a:lvl5pPr>
            <a:lvl6pPr marL="257175" algn="l" defTabSz="513458" rtl="0" eaLnBrk="1" fontAlgn="base" hangingPunct="1">
              <a:spcBef>
                <a:spcPct val="0"/>
              </a:spcBef>
              <a:spcAft>
                <a:spcPct val="0"/>
              </a:spcAft>
              <a:defRPr sz="1913">
                <a:solidFill>
                  <a:schemeClr val="accent1"/>
                </a:solidFill>
                <a:latin typeface="Corbel" panose="020B0503020204020204" pitchFamily="34" charset="0"/>
              </a:defRPr>
            </a:lvl6pPr>
            <a:lvl7pPr marL="514350" algn="l" defTabSz="513458" rtl="0" eaLnBrk="1" fontAlgn="base" hangingPunct="1">
              <a:spcBef>
                <a:spcPct val="0"/>
              </a:spcBef>
              <a:spcAft>
                <a:spcPct val="0"/>
              </a:spcAft>
              <a:defRPr sz="1913">
                <a:solidFill>
                  <a:schemeClr val="accent1"/>
                </a:solidFill>
                <a:latin typeface="Corbel" panose="020B0503020204020204" pitchFamily="34" charset="0"/>
              </a:defRPr>
            </a:lvl7pPr>
            <a:lvl8pPr marL="771525" algn="l" defTabSz="513458" rtl="0" eaLnBrk="1" fontAlgn="base" hangingPunct="1">
              <a:spcBef>
                <a:spcPct val="0"/>
              </a:spcBef>
              <a:spcAft>
                <a:spcPct val="0"/>
              </a:spcAft>
              <a:defRPr sz="1913">
                <a:solidFill>
                  <a:schemeClr val="accent1"/>
                </a:solidFill>
                <a:latin typeface="Corbel" panose="020B0503020204020204" pitchFamily="34" charset="0"/>
              </a:defRPr>
            </a:lvl8pPr>
            <a:lvl9pPr marL="1028700" algn="l" defTabSz="513458" rtl="0" eaLnBrk="1" fontAlgn="base" hangingPunct="1">
              <a:spcBef>
                <a:spcPct val="0"/>
              </a:spcBef>
              <a:spcAft>
                <a:spcPct val="0"/>
              </a:spcAft>
              <a:defRPr sz="1913">
                <a:solidFill>
                  <a:schemeClr val="accent1"/>
                </a:solidFill>
                <a:latin typeface="Corbel" panose="020B0503020204020204" pitchFamily="34" charset="0"/>
              </a:defRPr>
            </a:lvl9pPr>
          </a:lstStyle>
          <a:p>
            <a:r>
              <a:rPr lang="bg-BG" altLang="bg-BG" sz="3600" dirty="0" smtClean="0"/>
              <a:t>Директни плащания 2015-2020</a:t>
            </a:r>
            <a:endParaRPr lang="en-US" altLang="bg-BG" dirty="0" smtClean="0"/>
          </a:p>
        </p:txBody>
      </p:sp>
    </p:spTree>
    <p:extLst>
      <p:ext uri="{BB962C8B-B14F-4D97-AF65-F5344CB8AC3E}">
        <p14:creationId xmlns="" xmlns:p14="http://schemas.microsoft.com/office/powerpoint/2010/main" val="155837476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3891" y="228818"/>
            <a:ext cx="3500582" cy="1651866"/>
            <a:chOff x="233362" y="764021"/>
            <a:chExt cx="3500582" cy="1651866"/>
          </a:xfrm>
        </p:grpSpPr>
        <p:pic>
          <p:nvPicPr>
            <p:cNvPr id="1026" name="Picture 2" descr="http://www.cia-bg.org/themes/Main/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866" y="764021"/>
              <a:ext cx="2695575" cy="12382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33362" y="1981778"/>
              <a:ext cx="3500582" cy="43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www.cia-bg.org</a:t>
              </a:r>
              <a:endParaRPr lang="bg-BG" dirty="0">
                <a:solidFill>
                  <a:schemeClr val="accent1"/>
                </a:solidFill>
              </a:endParaRPr>
            </a:p>
          </p:txBody>
        </p:sp>
      </p:grpSp>
      <p:pic>
        <p:nvPicPr>
          <p:cNvPr id="1028" name="Picture 4" descr="http://www.opticom-bg.com/userfiles/image/phon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2694" y="596900"/>
            <a:ext cx="3612344" cy="55389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279667" y="3098441"/>
            <a:ext cx="7011728" cy="1446550"/>
          </a:xfrm>
          <a:prstGeom prst="rect">
            <a:avLst/>
          </a:prstGeom>
          <a:noFill/>
        </p:spPr>
        <p:txBody>
          <a:bodyPr wrap="none" rtlCol="0">
            <a:spAutoFit/>
          </a:bodyPr>
          <a:lstStyle/>
          <a:p>
            <a:pPr algn="ctr"/>
            <a:r>
              <a:rPr lang="bg-BG" sz="4400" dirty="0" smtClean="0">
                <a:solidFill>
                  <a:schemeClr val="accent1"/>
                </a:solidFill>
              </a:rPr>
              <a:t>Благодарим за вниманието!</a:t>
            </a:r>
          </a:p>
          <a:p>
            <a:pPr algn="ctr"/>
            <a:r>
              <a:rPr lang="bg-BG" sz="4400" dirty="0" smtClean="0">
                <a:solidFill>
                  <a:schemeClr val="accent1"/>
                </a:solidFill>
              </a:rPr>
              <a:t>Въпроси?</a:t>
            </a:r>
            <a:endParaRPr lang="bg-BG" sz="4400" dirty="0">
              <a:solidFill>
                <a:schemeClr val="accent1"/>
              </a:solidFill>
            </a:endParaRPr>
          </a:p>
        </p:txBody>
      </p:sp>
      <p:sp>
        <p:nvSpPr>
          <p:cNvPr id="14" name="Rectangle 13"/>
          <p:cNvSpPr/>
          <p:nvPr/>
        </p:nvSpPr>
        <p:spPr>
          <a:xfrm>
            <a:off x="5182694" y="1358829"/>
            <a:ext cx="3500582" cy="43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http://www.opticom-bg.com</a:t>
            </a:r>
            <a:endParaRPr lang="bg-BG" dirty="0">
              <a:solidFill>
                <a:srgbClr val="002060"/>
              </a:solidFill>
            </a:endParaRPr>
          </a:p>
        </p:txBody>
      </p:sp>
      <p:grpSp>
        <p:nvGrpSpPr>
          <p:cNvPr id="15" name="Group 14"/>
          <p:cNvGrpSpPr/>
          <p:nvPr/>
        </p:nvGrpSpPr>
        <p:grpSpPr>
          <a:xfrm>
            <a:off x="188957" y="6446980"/>
            <a:ext cx="8955043" cy="411020"/>
            <a:chOff x="188957" y="6446980"/>
            <a:chExt cx="8955043" cy="411020"/>
          </a:xfrm>
        </p:grpSpPr>
        <p:sp>
          <p:nvSpPr>
            <p:cNvPr id="16" name="Rectangle 15"/>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8" name="Picture 17"/>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07080604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smtClean="0"/>
              <a:t>Мярка 4 Инвестиции в материални активи</a:t>
            </a:r>
            <a:r>
              <a:rPr lang="bg-BG" dirty="0" smtClean="0"/>
              <a:t>. Обхваща следните типове инвестиции:</a:t>
            </a:r>
          </a:p>
          <a:p>
            <a:pPr marL="0" indent="0">
              <a:buNone/>
            </a:pPr>
            <a:r>
              <a:rPr lang="ru-RU" dirty="0" smtClean="0"/>
              <a:t>	• Подобряване </a:t>
            </a:r>
            <a:r>
              <a:rPr lang="ru-RU" dirty="0"/>
              <a:t>на общата производителност на земеделските </a:t>
            </a:r>
            <a:r>
              <a:rPr lang="ru-RU" dirty="0" smtClean="0"/>
              <a:t>стопанства.</a:t>
            </a:r>
            <a:endParaRPr lang="ru-RU" dirty="0"/>
          </a:p>
          <a:p>
            <a:pPr marL="0" indent="0">
              <a:buNone/>
            </a:pPr>
            <a:r>
              <a:rPr lang="ru-RU" dirty="0" smtClean="0"/>
              <a:t>	• Преработка </a:t>
            </a:r>
            <a:r>
              <a:rPr lang="ru-RU" dirty="0"/>
              <a:t>и/или маркетинг на селскостопански продукти включени в Приложение I към Договора, включително памук, с изключение на риба и рибни продукти. Резултатът от производствения процес може да бъде продукт, който не е включен в обхвата на Приложение І.</a:t>
            </a:r>
          </a:p>
          <a:p>
            <a:pPr marL="0" indent="0">
              <a:buNone/>
            </a:pPr>
            <a:r>
              <a:rPr lang="ru-RU" dirty="0" smtClean="0"/>
              <a:t>	• Инфраструктура </a:t>
            </a:r>
            <a:r>
              <a:rPr lang="ru-RU" dirty="0"/>
              <a:t>насочена към развитие на селското стопанство и горското </a:t>
            </a:r>
            <a:r>
              <a:rPr lang="ru-RU" dirty="0" smtClean="0"/>
              <a:t>стопанство.</a:t>
            </a:r>
            <a:endParaRPr lang="ru-RU" dirty="0"/>
          </a:p>
          <a:p>
            <a:pPr marL="0" indent="0">
              <a:buNone/>
            </a:pPr>
            <a:r>
              <a:rPr lang="ru-RU" dirty="0" smtClean="0"/>
              <a:t>	• Непроизводствени </a:t>
            </a:r>
            <a:r>
              <a:rPr lang="ru-RU" dirty="0"/>
              <a:t>инвестиции насочени необходими за постигане на агроекологични цели и цели в областта на климата и опазване на околната </a:t>
            </a:r>
            <a:r>
              <a:rPr lang="ru-RU" dirty="0" smtClean="0"/>
              <a:t>среда.</a:t>
            </a:r>
          </a:p>
          <a:p>
            <a:pPr marL="0" indent="0">
              <a:buNone/>
            </a:pPr>
            <a:endParaRPr lang="ru-RU" dirty="0"/>
          </a:p>
          <a:p>
            <a:pPr marL="0" indent="0">
              <a:buNone/>
            </a:pPr>
            <a:endParaRPr lang="ru-RU" dirty="0"/>
          </a:p>
          <a:p>
            <a:pPr marL="0" indent="0">
              <a:buNone/>
            </a:pPr>
            <a:endParaRPr lang="bg-BG" dirty="0"/>
          </a:p>
        </p:txBody>
      </p:sp>
      <p:graphicFrame>
        <p:nvGraphicFramePr>
          <p:cNvPr id="3" name="Diagram 2"/>
          <p:cNvGraphicFramePr/>
          <p:nvPr>
            <p:extLst>
              <p:ext uri="{D42A27DB-BD31-4B8C-83A1-F6EECF244321}">
                <p14:modId xmlns="" xmlns:p14="http://schemas.microsoft.com/office/powerpoint/2010/main" val="632788957"/>
              </p:ext>
            </p:extLst>
          </p:nvPr>
        </p:nvGraphicFramePr>
        <p:xfrm>
          <a:off x="1210252" y="2664691"/>
          <a:ext cx="67566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88957" y="6446980"/>
            <a:ext cx="8955043" cy="411020"/>
            <a:chOff x="188957" y="6446980"/>
            <a:chExt cx="8955043" cy="411020"/>
          </a:xfrm>
        </p:grpSpPr>
        <p:sp>
          <p:nvSpPr>
            <p:cNvPr id="11" name="Rectangle 10"/>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3" name="Picture 12"/>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44025797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r>
              <a:rPr lang="ru-RU" b="1" dirty="0">
                <a:solidFill>
                  <a:schemeClr val="accent1"/>
                </a:solidFill>
              </a:rPr>
              <a:t>Предназначение на финансирането: </a:t>
            </a:r>
          </a:p>
          <a:p>
            <a:pPr lvl="0"/>
            <a:r>
              <a:rPr lang="bg-BG" dirty="0" smtClean="0"/>
              <a:t>Инвестиции </a:t>
            </a:r>
            <a:r>
              <a:rPr lang="bg-BG" dirty="0"/>
              <a:t>за модернизация и механизация /инвестиции във физически активи/, пряко свързани с намаляване на производствените разходи и повишаване производителността на </a:t>
            </a:r>
            <a:r>
              <a:rPr lang="bg-BG" dirty="0" smtClean="0"/>
              <a:t>труда.</a:t>
            </a:r>
            <a:endParaRPr lang="bg-BG" dirty="0"/>
          </a:p>
          <a:p>
            <a:pPr lvl="0"/>
            <a:r>
              <a:rPr lang="bg-BG" dirty="0"/>
              <a:t>Инвестиции за модернизация и механизация /инвестиции във физически активи/, пряко свързани с намаляване на производствените разходи и повишаване производителността на труда, свързани с изпълнение на дейностите по мярка „</a:t>
            </a:r>
            <a:r>
              <a:rPr lang="bg-BG" dirty="0" err="1"/>
              <a:t>Агроекология</a:t>
            </a:r>
            <a:r>
              <a:rPr lang="bg-BG" dirty="0"/>
              <a:t> и климат“ и мярка „Биологично земеделие</a:t>
            </a:r>
            <a:r>
              <a:rPr lang="bg-BG" dirty="0" smtClean="0"/>
              <a:t>“.</a:t>
            </a:r>
            <a:endParaRPr lang="bg-BG" dirty="0"/>
          </a:p>
          <a:p>
            <a:pPr lvl="0"/>
            <a:r>
              <a:rPr lang="bg-BG" dirty="0"/>
              <a:t>Инвестиции за постигане съответствие с </a:t>
            </a:r>
            <a:r>
              <a:rPr lang="bg-BG" dirty="0" err="1"/>
              <a:t>нововъведени</a:t>
            </a:r>
            <a:r>
              <a:rPr lang="bg-BG" dirty="0"/>
              <a:t> стандарти на Общността, приложими за съответните </a:t>
            </a:r>
            <a:r>
              <a:rPr lang="bg-BG" dirty="0" smtClean="0"/>
              <a:t>стопанства.</a:t>
            </a:r>
            <a:endParaRPr lang="bg-BG" dirty="0"/>
          </a:p>
          <a:p>
            <a:pPr lvl="0"/>
            <a:r>
              <a:rPr lang="bg-BG" dirty="0"/>
              <a:t>Инвестиции в съоръжения и оборудване за напояване/отводняване, включващи изграждането на нови и подобряване на съществуващи мрежи в </a:t>
            </a:r>
            <a:r>
              <a:rPr lang="bg-BG" dirty="0" smtClean="0"/>
              <a:t>стопанствата.</a:t>
            </a:r>
            <a:endParaRPr lang="bg-BG" dirty="0"/>
          </a:p>
          <a:p>
            <a:pPr lvl="0"/>
            <a:r>
              <a:rPr lang="bg-BG" dirty="0"/>
              <a:t>Инвестиции, пряко свързани с подобряване на енергийната ефективност на </a:t>
            </a:r>
            <a:r>
              <a:rPr lang="bg-BG" dirty="0" smtClean="0"/>
              <a:t>стопанствата.</a:t>
            </a:r>
            <a:endParaRPr lang="bg-BG" dirty="0"/>
          </a:p>
          <a:p>
            <a:pPr lvl="0"/>
            <a:r>
              <a:rPr lang="bg-BG" dirty="0"/>
              <a:t>Инвестиции за съхранение и преработка на земеделската продукция с цел запазване качеството на </a:t>
            </a:r>
            <a:r>
              <a:rPr lang="bg-BG" dirty="0" smtClean="0"/>
              <a:t>продукцията.</a:t>
            </a:r>
            <a:endParaRPr lang="bg-BG" dirty="0"/>
          </a:p>
          <a:p>
            <a:pPr lvl="0"/>
            <a:r>
              <a:rPr lang="bg-BG" dirty="0"/>
              <a:t>Инвестиции в машини и съоръжения за опазване на околната среда, включително за съхранение на оборска </a:t>
            </a:r>
            <a:r>
              <a:rPr lang="bg-BG" dirty="0" smtClean="0"/>
              <a:t>тор.</a:t>
            </a:r>
            <a:endParaRPr lang="bg-BG" dirty="0"/>
          </a:p>
          <a:p>
            <a:pPr lvl="0"/>
            <a:r>
              <a:rPr lang="bg-BG" dirty="0"/>
              <a:t>Инвестиции в недвижима собственост, свързана с дейността на земеделските </a:t>
            </a:r>
            <a:r>
              <a:rPr lang="bg-BG" dirty="0" smtClean="0"/>
              <a:t>стопанства.</a:t>
            </a:r>
            <a:endParaRPr lang="bg-BG" dirty="0"/>
          </a:p>
          <a:p>
            <a:pPr lvl="0"/>
            <a:r>
              <a:rPr lang="bg-BG" dirty="0"/>
              <a:t>Инвестиции за създаване и/или </a:t>
            </a:r>
            <a:r>
              <a:rPr lang="bg-BG" dirty="0" err="1"/>
              <a:t>презасаждане</a:t>
            </a:r>
            <a:r>
              <a:rPr lang="bg-BG" dirty="0"/>
              <a:t> на трайни насаждения, десертни лозя, медоносни дървесни видове за производство на мед и </a:t>
            </a:r>
            <a:r>
              <a:rPr lang="bg-BG" dirty="0" err="1"/>
              <a:t>бързорастящи</a:t>
            </a:r>
            <a:r>
              <a:rPr lang="bg-BG" dirty="0"/>
              <a:t> храсти и дървесни видове за производство на </a:t>
            </a:r>
            <a:r>
              <a:rPr lang="bg-BG" dirty="0" smtClean="0"/>
              <a:t>биоенергия.</a:t>
            </a:r>
            <a:endParaRPr lang="bg-BG" dirty="0"/>
          </a:p>
          <a:p>
            <a:pPr lvl="0"/>
            <a:r>
              <a:rPr lang="bg-BG" dirty="0"/>
              <a:t>Инвестиции за производство на биоенергия за нуждите на земеделските стопанства.</a:t>
            </a:r>
          </a:p>
          <a:p>
            <a:pPr marL="0" indent="0">
              <a:buNone/>
            </a:pPr>
            <a:endParaRPr lang="ru-RU" dirty="0" smtClean="0"/>
          </a:p>
          <a:p>
            <a:pPr marL="0" indent="0">
              <a:buNone/>
            </a:pPr>
            <a:endParaRPr lang="ru-RU" dirty="0"/>
          </a:p>
          <a:p>
            <a:pPr marL="0" indent="0">
              <a:buNone/>
            </a:pPr>
            <a:endParaRPr lang="ru-RU" dirty="0"/>
          </a:p>
          <a:p>
            <a:pPr marL="0" indent="0">
              <a:buNone/>
            </a:pPr>
            <a:endParaRPr lang="bg-BG" dirty="0"/>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220255031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r>
              <a:rPr lang="ru-RU" b="1" dirty="0" smtClean="0">
                <a:solidFill>
                  <a:schemeClr val="accent1"/>
                </a:solidFill>
              </a:rPr>
              <a:t>Допустими бенефициенти:</a:t>
            </a:r>
          </a:p>
          <a:p>
            <a:pPr lvl="0"/>
            <a:r>
              <a:rPr lang="bg-BG" dirty="0"/>
              <a:t>Земеделски производители (физически и юридически </a:t>
            </a:r>
            <a:r>
              <a:rPr lang="bg-BG" dirty="0" smtClean="0"/>
              <a:t>лица).</a:t>
            </a:r>
            <a:endParaRPr lang="bg-BG" dirty="0"/>
          </a:p>
          <a:p>
            <a:pPr lvl="0"/>
            <a:r>
              <a:rPr lang="bg-BG" dirty="0"/>
              <a:t>Групи на производители.</a:t>
            </a:r>
          </a:p>
          <a:p>
            <a:pPr marL="0" indent="0">
              <a:buNone/>
            </a:pPr>
            <a:endParaRPr lang="ru-RU" b="1" dirty="0" smtClean="0">
              <a:solidFill>
                <a:schemeClr val="accent1"/>
              </a:solidFill>
            </a:endParaRPr>
          </a:p>
          <a:p>
            <a:pPr marL="0" indent="0">
              <a:buNone/>
            </a:pPr>
            <a:r>
              <a:rPr lang="ru-RU" b="1" dirty="0" smtClean="0">
                <a:solidFill>
                  <a:schemeClr val="accent1"/>
                </a:solidFill>
              </a:rPr>
              <a:t>Допустими разходи:</a:t>
            </a:r>
          </a:p>
          <a:p>
            <a:pPr lvl="0"/>
            <a:r>
              <a:rPr lang="bg-BG" dirty="0"/>
              <a:t>Изграждане, придобиване и подобряване на недвижимо имущество, включително чрез </a:t>
            </a:r>
            <a:r>
              <a:rPr lang="bg-BG" dirty="0" smtClean="0"/>
              <a:t>лизинг.</a:t>
            </a:r>
            <a:endParaRPr lang="bg-BG" dirty="0"/>
          </a:p>
          <a:p>
            <a:pPr lvl="0"/>
            <a:r>
              <a:rPr lang="bg-BG" dirty="0"/>
              <a:t>Закупуване на нови машини, съоръжения и оборудване, включително компютърен софтуер до пазарната стойност на активите, включително чрез </a:t>
            </a:r>
            <a:r>
              <a:rPr lang="bg-BG" dirty="0" smtClean="0"/>
              <a:t>лизинг.</a:t>
            </a:r>
            <a:endParaRPr lang="bg-BG" dirty="0"/>
          </a:p>
          <a:p>
            <a:pPr lvl="0"/>
            <a:r>
              <a:rPr lang="bg-BG" dirty="0"/>
              <a:t>Разходи за създаване и/или </a:t>
            </a:r>
            <a:r>
              <a:rPr lang="bg-BG" dirty="0" err="1"/>
              <a:t>презасаждане</a:t>
            </a:r>
            <a:r>
              <a:rPr lang="bg-BG" dirty="0"/>
              <a:t> на трайни насаждения, десертни лозя, медоносни дървесни видове за производство на мед и </a:t>
            </a:r>
            <a:r>
              <a:rPr lang="bg-BG" dirty="0" err="1"/>
              <a:t>бързорастящи</a:t>
            </a:r>
            <a:r>
              <a:rPr lang="bg-BG" dirty="0"/>
              <a:t> храсти и дървесни видове за производство на </a:t>
            </a:r>
            <a:r>
              <a:rPr lang="bg-BG" dirty="0" smtClean="0"/>
              <a:t>биоенергия.</a:t>
            </a:r>
            <a:endParaRPr lang="bg-BG" dirty="0"/>
          </a:p>
          <a:p>
            <a:pPr lvl="0"/>
            <a:r>
              <a:rPr lang="bg-BG" dirty="0"/>
              <a:t>Общи разходи, свързани със съответния проект за </a:t>
            </a:r>
            <a:r>
              <a:rPr lang="bg-BG" dirty="0" err="1"/>
              <a:t>предпроектни</a:t>
            </a:r>
            <a:r>
              <a:rPr lang="bg-BG" dirty="0"/>
              <a:t> проучвания, такси, хонорари за архитекти, инженери и консултантски услуги, консултации за екологична и икономическа устойчивост на проекта, проучвания за техническа осъществимост на </a:t>
            </a:r>
            <a:r>
              <a:rPr lang="bg-BG" dirty="0" smtClean="0"/>
              <a:t>проекта.</a:t>
            </a:r>
            <a:endParaRPr lang="bg-BG" dirty="0"/>
          </a:p>
          <a:p>
            <a:pPr lvl="0"/>
            <a:r>
              <a:rPr lang="bg-BG" dirty="0"/>
              <a:t>Разходи за ноу-хау, придобиване на патенти права и лицензи, разходи за регистрация на търговски марки и процеси, необходими за изготвяне и изпълнение на проекта</a:t>
            </a:r>
            <a:r>
              <a:rPr lang="bg-BG" dirty="0" smtClean="0"/>
              <a:t>”.</a:t>
            </a:r>
            <a:endParaRPr lang="bg-BG" dirty="0"/>
          </a:p>
          <a:p>
            <a:r>
              <a:rPr lang="bg-BG" dirty="0"/>
              <a:t>Разходи за закупуване на земя до 10% от общия размер на допустимите инвестиционни разходи.</a:t>
            </a:r>
            <a:endParaRPr lang="ru-RU" b="1" dirty="0">
              <a:solidFill>
                <a:schemeClr val="accent1"/>
              </a:solidFill>
            </a:endParaRPr>
          </a:p>
        </p:txBody>
      </p:sp>
      <p:grpSp>
        <p:nvGrpSpPr>
          <p:cNvPr id="7" name="Group 6"/>
          <p:cNvGrpSpPr/>
          <p:nvPr/>
        </p:nvGrpSpPr>
        <p:grpSpPr>
          <a:xfrm>
            <a:off x="188957" y="6446980"/>
            <a:ext cx="8955043" cy="411020"/>
            <a:chOff x="188957" y="6446980"/>
            <a:chExt cx="8955043" cy="411020"/>
          </a:xfrm>
        </p:grpSpPr>
        <p:sp>
          <p:nvSpPr>
            <p:cNvPr id="8" name="Rectangle 7"/>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14109994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bg-BG" altLang="bg-BG" sz="3600" dirty="0" smtClean="0"/>
              <a:t>Програма за развитие на селските райони 2014-2020 - мерки</a:t>
            </a:r>
            <a:endParaRPr lang="en-US" altLang="bg-BG" dirty="0" smtClean="0"/>
          </a:p>
        </p:txBody>
      </p:sp>
      <p:sp>
        <p:nvSpPr>
          <p:cNvPr id="2" name="Content Placeholder 1"/>
          <p:cNvSpPr>
            <a:spLocks noGrp="1"/>
          </p:cNvSpPr>
          <p:nvPr>
            <p:ph idx="1"/>
          </p:nvPr>
        </p:nvSpPr>
        <p:spPr/>
        <p:txBody>
          <a:bodyPr/>
          <a:lstStyle/>
          <a:p>
            <a:pPr marL="0" indent="0">
              <a:buNone/>
            </a:pPr>
            <a:r>
              <a:rPr lang="bg-BG" sz="1600" dirty="0" err="1" smtClean="0"/>
              <a:t>Подмярка</a:t>
            </a:r>
            <a:r>
              <a:rPr lang="bg-BG" sz="1600" dirty="0" smtClean="0"/>
              <a:t> 4.1 Инвестиции в земеделски стопанства</a:t>
            </a:r>
            <a:r>
              <a:rPr lang="bg-BG" dirty="0" smtClean="0"/>
              <a:t>. </a:t>
            </a:r>
          </a:p>
          <a:p>
            <a:pPr marL="0" indent="0">
              <a:buNone/>
            </a:pPr>
            <a:r>
              <a:rPr lang="ru-RU" b="1" dirty="0" smtClean="0">
                <a:solidFill>
                  <a:schemeClr val="accent1"/>
                </a:solidFill>
              </a:rPr>
              <a:t>Недопустими разходи:</a:t>
            </a:r>
          </a:p>
          <a:p>
            <a:pPr lvl="0"/>
            <a:r>
              <a:rPr lang="bg-BG" dirty="0"/>
              <a:t>Разходи за обикновена подмяна и </a:t>
            </a:r>
            <a:r>
              <a:rPr lang="bg-BG" dirty="0" smtClean="0"/>
              <a:t>поддръжка.</a:t>
            </a:r>
            <a:endParaRPr lang="bg-BG" dirty="0"/>
          </a:p>
          <a:p>
            <a:pPr lvl="0"/>
            <a:r>
              <a:rPr lang="bg-BG" dirty="0"/>
              <a:t>Разходи, възникнали при изпълнение на договори за лизинг, разходи за застраховки, разходи за лихви, разходи за неустойки и </a:t>
            </a:r>
            <a:r>
              <a:rPr lang="bg-BG" dirty="0" smtClean="0"/>
              <a:t>такси.</a:t>
            </a:r>
            <a:endParaRPr lang="bg-BG" dirty="0"/>
          </a:p>
          <a:p>
            <a:pPr lvl="0"/>
            <a:r>
              <a:rPr lang="bg-BG" dirty="0"/>
              <a:t>Закупуване на оборудване втора </a:t>
            </a:r>
            <a:r>
              <a:rPr lang="bg-BG" dirty="0" smtClean="0"/>
              <a:t>ръка.</a:t>
            </a:r>
            <a:endParaRPr lang="bg-BG" dirty="0"/>
          </a:p>
          <a:p>
            <a:pPr lvl="0"/>
            <a:r>
              <a:rPr lang="bg-BG" dirty="0"/>
              <a:t>Принос в </a:t>
            </a:r>
            <a:r>
              <a:rPr lang="bg-BG" dirty="0" smtClean="0"/>
              <a:t>натура.</a:t>
            </a:r>
            <a:endParaRPr lang="bg-BG" dirty="0"/>
          </a:p>
          <a:p>
            <a:pPr lvl="0"/>
            <a:r>
              <a:rPr lang="bg-BG" dirty="0"/>
              <a:t>При инвестиции в селското стопанство – закупуване на права за производство и плащане, закупуване на животни, закупуване на едногодишни растения и тяхното </a:t>
            </a:r>
            <a:r>
              <a:rPr lang="bg-BG" dirty="0" smtClean="0"/>
              <a:t>засаждане.</a:t>
            </a:r>
            <a:endParaRPr lang="bg-BG" dirty="0"/>
          </a:p>
          <a:p>
            <a:pPr lvl="0"/>
            <a:r>
              <a:rPr lang="bg-BG" dirty="0"/>
              <a:t>Инвестиция, за която е установено, че ще оказва отрицателно въздействие върху околната </a:t>
            </a:r>
            <a:r>
              <a:rPr lang="bg-BG" dirty="0" smtClean="0"/>
              <a:t>среда.</a:t>
            </a:r>
            <a:endParaRPr lang="bg-BG" dirty="0"/>
          </a:p>
          <a:p>
            <a:r>
              <a:rPr lang="bg-BG" dirty="0"/>
              <a:t>Разходи, извършени преди подаването на заявление за финансиране от страна на бенефициента, независимо дали всички свързани плащания са направени или не с изключение на разходите за </a:t>
            </a:r>
            <a:r>
              <a:rPr lang="bg-BG" dirty="0" err="1"/>
              <a:t>предпроектни</a:t>
            </a:r>
            <a:r>
              <a:rPr lang="bg-BG" dirty="0"/>
              <a:t> проучвания, такси, хонорари за архитекти, инженери и консултантски </a:t>
            </a:r>
            <a:r>
              <a:rPr lang="bg-BG" dirty="0" smtClean="0"/>
              <a:t>услуги.</a:t>
            </a:r>
            <a:endParaRPr lang="bg-BG" dirty="0"/>
          </a:p>
          <a:p>
            <a:pPr marL="0" indent="0">
              <a:buNone/>
            </a:pPr>
            <a:endParaRPr lang="ru-RU" b="1" dirty="0" smtClean="0">
              <a:solidFill>
                <a:schemeClr val="accent1"/>
              </a:solidFill>
            </a:endParaRPr>
          </a:p>
          <a:p>
            <a:pPr marL="0" indent="0">
              <a:buNone/>
            </a:pPr>
            <a:r>
              <a:rPr lang="bg-BG" b="1" dirty="0" smtClean="0">
                <a:solidFill>
                  <a:schemeClr val="accent1"/>
                </a:solidFill>
              </a:rPr>
              <a:t>Критерии за допустимост – ЗП – физически и юридически лица</a:t>
            </a:r>
            <a:r>
              <a:rPr lang="ru-RU" b="1" dirty="0" smtClean="0">
                <a:solidFill>
                  <a:schemeClr val="accent1"/>
                </a:solidFill>
              </a:rPr>
              <a:t>:</a:t>
            </a:r>
          </a:p>
          <a:p>
            <a:pPr lvl="0"/>
            <a:r>
              <a:rPr lang="bg-BG" dirty="0" smtClean="0"/>
              <a:t>Кандидатите </a:t>
            </a:r>
            <a:r>
              <a:rPr lang="bg-BG" dirty="0"/>
              <a:t>за подпомагане следва да са регистрирани земеделски производители в съответствие със Закона за подпомагане на земеделските </a:t>
            </a:r>
            <a:r>
              <a:rPr lang="bg-BG" dirty="0" smtClean="0"/>
              <a:t>производители.</a:t>
            </a:r>
            <a:endParaRPr lang="bg-BG" dirty="0"/>
          </a:p>
          <a:p>
            <a:pPr lvl="0"/>
            <a:r>
              <a:rPr lang="bg-BG" dirty="0"/>
              <a:t>Минималният стандартен производствен обем на стопанството на кандидата следва да бъде не по малко от 8 000 </a:t>
            </a:r>
            <a:r>
              <a:rPr lang="bg-BG" dirty="0" smtClean="0"/>
              <a:t>евро.</a:t>
            </a:r>
            <a:endParaRPr lang="bg-BG" dirty="0"/>
          </a:p>
        </p:txBody>
      </p:sp>
      <p:grpSp>
        <p:nvGrpSpPr>
          <p:cNvPr id="4" name="Group 3"/>
          <p:cNvGrpSpPr/>
          <p:nvPr/>
        </p:nvGrpSpPr>
        <p:grpSpPr>
          <a:xfrm>
            <a:off x="188957" y="6446980"/>
            <a:ext cx="8955043" cy="411020"/>
            <a:chOff x="188957" y="6446980"/>
            <a:chExt cx="8955043" cy="411020"/>
          </a:xfrm>
        </p:grpSpPr>
        <p:sp>
          <p:nvSpPr>
            <p:cNvPr id="5" name="Rectangle 4"/>
            <p:cNvSpPr/>
            <p:nvPr/>
          </p:nvSpPr>
          <p:spPr>
            <a:xfrm>
              <a:off x="8737600" y="6446980"/>
              <a:ext cx="406400" cy="4110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Footer Placeholder 1"/>
            <p:cNvSpPr txBox="1">
              <a:spLocks/>
            </p:cNvSpPr>
            <p:nvPr/>
          </p:nvSpPr>
          <p:spPr>
            <a:xfrm>
              <a:off x="1228724" y="6446980"/>
              <a:ext cx="7508875" cy="411019"/>
            </a:xfrm>
            <a:prstGeom prst="rect">
              <a:avLst/>
            </a:prstGeom>
            <a:solidFill>
              <a:schemeClr val="bg1">
                <a:lumMod val="95000"/>
              </a:schemeClr>
            </a:solidFill>
          </p:spPr>
          <p:txBody>
            <a:bodyPr vert="horz" lIns="91440" tIns="45720" rIns="91440" bIns="45720" rtlCol="0" anchor="ctr"/>
            <a:lstStyle>
              <a:defPPr>
                <a:defRPr lang="en-US"/>
              </a:defPPr>
              <a:lvl1pPr algn="l" rtl="0" eaLnBrk="1" fontAlgn="auto" hangingPunct="1">
                <a:spcBef>
                  <a:spcPts val="0"/>
                </a:spcBef>
                <a:spcAft>
                  <a:spcPts val="0"/>
                </a:spcAft>
                <a:defRPr sz="450" kern="1200">
                  <a:solidFill>
                    <a:schemeClr val="accent1">
                      <a:lumMod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r"/>
              <a:r>
                <a:rPr lang="ru-RU" sz="1200" dirty="0" smtClean="0">
                  <a:solidFill>
                    <a:schemeClr val="tx1">
                      <a:lumMod val="65000"/>
                      <a:lumOff val="35000"/>
                    </a:schemeClr>
                  </a:solidFill>
                </a:rPr>
                <a:t>Възможности за финансиране на земеделските производители в периода 2014-2020.</a:t>
              </a:r>
              <a:endParaRPr lang="en-US" sz="1200" dirty="0" smtClean="0">
                <a:solidFill>
                  <a:schemeClr val="tx1">
                    <a:lumMod val="65000"/>
                    <a:lumOff val="35000"/>
                  </a:schemeClr>
                </a:solidFill>
              </a:endParaRPr>
            </a:p>
            <a:p>
              <a:pPr algn="r"/>
              <a:r>
                <a:rPr lang="bg-BG" sz="1200" dirty="0" smtClean="0">
                  <a:solidFill>
                    <a:schemeClr val="tx1">
                      <a:lumMod val="65000"/>
                      <a:lumOff val="35000"/>
                    </a:schemeClr>
                  </a:solidFill>
                </a:rPr>
                <a:t>Майски вечери с </a:t>
              </a:r>
              <a:r>
                <a:rPr lang="bg-BG" sz="1200" dirty="0" err="1" smtClean="0">
                  <a:solidFill>
                    <a:schemeClr val="tx1">
                      <a:lumMod val="65000"/>
                      <a:lumOff val="35000"/>
                    </a:schemeClr>
                  </a:solidFill>
                </a:rPr>
                <a:t>Оптиком</a:t>
              </a:r>
              <a:r>
                <a:rPr lang="bg-BG" sz="1200" dirty="0" smtClean="0">
                  <a:solidFill>
                    <a:schemeClr val="tx1">
                      <a:lumMod val="65000"/>
                      <a:lumOff val="35000"/>
                    </a:schemeClr>
                  </a:solidFill>
                </a:rPr>
                <a:t> 2014</a:t>
              </a:r>
              <a:r>
                <a:rPr lang="ru-RU" sz="1200" dirty="0" smtClean="0">
                  <a:solidFill>
                    <a:schemeClr val="tx1">
                      <a:lumMod val="65000"/>
                      <a:lumOff val="35000"/>
                    </a:schemeClr>
                  </a:solidFill>
                </a:rPr>
                <a:t> </a:t>
              </a:r>
              <a:endParaRPr lang="ru-RU" sz="1200" dirty="0">
                <a:solidFill>
                  <a:schemeClr val="tx1">
                    <a:lumMod val="65000"/>
                    <a:lumOff val="35000"/>
                  </a:schemeClr>
                </a:solidFill>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88957" y="6471658"/>
              <a:ext cx="951446" cy="361661"/>
            </a:xfrm>
            <a:prstGeom prst="rect">
              <a:avLst/>
            </a:prstGeom>
          </p:spPr>
        </p:pic>
      </p:grpSp>
    </p:spTree>
    <p:extLst>
      <p:ext uri="{BB962C8B-B14F-4D97-AF65-F5344CB8AC3E}">
        <p14:creationId xmlns="" xmlns:p14="http://schemas.microsoft.com/office/powerpoint/2010/main" val="429444506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Ecology 16x9">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B10C1C00-1499-4F92-800D-60B59AFAE462}" vid="{3FC4E777-BA35-4D57-B4E5-EABF30FCE6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B10C1C00-1499-4F92-800D-60B59AFAE462}" vid="{14DE6A11-A0F1-4544-A8CA-E7E2777B2960}"/>
    </a:ext>
  </a:extLst>
</a:theme>
</file>

<file path=ppt/theme/theme3.xml><?xml version="1.0" encoding="utf-8"?>
<a:theme xmlns:a="http://schemas.openxmlformats.org/drawingml/2006/main" name="1_Ecology 16x9">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B10C1C00-1499-4F92-800D-60B59AFAE462}" vid="{3FC4E777-BA35-4D57-B4E5-EABF30FCE67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B10C1C00-1499-4F92-800D-60B59AFAE462}" vid="{14DE6A11-A0F1-4544-A8CA-E7E2777B2960}"/>
    </a:ext>
  </a:extLst>
</a:theme>
</file>

<file path=ppt/theme/theme5.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Template>
  <TotalTime>0</TotalTime>
  <Words>9231</Words>
  <Application>Microsoft Office PowerPoint</Application>
  <PresentationFormat>On-screen Show (4:3)</PresentationFormat>
  <Paragraphs>860</Paragraphs>
  <Slides>56</Slides>
  <Notes>56</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Ecology 16x9</vt:lpstr>
      <vt:lpstr>Office Theme</vt:lpstr>
      <vt:lpstr>1_Ecology 16x9</vt:lpstr>
      <vt:lpstr>1_Office Theme</vt:lpstr>
      <vt:lpstr>Slide 1</vt:lpstr>
      <vt:lpstr>Инструменти за финансиране на земеделските стопани</vt:lpstr>
      <vt:lpstr>Програма за развитие на селските райони 2014-2020 - приоритети</vt:lpstr>
      <vt:lpstr>Програма за развитие на селските райони 2014-2020 - структуриране</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Програма за развитие на селските райони 2014-2020 - мерки</vt:lpstr>
      <vt:lpstr>Директни плащания 2015-2020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2014-05-08T14:11:55Z</dcterms:created>
  <dcterms:modified xsi:type="dcterms:W3CDTF">2014-05-14T07:21:53Z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